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37"/>
    <p:restoredTop sz="68545"/>
  </p:normalViewPr>
  <p:slideViewPr>
    <p:cSldViewPr snapToGrid="0" snapToObjects="1">
      <p:cViewPr varScale="1">
        <p:scale>
          <a:sx n="78" d="100"/>
          <a:sy n="78" d="100"/>
        </p:scale>
        <p:origin x="-239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D73D3-0548-364E-9DDC-0AE1BFFE8543}" type="datetimeFigureOut">
              <a:rPr lang="en-US" smtClean="0"/>
              <a:pPr/>
              <a:t>1/20/2020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7BF9DE-BFD7-344F-A9B9-032407927BE7}" type="slidenum">
              <a:rPr lang="en-US" smtClean="0"/>
              <a:pPr/>
              <a:t>‹#›</a:t>
            </a:fld>
            <a:endParaRPr lang="en-US"/>
          </a:p>
        </p:txBody>
      </p:sp>
    </p:spTree>
    <p:extLst>
      <p:ext uri="{BB962C8B-B14F-4D97-AF65-F5344CB8AC3E}">
        <p14:creationId xmlns:p14="http://schemas.microsoft.com/office/powerpoint/2010/main" xmlns="" val="147717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wf.org.uk/get-involved/schools/resources/back-to-schoo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eyworkforyou.co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parliament.uk/about/mps-and-lords/members/wha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GB" b="1" dirty="0">
                <a:solidFill>
                  <a:srgbClr val="666666"/>
                </a:solidFill>
                <a:latin typeface="Franklin Gothic"/>
                <a:ea typeface="Franklin Gothic"/>
                <a:cs typeface="Franklin Gothic"/>
                <a:sym typeface="Franklin Gothic"/>
              </a:rPr>
              <a:t>Ask the audience: have you heard of climate change? What do you think it is? </a:t>
            </a:r>
          </a:p>
          <a:p>
            <a:pPr marL="0" lvl="0" indent="0" algn="l" rtl="0">
              <a:lnSpc>
                <a:spcPct val="115000"/>
              </a:lnSpc>
              <a:spcBef>
                <a:spcPts val="0"/>
              </a:spcBef>
              <a:spcAft>
                <a:spcPts val="0"/>
              </a:spcAft>
              <a:buSzPts val="1100"/>
              <a:buNone/>
            </a:pPr>
            <a:r>
              <a:rPr lang="en-GB" b="1" dirty="0">
                <a:solidFill>
                  <a:srgbClr val="666666"/>
                </a:solidFill>
                <a:latin typeface="Franklin Gothic"/>
                <a:ea typeface="Franklin Gothic"/>
                <a:cs typeface="Franklin Gothic"/>
                <a:sym typeface="Franklin Gothic"/>
              </a:rPr>
              <a:t>Take some responses from the students </a:t>
            </a:r>
          </a:p>
          <a:p>
            <a:pPr marL="0" lvl="0" indent="0" algn="l" rtl="0">
              <a:lnSpc>
                <a:spcPct val="115000"/>
              </a:lnSpc>
              <a:spcBef>
                <a:spcPts val="0"/>
              </a:spcBef>
              <a:spcAft>
                <a:spcPts val="0"/>
              </a:spcAft>
              <a:buSzPts val="1100"/>
              <a:buNone/>
            </a:pPr>
            <a:endParaRPr lang="en-GB"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Clr>
                <a:schemeClr val="dk1"/>
              </a:buClr>
              <a:buSzPts val="1100"/>
              <a:buFont typeface="Arial"/>
              <a:buNone/>
            </a:pPr>
            <a:r>
              <a:rPr lang="en-GB" dirty="0">
                <a:solidFill>
                  <a:srgbClr val="666666"/>
                </a:solidFill>
                <a:latin typeface="Franklin Gothic"/>
                <a:ea typeface="Franklin Gothic"/>
                <a:cs typeface="Franklin Gothic"/>
                <a:sym typeface="Franklin Gothic"/>
              </a:rPr>
              <a:t>Explain that climate change (sometimes called global warming) is the process of our planet heating up. </a:t>
            </a:r>
          </a:p>
          <a:p>
            <a:pPr marL="457200" lvl="0" indent="-298450" algn="l" rtl="0">
              <a:lnSpc>
                <a:spcPct val="115000"/>
              </a:lnSpc>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Scientists are very worried about the way the climate is changing now on our planet, and the way it is predicted to change in the future. Our planet has warmed by an average of 1°C in the last century.</a:t>
            </a:r>
            <a:r>
              <a:rPr lang="en-GB" baseline="0" dirty="0">
                <a:solidFill>
                  <a:srgbClr val="666666"/>
                </a:solidFill>
                <a:latin typeface="Franklin Gothic"/>
                <a:ea typeface="Franklin Gothic"/>
                <a:cs typeface="Franklin Gothic"/>
                <a:sym typeface="Franklin Gothic"/>
              </a:rPr>
              <a:t>  It is going to continue to heat up, as we emit more greenhouse gases, and </a:t>
            </a:r>
            <a:r>
              <a:rPr lang="en-GB" dirty="0">
                <a:solidFill>
                  <a:srgbClr val="666666"/>
                </a:solidFill>
                <a:latin typeface="Franklin Gothic"/>
                <a:ea typeface="Franklin Gothic"/>
                <a:cs typeface="Franklin Gothic"/>
                <a:sym typeface="Franklin Gothic"/>
              </a:rPr>
              <a:t>if things don’t change, it could increase by a lot more than that. </a:t>
            </a:r>
          </a:p>
          <a:p>
            <a:pPr marL="457200" lvl="0" indent="-298450" algn="l" rtl="0">
              <a:lnSpc>
                <a:spcPct val="115000"/>
              </a:lnSpc>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1°C might sound small but this is already having a big impact, making weather around the world more extreme and less predictable. Any rise will make storms, floods, droughts and wildfires even more severe, and more frequent;</a:t>
            </a:r>
            <a:r>
              <a:rPr lang="en-GB" baseline="0" dirty="0">
                <a:solidFill>
                  <a:srgbClr val="666666"/>
                </a:solidFill>
                <a:latin typeface="Franklin Gothic"/>
                <a:ea typeface="Franklin Gothic"/>
                <a:cs typeface="Franklin Gothic"/>
                <a:sym typeface="Franklin Gothic"/>
              </a:rPr>
              <a:t> </a:t>
            </a:r>
            <a:r>
              <a:rPr lang="en-GB" dirty="0">
                <a:solidFill>
                  <a:srgbClr val="666666"/>
                </a:solidFill>
                <a:latin typeface="Franklin Gothic"/>
                <a:ea typeface="Franklin Gothic"/>
                <a:cs typeface="Franklin Gothic"/>
                <a:sym typeface="Franklin Gothic"/>
              </a:rPr>
              <a:t>a rise of 2°C would make it 10 times more likely that the Arctic would be sea-ice free in the summers, than a rise of 1.5</a:t>
            </a:r>
            <a:r>
              <a:rPr lang="en-GB" baseline="30000" dirty="0">
                <a:solidFill>
                  <a:srgbClr val="666666"/>
                </a:solidFill>
                <a:latin typeface="Franklin Gothic"/>
                <a:ea typeface="Franklin Gothic"/>
                <a:cs typeface="Franklin Gothic"/>
                <a:sym typeface="Franklin Gothic"/>
              </a:rPr>
              <a:t>o</a:t>
            </a:r>
            <a:r>
              <a:rPr lang="en-GB" dirty="0">
                <a:solidFill>
                  <a:srgbClr val="666666"/>
                </a:solidFill>
                <a:latin typeface="Franklin Gothic"/>
                <a:ea typeface="Franklin Gothic"/>
                <a:cs typeface="Franklin Gothic"/>
                <a:sym typeface="Franklin Gothic"/>
              </a:rPr>
              <a:t>. </a:t>
            </a:r>
          </a:p>
          <a:p>
            <a:pPr marL="457200" lvl="0" indent="-298450" algn="l" rtl="0">
              <a:lnSpc>
                <a:spcPct val="115000"/>
              </a:lnSpc>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This increase is due largely to increased levels of carbon dioxide – and other greenhouse gases - in our atmosphere, produced by the use of fossil fuels (coal, oil and gas), and has been worsened by the cutting down of forests that naturally absorb carbon dioxide.  </a:t>
            </a:r>
          </a:p>
          <a:p>
            <a:pPr marL="0" lvl="0" indent="0" algn="l" rtl="0">
              <a:lnSpc>
                <a:spcPct val="100000"/>
              </a:lnSpc>
              <a:spcBef>
                <a:spcPts val="0"/>
              </a:spcBef>
              <a:spcAft>
                <a:spcPts val="0"/>
              </a:spcAft>
              <a:buSzPts val="1100"/>
              <a:buNone/>
            </a:pPr>
            <a:endParaRPr lang="en-GB" dirty="0">
              <a:latin typeface="Franklin Gothic"/>
              <a:ea typeface="Franklin Gothic"/>
              <a:cs typeface="Franklin Gothic"/>
              <a:sym typeface="Franklin Gothic"/>
            </a:endParaRPr>
          </a:p>
          <a:p>
            <a:endParaRPr lang="en-US" dirty="0"/>
          </a:p>
        </p:txBody>
      </p:sp>
      <p:sp>
        <p:nvSpPr>
          <p:cNvPr id="4" name="Slide Number Placeholder 3"/>
          <p:cNvSpPr>
            <a:spLocks noGrp="1"/>
          </p:cNvSpPr>
          <p:nvPr>
            <p:ph type="sldNum" sz="quarter" idx="10"/>
          </p:nvPr>
        </p:nvSpPr>
        <p:spPr/>
        <p:txBody>
          <a:bodyPr/>
          <a:lstStyle/>
          <a:p>
            <a:fld id="{2D7BF9DE-BFD7-344F-A9B9-032407927BE7}" type="slidenum">
              <a:rPr lang="en-US" smtClean="0"/>
              <a:pPr/>
              <a:t>2</a:t>
            </a:fld>
            <a:endParaRPr lang="en-US"/>
          </a:p>
        </p:txBody>
      </p:sp>
    </p:spTree>
    <p:extLst>
      <p:ext uri="{BB962C8B-B14F-4D97-AF65-F5344CB8AC3E}">
        <p14:creationId xmlns:p14="http://schemas.microsoft.com/office/powerpoint/2010/main" xmlns="" val="356426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GB" b="1" dirty="0">
                <a:solidFill>
                  <a:srgbClr val="666666"/>
                </a:solidFill>
                <a:latin typeface="Franklin Gothic"/>
                <a:ea typeface="Franklin Gothic"/>
                <a:cs typeface="Franklin Gothic"/>
                <a:sym typeface="Franklin Gothic"/>
              </a:rPr>
              <a:t>Ask the students to share ideas about what they could do to protect the things that are important to them. </a:t>
            </a:r>
            <a:endParaRPr lang="en-GB" dirty="0">
              <a:latin typeface="Franklin Gothic"/>
              <a:ea typeface="Franklin Gothic"/>
              <a:cs typeface="Franklin Gothic"/>
              <a:sym typeface="Franklin Gothic"/>
            </a:endParaRPr>
          </a:p>
          <a:p>
            <a:pPr marL="0" lvl="0" indent="0" algn="l" rtl="0">
              <a:lnSpc>
                <a:spcPct val="115000"/>
              </a:lnSpc>
              <a:spcBef>
                <a:spcPts val="0"/>
              </a:spcBef>
              <a:spcAft>
                <a:spcPts val="0"/>
              </a:spcAft>
              <a:buSzPts val="1100"/>
              <a:buNone/>
            </a:pPr>
            <a:endParaRPr lang="en-GB" b="1"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Clr>
                <a:schemeClr val="dk1"/>
              </a:buClr>
              <a:buSzPts val="1100"/>
              <a:buFont typeface="Arial"/>
              <a:buNone/>
            </a:pPr>
            <a:r>
              <a:rPr lang="en-GB" b="1" dirty="0">
                <a:solidFill>
                  <a:srgbClr val="666666"/>
                </a:solidFill>
                <a:latin typeface="Franklin Gothic"/>
                <a:ea typeface="Franklin Gothic"/>
                <a:cs typeface="Franklin Gothic"/>
                <a:sym typeface="Franklin Gothic"/>
              </a:rPr>
              <a:t>Take some suggestions</a:t>
            </a:r>
          </a:p>
          <a:p>
            <a:pPr marL="0" lvl="0" indent="0" algn="l" rtl="0">
              <a:lnSpc>
                <a:spcPct val="115000"/>
              </a:lnSpc>
              <a:spcBef>
                <a:spcPts val="0"/>
              </a:spcBef>
              <a:spcAft>
                <a:spcPts val="0"/>
              </a:spcAft>
              <a:buClr>
                <a:schemeClr val="dk1"/>
              </a:buClr>
              <a:buSzPts val="1100"/>
              <a:buFont typeface="Arial"/>
              <a:buNone/>
            </a:pPr>
            <a:endParaRPr lang="en-GB" b="1"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Clr>
                <a:schemeClr val="dk1"/>
              </a:buClr>
              <a:buSzPts val="1100"/>
              <a:buFont typeface="Arial"/>
              <a:buNone/>
            </a:pPr>
            <a:r>
              <a:rPr lang="en-GB" dirty="0">
                <a:solidFill>
                  <a:srgbClr val="666666"/>
                </a:solidFill>
                <a:latin typeface="Franklin Gothic"/>
                <a:ea typeface="Franklin Gothic"/>
                <a:cs typeface="Franklin Gothic"/>
                <a:sym typeface="Franklin Gothic"/>
              </a:rPr>
              <a:t>Add some more suggestions to those of the students - focusing on those bigger than individual action. </a:t>
            </a:r>
          </a:p>
          <a:p>
            <a:pPr marL="0" lvl="0" indent="0" algn="l" rtl="0">
              <a:lnSpc>
                <a:spcPct val="115000"/>
              </a:lnSpc>
              <a:spcBef>
                <a:spcPts val="0"/>
              </a:spcBef>
              <a:spcAft>
                <a:spcPts val="0"/>
              </a:spcAft>
              <a:buClr>
                <a:schemeClr val="dk1"/>
              </a:buClr>
              <a:buSzPts val="1100"/>
              <a:buFont typeface="Arial"/>
              <a:buNone/>
            </a:pPr>
            <a:r>
              <a:rPr lang="en-GB" dirty="0">
                <a:solidFill>
                  <a:srgbClr val="666666"/>
                </a:solidFill>
                <a:latin typeface="Franklin Gothic"/>
                <a:ea typeface="Franklin Gothic"/>
                <a:cs typeface="Franklin Gothic"/>
                <a:sym typeface="Franklin Gothic"/>
              </a:rPr>
              <a:t>e.g. </a:t>
            </a:r>
          </a:p>
          <a:p>
            <a:pPr marL="457200" lvl="0" indent="-298450" algn="l" rtl="0">
              <a:lnSpc>
                <a:spcPct val="115000"/>
              </a:lnSpc>
              <a:spcBef>
                <a:spcPts val="0"/>
              </a:spcBef>
              <a:spcAft>
                <a:spcPts val="0"/>
              </a:spcAft>
              <a:buClr>
                <a:srgbClr val="666666"/>
              </a:buClr>
              <a:buSzPts val="1100"/>
              <a:buFont typeface="Franklin Gothic"/>
              <a:buChar char="●"/>
            </a:pPr>
            <a:r>
              <a:rPr lang="en-GB" i="1" dirty="0">
                <a:solidFill>
                  <a:srgbClr val="666666"/>
                </a:solidFill>
                <a:latin typeface="Franklin Gothic"/>
                <a:ea typeface="Franklin Gothic"/>
                <a:cs typeface="Franklin Gothic"/>
                <a:sym typeface="Franklin Gothic"/>
              </a:rPr>
              <a:t>Write to your MP asking them to visit the school or support your environmental campaign </a:t>
            </a:r>
          </a:p>
          <a:p>
            <a:pPr marL="457200" lvl="0" indent="-298450" algn="l" rtl="0">
              <a:lnSpc>
                <a:spcPct val="115000"/>
              </a:lnSpc>
              <a:spcBef>
                <a:spcPts val="0"/>
              </a:spcBef>
              <a:spcAft>
                <a:spcPts val="0"/>
              </a:spcAft>
              <a:buClr>
                <a:srgbClr val="666666"/>
              </a:buClr>
              <a:buSzPts val="1100"/>
              <a:buFont typeface="Franklin Gothic"/>
              <a:buChar char="●"/>
            </a:pPr>
            <a:r>
              <a:rPr lang="en-GB" i="1" dirty="0">
                <a:solidFill>
                  <a:srgbClr val="666666"/>
                </a:solidFill>
                <a:latin typeface="Franklin Gothic"/>
                <a:ea typeface="Franklin Gothic"/>
                <a:cs typeface="Franklin Gothic"/>
                <a:sym typeface="Franklin Gothic"/>
              </a:rPr>
              <a:t>Ask the local paper to visit the school or publish something about your campaign</a:t>
            </a:r>
          </a:p>
          <a:p>
            <a:pPr marL="457200" lvl="0" indent="-298450" algn="l" rtl="0">
              <a:lnSpc>
                <a:spcPct val="115000"/>
              </a:lnSpc>
              <a:spcBef>
                <a:spcPts val="0"/>
              </a:spcBef>
              <a:spcAft>
                <a:spcPts val="0"/>
              </a:spcAft>
              <a:buClr>
                <a:srgbClr val="666666"/>
              </a:buClr>
              <a:buSzPts val="1100"/>
              <a:buFont typeface="Franklin Gothic"/>
              <a:buChar char="●"/>
            </a:pPr>
            <a:r>
              <a:rPr lang="en-GB" i="1" dirty="0">
                <a:solidFill>
                  <a:srgbClr val="666666"/>
                </a:solidFill>
                <a:latin typeface="Franklin Gothic"/>
                <a:ea typeface="Franklin Gothic"/>
                <a:cs typeface="Franklin Gothic"/>
                <a:sym typeface="Franklin Gothic"/>
              </a:rPr>
              <a:t>Make a video about climate change and/or our impacts on nature.  It can also include positive things to improve the environment</a:t>
            </a:r>
          </a:p>
          <a:p>
            <a:pPr marL="457200" lvl="0" indent="-298450" algn="l" rtl="0">
              <a:lnSpc>
                <a:spcPct val="115000"/>
              </a:lnSpc>
              <a:spcBef>
                <a:spcPts val="0"/>
              </a:spcBef>
              <a:spcAft>
                <a:spcPts val="0"/>
              </a:spcAft>
              <a:buClr>
                <a:srgbClr val="666666"/>
              </a:buClr>
              <a:buSzPts val="1100"/>
              <a:buFont typeface="Franklin Gothic"/>
              <a:buChar char="●"/>
            </a:pPr>
            <a:r>
              <a:rPr lang="en-GB" i="1" dirty="0">
                <a:solidFill>
                  <a:srgbClr val="666666"/>
                </a:solidFill>
                <a:latin typeface="Franklin Gothic"/>
                <a:ea typeface="Franklin Gothic"/>
                <a:cs typeface="Franklin Gothic"/>
                <a:sym typeface="Franklin Gothic"/>
              </a:rPr>
              <a:t>Hold an outreach event to educate the local community about the environment</a:t>
            </a:r>
          </a:p>
          <a:p>
            <a:pPr marL="457200" lvl="0" indent="-298450" algn="l" rtl="0">
              <a:lnSpc>
                <a:spcPct val="115000"/>
              </a:lnSpc>
              <a:spcBef>
                <a:spcPts val="0"/>
              </a:spcBef>
              <a:spcAft>
                <a:spcPts val="0"/>
              </a:spcAft>
              <a:buClr>
                <a:srgbClr val="666666"/>
              </a:buClr>
              <a:buSzPts val="1100"/>
              <a:buFont typeface="Franklin Gothic"/>
              <a:buChar char="●"/>
            </a:pPr>
            <a:r>
              <a:rPr lang="en-GB" i="1" dirty="0">
                <a:solidFill>
                  <a:srgbClr val="666666"/>
                </a:solidFill>
                <a:latin typeface="Franklin Gothic"/>
                <a:ea typeface="Franklin Gothic"/>
                <a:cs typeface="Franklin Gothic"/>
                <a:sym typeface="Franklin Gothic"/>
              </a:rPr>
              <a:t>Ask a local radio station if they can interview you and your friends about your campaign</a:t>
            </a:r>
          </a:p>
          <a:p>
            <a:pPr marL="457200" lvl="0" indent="-298450" algn="l" rtl="0">
              <a:lnSpc>
                <a:spcPct val="115000"/>
              </a:lnSpc>
              <a:spcBef>
                <a:spcPts val="0"/>
              </a:spcBef>
              <a:spcAft>
                <a:spcPts val="0"/>
              </a:spcAft>
              <a:buClr>
                <a:srgbClr val="666666"/>
              </a:buClr>
              <a:buSzPts val="1100"/>
              <a:buFont typeface="Franklin Gothic"/>
              <a:buChar char="●"/>
            </a:pPr>
            <a:r>
              <a:rPr lang="en-GB" i="1" dirty="0">
                <a:solidFill>
                  <a:srgbClr val="666666"/>
                </a:solidFill>
                <a:latin typeface="Franklin Gothic"/>
                <a:ea typeface="Franklin Gothic"/>
                <a:cs typeface="Franklin Gothic"/>
                <a:sym typeface="Franklin Gothic"/>
              </a:rPr>
              <a:t>Write to local or national businesses to ask them what they are doing and encourage them to do more to help the environment</a:t>
            </a:r>
          </a:p>
          <a:p>
            <a:pPr marL="457200" lvl="0" indent="-298450" algn="l" rtl="0">
              <a:lnSpc>
                <a:spcPct val="115000"/>
              </a:lnSpc>
              <a:spcBef>
                <a:spcPts val="0"/>
              </a:spcBef>
              <a:spcAft>
                <a:spcPts val="0"/>
              </a:spcAft>
              <a:buClr>
                <a:srgbClr val="666666"/>
              </a:buClr>
              <a:buSzPts val="1100"/>
              <a:buFont typeface="Franklin Gothic"/>
              <a:buChar char="●"/>
            </a:pPr>
            <a:r>
              <a:rPr lang="en-GB" i="1" dirty="0">
                <a:solidFill>
                  <a:srgbClr val="666666"/>
                </a:solidFill>
                <a:latin typeface="Franklin Gothic"/>
                <a:ea typeface="Franklin Gothic"/>
                <a:cs typeface="Franklin Gothic"/>
                <a:sym typeface="Franklin Gothic"/>
              </a:rPr>
              <a:t>Make changes at home or at school to be more environmentally friendly. </a:t>
            </a:r>
          </a:p>
        </p:txBody>
      </p:sp>
      <p:sp>
        <p:nvSpPr>
          <p:cNvPr id="4" name="Slide Number Placeholder 3"/>
          <p:cNvSpPr>
            <a:spLocks noGrp="1"/>
          </p:cNvSpPr>
          <p:nvPr>
            <p:ph type="sldNum" sz="quarter" idx="10"/>
          </p:nvPr>
        </p:nvSpPr>
        <p:spPr/>
        <p:txBody>
          <a:bodyPr/>
          <a:lstStyle/>
          <a:p>
            <a:fld id="{2D7BF9DE-BFD7-344F-A9B9-032407927BE7}" type="slidenum">
              <a:rPr lang="en-US" smtClean="0"/>
              <a:pPr/>
              <a:t>11</a:t>
            </a:fld>
            <a:endParaRPr lang="en-US"/>
          </a:p>
        </p:txBody>
      </p:sp>
    </p:spTree>
    <p:extLst>
      <p:ext uri="{BB962C8B-B14F-4D97-AF65-F5344CB8AC3E}">
        <p14:creationId xmlns:p14="http://schemas.microsoft.com/office/powerpoint/2010/main" xmlns="" val="1129566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kern="1200" dirty="0">
                <a:solidFill>
                  <a:schemeClr val="tx1"/>
                </a:solidFill>
                <a:effectLst/>
                <a:latin typeface="+mn-lt"/>
                <a:ea typeface="+mn-ea"/>
                <a:cs typeface="+mn-cs"/>
                <a:hlinkClick r:id="rId3"/>
              </a:rPr>
              <a:t>https://www.wwf.org.uk/get-involved/schools/resources/back-to-school</a:t>
            </a:r>
            <a:endParaRPr lang="en-US" dirty="0"/>
          </a:p>
        </p:txBody>
      </p:sp>
      <p:sp>
        <p:nvSpPr>
          <p:cNvPr id="4" name="Slide Number Placeholder 3"/>
          <p:cNvSpPr>
            <a:spLocks noGrp="1"/>
          </p:cNvSpPr>
          <p:nvPr>
            <p:ph type="sldNum" sz="quarter" idx="5"/>
          </p:nvPr>
        </p:nvSpPr>
        <p:spPr/>
        <p:txBody>
          <a:bodyPr/>
          <a:lstStyle/>
          <a:p>
            <a:fld id="{2D7BF9DE-BFD7-344F-A9B9-032407927BE7}" type="slidenum">
              <a:rPr lang="en-US" smtClean="0"/>
              <a:pPr/>
              <a:t>12</a:t>
            </a:fld>
            <a:endParaRPr lang="en-US"/>
          </a:p>
        </p:txBody>
      </p:sp>
    </p:spTree>
    <p:extLst>
      <p:ext uri="{BB962C8B-B14F-4D97-AF65-F5344CB8AC3E}">
        <p14:creationId xmlns:p14="http://schemas.microsoft.com/office/powerpoint/2010/main" xmlns="" val="246426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solidFill>
                  <a:srgbClr val="434343"/>
                </a:solidFill>
                <a:latin typeface="Franklin Gothic"/>
                <a:ea typeface="Franklin Gothic"/>
                <a:cs typeface="Franklin Gothic"/>
                <a:sym typeface="Franklin Gothic"/>
              </a:rPr>
              <a:t>Ask the audience: Have you heard of biodiversity? What do you think it means?</a:t>
            </a:r>
          </a:p>
          <a:p>
            <a:pPr marL="0" lvl="0" indent="0" algn="l" rtl="0">
              <a:spcBef>
                <a:spcPts val="0"/>
              </a:spcBef>
              <a:spcAft>
                <a:spcPts val="0"/>
              </a:spcAft>
              <a:buNone/>
            </a:pPr>
            <a:r>
              <a:rPr lang="en-GB" b="1" dirty="0">
                <a:solidFill>
                  <a:srgbClr val="434343"/>
                </a:solidFill>
                <a:latin typeface="Franklin Gothic"/>
                <a:ea typeface="Franklin Gothic"/>
                <a:cs typeface="Franklin Gothic"/>
                <a:sym typeface="Franklin Gothic"/>
              </a:rPr>
              <a:t>Take some suggested responses</a:t>
            </a:r>
            <a:endParaRPr lang="en-GB" dirty="0">
              <a:solidFill>
                <a:srgbClr val="434343"/>
              </a:solidFill>
              <a:latin typeface="Franklin Gothic"/>
              <a:ea typeface="Franklin Gothic"/>
              <a:cs typeface="Franklin Gothic"/>
              <a:sym typeface="Franklin Gothic"/>
            </a:endParaRPr>
          </a:p>
          <a:p>
            <a:pPr marL="0" lvl="0" indent="0" algn="l" rtl="0">
              <a:spcBef>
                <a:spcPts val="0"/>
              </a:spcBef>
              <a:spcAft>
                <a:spcPts val="0"/>
              </a:spcAft>
              <a:buNone/>
            </a:pPr>
            <a:r>
              <a:rPr lang="en-GB" dirty="0">
                <a:solidFill>
                  <a:srgbClr val="434343"/>
                </a:solidFill>
                <a:latin typeface="Franklin Gothic"/>
                <a:ea typeface="Franklin Gothic"/>
                <a:cs typeface="Franklin Gothic"/>
                <a:sym typeface="Franklin Gothic"/>
              </a:rPr>
              <a:t> </a:t>
            </a:r>
          </a:p>
          <a:p>
            <a:pPr marL="0" lvl="0" indent="0" algn="l" rtl="0">
              <a:spcBef>
                <a:spcPts val="0"/>
              </a:spcBef>
              <a:spcAft>
                <a:spcPts val="0"/>
              </a:spcAft>
              <a:buNone/>
            </a:pPr>
            <a:r>
              <a:rPr lang="en-GB" b="1" dirty="0">
                <a:solidFill>
                  <a:srgbClr val="434343"/>
                </a:solidFill>
                <a:latin typeface="Franklin Gothic"/>
                <a:ea typeface="Franklin Gothic"/>
                <a:cs typeface="Franklin Gothic"/>
                <a:sym typeface="Franklin Gothic"/>
              </a:rPr>
              <a:t>What is biodiversity? </a:t>
            </a:r>
          </a:p>
          <a:p>
            <a:pPr marL="0" lvl="0" indent="0" algn="l" rtl="0">
              <a:spcBef>
                <a:spcPts val="0"/>
              </a:spcBef>
              <a:spcAft>
                <a:spcPts val="0"/>
              </a:spcAft>
              <a:buNone/>
            </a:pPr>
            <a:r>
              <a:rPr lang="en-GB" dirty="0">
                <a:solidFill>
                  <a:srgbClr val="434343"/>
                </a:solidFill>
                <a:latin typeface="Franklin Gothic"/>
                <a:ea typeface="Franklin Gothic"/>
                <a:cs typeface="Franklin Gothic"/>
                <a:sym typeface="Franklin Gothic"/>
              </a:rPr>
              <a:t>Biodiversity is the variety and variability of life on our planet. </a:t>
            </a:r>
          </a:p>
          <a:p>
            <a:pPr marL="0" lvl="0" indent="0" algn="l" rtl="0">
              <a:spcBef>
                <a:spcPts val="0"/>
              </a:spcBef>
              <a:spcAft>
                <a:spcPts val="0"/>
              </a:spcAft>
              <a:buNone/>
            </a:pPr>
            <a:r>
              <a:rPr lang="en-GB" dirty="0">
                <a:solidFill>
                  <a:srgbClr val="434343"/>
                </a:solidFill>
                <a:latin typeface="Franklin Gothic"/>
                <a:ea typeface="Franklin Gothic"/>
                <a:cs typeface="Franklin Gothic"/>
                <a:sym typeface="Franklin Gothic"/>
              </a:rPr>
              <a:t>The Earth’s natural assets are made up of plants, animals, land, water, the atmosphere AND humans! </a:t>
            </a:r>
          </a:p>
          <a:p>
            <a:pPr marL="0" lvl="0" indent="0" algn="l" rtl="0">
              <a:spcBef>
                <a:spcPts val="0"/>
              </a:spcBef>
              <a:spcAft>
                <a:spcPts val="0"/>
              </a:spcAft>
              <a:buNone/>
            </a:pPr>
            <a:r>
              <a:rPr lang="en-GB" dirty="0">
                <a:solidFill>
                  <a:srgbClr val="434343"/>
                </a:solidFill>
                <a:latin typeface="Franklin Gothic"/>
                <a:ea typeface="Franklin Gothic"/>
                <a:cs typeface="Franklin Gothic"/>
                <a:sym typeface="Franklin Gothic"/>
              </a:rPr>
              <a:t>Biodiversity is the link between all organisms on earth, binding each into an </a:t>
            </a:r>
            <a:r>
              <a:rPr lang="en-GB" dirty="0" err="1">
                <a:solidFill>
                  <a:srgbClr val="434343"/>
                </a:solidFill>
                <a:latin typeface="Franklin Gothic"/>
                <a:ea typeface="Franklin Gothic"/>
                <a:cs typeface="Franklin Gothic"/>
                <a:sym typeface="Franklin Gothic"/>
              </a:rPr>
              <a:t>interdependant</a:t>
            </a:r>
            <a:r>
              <a:rPr lang="en-GB" dirty="0">
                <a:solidFill>
                  <a:srgbClr val="434343"/>
                </a:solidFill>
                <a:latin typeface="Franklin Gothic"/>
                <a:ea typeface="Franklin Gothic"/>
                <a:cs typeface="Franklin Gothic"/>
                <a:sym typeface="Franklin Gothic"/>
              </a:rPr>
              <a:t> ecosystem, in which all species have their role. </a:t>
            </a:r>
          </a:p>
          <a:p>
            <a:pPr marL="0" lvl="0" indent="0" algn="l" rtl="0">
              <a:spcBef>
                <a:spcPts val="0"/>
              </a:spcBef>
              <a:spcAft>
                <a:spcPts val="0"/>
              </a:spcAft>
              <a:buClr>
                <a:schemeClr val="dk1"/>
              </a:buClr>
              <a:buSzPts val="1100"/>
              <a:buFont typeface="Arial"/>
              <a:buNone/>
            </a:pPr>
            <a:endParaRPr lang="en-GB" dirty="0">
              <a:solidFill>
                <a:srgbClr val="434343"/>
              </a:solidFill>
              <a:latin typeface="Franklin Gothic"/>
              <a:ea typeface="Franklin Gothic"/>
              <a:cs typeface="Franklin Gothic"/>
              <a:sym typeface="Franklin Gothic"/>
            </a:endParaRPr>
          </a:p>
          <a:p>
            <a:pPr marL="0" lvl="0" indent="0" algn="l" rtl="0">
              <a:spcBef>
                <a:spcPts val="0"/>
              </a:spcBef>
              <a:spcAft>
                <a:spcPts val="0"/>
              </a:spcAft>
              <a:buClr>
                <a:schemeClr val="dk1"/>
              </a:buClr>
              <a:buSzPts val="1100"/>
              <a:buFont typeface="Arial"/>
              <a:buNone/>
            </a:pPr>
            <a:r>
              <a:rPr lang="en-GB" dirty="0">
                <a:solidFill>
                  <a:srgbClr val="434343"/>
                </a:solidFill>
                <a:latin typeface="Franklin Gothic"/>
                <a:ea typeface="Franklin Gothic"/>
                <a:cs typeface="Franklin Gothic"/>
                <a:sym typeface="Franklin Gothic"/>
              </a:rPr>
              <a:t>Biodiversity underpins the health of the planet and has a direct impact on all our lives. It is the resource upon which families, communities, nations and future generations depend. </a:t>
            </a:r>
          </a:p>
          <a:p>
            <a:pPr marL="0" lvl="0" indent="0" algn="l" rtl="0">
              <a:spcBef>
                <a:spcPts val="0"/>
              </a:spcBef>
              <a:spcAft>
                <a:spcPts val="0"/>
              </a:spcAft>
              <a:buNone/>
            </a:pPr>
            <a:endParaRPr lang="en-GB" dirty="0">
              <a:solidFill>
                <a:srgbClr val="434343"/>
              </a:solidFill>
              <a:latin typeface="Franklin Gothic"/>
              <a:ea typeface="Franklin Gothic"/>
              <a:cs typeface="Franklin Gothic"/>
              <a:sym typeface="Franklin Gothic"/>
            </a:endParaRPr>
          </a:p>
          <a:p>
            <a:pPr marL="0" lvl="0" indent="0" algn="l" rtl="0">
              <a:spcBef>
                <a:spcPts val="0"/>
              </a:spcBef>
              <a:spcAft>
                <a:spcPts val="0"/>
              </a:spcAft>
              <a:buNone/>
            </a:pPr>
            <a:r>
              <a:rPr lang="en-GB" b="1" dirty="0">
                <a:solidFill>
                  <a:srgbClr val="434343"/>
                </a:solidFill>
                <a:latin typeface="Franklin Gothic"/>
                <a:ea typeface="Franklin Gothic"/>
                <a:cs typeface="Franklin Gothic"/>
                <a:sym typeface="Franklin Gothic"/>
              </a:rPr>
              <a:t>What is biodiversity loss?</a:t>
            </a:r>
          </a:p>
          <a:p>
            <a:pPr marL="0" lvl="0" indent="0" algn="l" rtl="0">
              <a:spcBef>
                <a:spcPts val="0"/>
              </a:spcBef>
              <a:spcAft>
                <a:spcPts val="0"/>
              </a:spcAft>
              <a:buNone/>
            </a:pPr>
            <a:r>
              <a:rPr lang="en-GB" dirty="0">
                <a:solidFill>
                  <a:srgbClr val="434343"/>
                </a:solidFill>
                <a:latin typeface="Franklin Gothic"/>
                <a:ea typeface="Franklin Gothic"/>
                <a:cs typeface="Franklin Gothic"/>
                <a:sym typeface="Franklin Gothic"/>
              </a:rPr>
              <a:t>Plummeting numbers of mammals, reptiles, amphibians, birds and fish around the world are an urgent sign that nature needs life support.  </a:t>
            </a:r>
          </a:p>
          <a:p>
            <a:pPr marL="0" lvl="0" indent="0" algn="l" rtl="0">
              <a:spcBef>
                <a:spcPts val="0"/>
              </a:spcBef>
              <a:spcAft>
                <a:spcPts val="0"/>
              </a:spcAft>
              <a:buNone/>
            </a:pPr>
            <a:endParaRPr lang="en-GB" dirty="0">
              <a:solidFill>
                <a:srgbClr val="434343"/>
              </a:solidFill>
              <a:latin typeface="Franklin Gothic"/>
              <a:ea typeface="Franklin Gothic"/>
              <a:cs typeface="Franklin Gothic"/>
              <a:sym typeface="Franklin Gothic"/>
            </a:endParaRPr>
          </a:p>
          <a:p>
            <a:pPr marL="0" lvl="0" indent="0" algn="l" rtl="0">
              <a:spcBef>
                <a:spcPts val="0"/>
              </a:spcBef>
              <a:spcAft>
                <a:spcPts val="0"/>
              </a:spcAft>
              <a:buNone/>
            </a:pPr>
            <a:r>
              <a:rPr lang="en-GB" dirty="0">
                <a:solidFill>
                  <a:srgbClr val="434343"/>
                </a:solidFill>
                <a:latin typeface="Franklin Gothic"/>
                <a:ea typeface="Franklin Gothic"/>
                <a:cs typeface="Franklin Gothic"/>
                <a:sym typeface="Franklin Gothic"/>
              </a:rPr>
              <a:t>The Living Planet Report 2018 shows that wildlife populations have declined by over half in less than 50 years. </a:t>
            </a:r>
          </a:p>
          <a:p>
            <a:pPr marL="0" lvl="0" indent="0" algn="l" rtl="0">
              <a:spcBef>
                <a:spcPts val="0"/>
              </a:spcBef>
              <a:spcAft>
                <a:spcPts val="0"/>
              </a:spcAft>
              <a:buNone/>
            </a:pPr>
            <a:endParaRPr lang="en-GB" dirty="0">
              <a:solidFill>
                <a:srgbClr val="434343"/>
              </a:solidFill>
              <a:latin typeface="Franklin Gothic"/>
              <a:ea typeface="Franklin Gothic"/>
              <a:cs typeface="Franklin Gothic"/>
              <a:sym typeface="Franklin Gothic"/>
            </a:endParaRPr>
          </a:p>
          <a:p>
            <a:pPr marL="0" lvl="0" indent="0" algn="l" rtl="0">
              <a:spcBef>
                <a:spcPts val="0"/>
              </a:spcBef>
              <a:spcAft>
                <a:spcPts val="0"/>
              </a:spcAft>
              <a:buNone/>
            </a:pPr>
            <a:r>
              <a:rPr lang="en-GB" dirty="0">
                <a:solidFill>
                  <a:srgbClr val="434343"/>
                </a:solidFill>
                <a:latin typeface="Franklin Gothic"/>
                <a:ea typeface="Franklin Gothic"/>
                <a:cs typeface="Franklin Gothic"/>
                <a:sym typeface="Franklin Gothic"/>
              </a:rPr>
              <a:t>Humans have only been around for 200,000 years, a tiny blip in the 4.5 billion years of our planet’s history. Yet we have had a greater impact on the Earth than any other species. All over the world, we are cutting down forests, using too much water from rivers, choking our oceans with plastic and pushing many animals to extinction. </a:t>
            </a:r>
          </a:p>
          <a:p>
            <a:pPr marL="0" lvl="0" indent="0" algn="l" rtl="0">
              <a:spcBef>
                <a:spcPts val="0"/>
              </a:spcBef>
              <a:spcAft>
                <a:spcPts val="0"/>
              </a:spcAft>
              <a:buNone/>
            </a:pPr>
            <a:endParaRPr lang="en-GB" dirty="0">
              <a:solidFill>
                <a:srgbClr val="434343"/>
              </a:solidFill>
              <a:latin typeface="Franklin Gothic"/>
              <a:ea typeface="Franklin Gothic"/>
              <a:cs typeface="Franklin Gothic"/>
              <a:sym typeface="Franklin Gothic"/>
            </a:endParaRPr>
          </a:p>
          <a:p>
            <a:pPr marL="0" lvl="0" indent="0" algn="l" rtl="0">
              <a:spcBef>
                <a:spcPts val="0"/>
              </a:spcBef>
              <a:spcAft>
                <a:spcPts val="0"/>
              </a:spcAft>
              <a:buClr>
                <a:schemeClr val="dk1"/>
              </a:buClr>
              <a:buSzPts val="1100"/>
              <a:buFont typeface="Arial"/>
              <a:buNone/>
            </a:pPr>
            <a:r>
              <a:rPr lang="en-GB" dirty="0">
                <a:solidFill>
                  <a:srgbClr val="434343"/>
                </a:solidFill>
                <a:latin typeface="Franklin Gothic"/>
                <a:ea typeface="Franklin Gothic"/>
                <a:cs typeface="Franklin Gothic"/>
                <a:sym typeface="Franklin Gothic"/>
              </a:rPr>
              <a:t>And</a:t>
            </a:r>
            <a:r>
              <a:rPr lang="en-GB" baseline="0" dirty="0">
                <a:solidFill>
                  <a:srgbClr val="434343"/>
                </a:solidFill>
                <a:latin typeface="Franklin Gothic"/>
                <a:ea typeface="Franklin Gothic"/>
                <a:cs typeface="Franklin Gothic"/>
                <a:sym typeface="Franklin Gothic"/>
              </a:rPr>
              <a:t> the picture isn’t any different at home.  Here in the UK, over 1,000 species are at risk of extinction.  From our iconic hedgehogs to our bees and butterflies, our nature needs life support.</a:t>
            </a:r>
          </a:p>
          <a:p>
            <a:pPr marL="0" lvl="0" indent="0" algn="l" rtl="0">
              <a:spcBef>
                <a:spcPts val="0"/>
              </a:spcBef>
              <a:spcAft>
                <a:spcPts val="0"/>
              </a:spcAft>
              <a:buClr>
                <a:schemeClr val="dk1"/>
              </a:buClr>
              <a:buSzPts val="1100"/>
              <a:buFont typeface="Arial"/>
              <a:buNone/>
            </a:pPr>
            <a:endParaRPr lang="en-GB" dirty="0">
              <a:solidFill>
                <a:srgbClr val="434343"/>
              </a:solidFill>
              <a:latin typeface="Franklin Gothic"/>
              <a:ea typeface="Franklin Gothic"/>
              <a:cs typeface="Franklin Gothic"/>
              <a:sym typeface="Franklin Gothic"/>
            </a:endParaRPr>
          </a:p>
          <a:p>
            <a:pPr marL="0" lvl="0" indent="0" algn="l" rtl="0">
              <a:spcBef>
                <a:spcPts val="0"/>
              </a:spcBef>
              <a:spcAft>
                <a:spcPts val="0"/>
              </a:spcAft>
              <a:buNone/>
            </a:pPr>
            <a:r>
              <a:rPr lang="en-GB" dirty="0">
                <a:solidFill>
                  <a:srgbClr val="434343"/>
                </a:solidFill>
                <a:latin typeface="Franklin Gothic"/>
                <a:ea typeface="Franklin Gothic"/>
                <a:cs typeface="Franklin Gothic"/>
                <a:sym typeface="Franklin Gothic"/>
              </a:rPr>
              <a:t>For both people and wildlife to thrive, now and in the future, we need a healthy planet, with a rich variety of plants and animals and vibrant ecosystems. </a:t>
            </a:r>
          </a:p>
          <a:p>
            <a:pPr marL="0" lvl="0" indent="0" algn="l" rtl="0">
              <a:spcBef>
                <a:spcPts val="0"/>
              </a:spcBef>
              <a:spcAft>
                <a:spcPts val="0"/>
              </a:spcAft>
              <a:buNone/>
            </a:pPr>
            <a:endParaRPr lang="en-GB" dirty="0">
              <a:solidFill>
                <a:srgbClr val="434343"/>
              </a:solidFill>
              <a:latin typeface="Franklin Gothic"/>
              <a:ea typeface="Franklin Gothic"/>
              <a:cs typeface="Franklin Gothic"/>
              <a:sym typeface="Franklin Gothic"/>
            </a:endParaRPr>
          </a:p>
          <a:p>
            <a:pPr marL="0" lvl="0" indent="0" algn="l" rtl="0">
              <a:spcBef>
                <a:spcPts val="0"/>
              </a:spcBef>
              <a:spcAft>
                <a:spcPts val="0"/>
              </a:spcAft>
              <a:buNone/>
            </a:pPr>
            <a:endParaRPr lang="en-GB" b="1" i="1" dirty="0">
              <a:solidFill>
                <a:srgbClr val="434343"/>
              </a:solidFill>
              <a:latin typeface="Franklin Gothic"/>
              <a:ea typeface="Franklin Gothic"/>
              <a:cs typeface="Franklin Gothic"/>
              <a:sym typeface="Franklin Gothic"/>
            </a:endParaRPr>
          </a:p>
          <a:p>
            <a:endParaRPr lang="en-US" dirty="0"/>
          </a:p>
        </p:txBody>
      </p:sp>
      <p:sp>
        <p:nvSpPr>
          <p:cNvPr id="4" name="Slide Number Placeholder 3"/>
          <p:cNvSpPr>
            <a:spLocks noGrp="1"/>
          </p:cNvSpPr>
          <p:nvPr>
            <p:ph type="sldNum" sz="quarter" idx="10"/>
          </p:nvPr>
        </p:nvSpPr>
        <p:spPr/>
        <p:txBody>
          <a:bodyPr/>
          <a:lstStyle/>
          <a:p>
            <a:fld id="{2D7BF9DE-BFD7-344F-A9B9-032407927BE7}" type="slidenum">
              <a:rPr lang="en-US" smtClean="0"/>
              <a:pPr/>
              <a:t>3</a:t>
            </a:fld>
            <a:endParaRPr lang="en-US"/>
          </a:p>
        </p:txBody>
      </p:sp>
    </p:spTree>
    <p:extLst>
      <p:ext uri="{BB962C8B-B14F-4D97-AF65-F5344CB8AC3E}">
        <p14:creationId xmlns:p14="http://schemas.microsoft.com/office/powerpoint/2010/main" xmlns="" val="94511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rgbClr val="000000"/>
              </a:buClr>
              <a:buSzPts val="1100"/>
              <a:buFont typeface="Arial"/>
              <a:buNone/>
            </a:pPr>
            <a:r>
              <a:rPr lang="en-GB" b="1" dirty="0">
                <a:solidFill>
                  <a:srgbClr val="666666"/>
                </a:solidFill>
                <a:latin typeface="Franklin Gothic"/>
                <a:ea typeface="Franklin Gothic"/>
                <a:cs typeface="Franklin Gothic"/>
                <a:sym typeface="Franklin Gothic"/>
              </a:rPr>
              <a:t>Ask the audience: </a:t>
            </a:r>
          </a:p>
          <a:p>
            <a:pPr marL="0" lvl="0" indent="0" algn="l" rtl="0">
              <a:lnSpc>
                <a:spcPct val="115000"/>
              </a:lnSpc>
              <a:spcBef>
                <a:spcPts val="0"/>
              </a:spcBef>
              <a:spcAft>
                <a:spcPts val="0"/>
              </a:spcAft>
              <a:buClr>
                <a:srgbClr val="000000"/>
              </a:buClr>
              <a:buSzPts val="1100"/>
              <a:buFont typeface="Arial"/>
              <a:buNone/>
            </a:pPr>
            <a:r>
              <a:rPr lang="en-GB" dirty="0">
                <a:solidFill>
                  <a:srgbClr val="666666"/>
                </a:solidFill>
                <a:latin typeface="Franklin Gothic"/>
                <a:ea typeface="Franklin Gothic"/>
                <a:cs typeface="Franklin Gothic"/>
                <a:sym typeface="Franklin Gothic"/>
              </a:rPr>
              <a:t>Who are the decision makers that can have a real influence on these issues? </a:t>
            </a:r>
          </a:p>
          <a:p>
            <a:pPr marL="0" lvl="0" indent="0" algn="l" rtl="0">
              <a:lnSpc>
                <a:spcPct val="115000"/>
              </a:lnSpc>
              <a:spcBef>
                <a:spcPts val="0"/>
              </a:spcBef>
              <a:spcAft>
                <a:spcPts val="0"/>
              </a:spcAft>
              <a:buClr>
                <a:srgbClr val="000000"/>
              </a:buClr>
              <a:buSzPts val="1100"/>
              <a:buFont typeface="Arial"/>
              <a:buNone/>
            </a:pPr>
            <a:r>
              <a:rPr lang="en-GB" dirty="0">
                <a:solidFill>
                  <a:srgbClr val="666666"/>
                </a:solidFill>
                <a:latin typeface="Franklin Gothic"/>
                <a:ea typeface="Franklin Gothic"/>
                <a:cs typeface="Franklin Gothic"/>
                <a:sym typeface="Franklin Gothic"/>
              </a:rPr>
              <a:t>How can we influence decision makers? </a:t>
            </a:r>
          </a:p>
          <a:p>
            <a:pPr marL="0" lvl="0" indent="0" algn="l" rtl="0">
              <a:lnSpc>
                <a:spcPct val="115000"/>
              </a:lnSpc>
              <a:spcBef>
                <a:spcPts val="0"/>
              </a:spcBef>
              <a:spcAft>
                <a:spcPts val="0"/>
              </a:spcAft>
              <a:buSzPts val="1100"/>
              <a:buNone/>
            </a:pPr>
            <a:r>
              <a:rPr lang="en-GB" b="1" dirty="0">
                <a:solidFill>
                  <a:srgbClr val="666666"/>
                </a:solidFill>
                <a:latin typeface="Franklin Gothic"/>
                <a:ea typeface="Franklin Gothic"/>
                <a:cs typeface="Franklin Gothic"/>
                <a:sym typeface="Franklin Gothic"/>
              </a:rPr>
              <a:t>Take some suggestions</a:t>
            </a:r>
          </a:p>
          <a:p>
            <a:pPr marL="0" lvl="0" indent="0" algn="l" rtl="0">
              <a:lnSpc>
                <a:spcPct val="115000"/>
              </a:lnSpc>
              <a:spcBef>
                <a:spcPts val="0"/>
              </a:spcBef>
              <a:spcAft>
                <a:spcPts val="0"/>
              </a:spcAft>
              <a:buSzPts val="1100"/>
              <a:buNone/>
            </a:pPr>
            <a:endParaRPr lang="en-GB"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SzPts val="1100"/>
              <a:buNone/>
            </a:pPr>
            <a:r>
              <a:rPr lang="en-GB" dirty="0">
                <a:solidFill>
                  <a:srgbClr val="666666"/>
                </a:solidFill>
                <a:latin typeface="Franklin Gothic"/>
                <a:ea typeface="Franklin Gothic"/>
                <a:cs typeface="Franklin Gothic"/>
                <a:sym typeface="Franklin Gothic"/>
              </a:rPr>
              <a:t>Explain that the biggest barrier to stopping biodiversity loss and climate change is the failure of politicians and big business to act. </a:t>
            </a:r>
          </a:p>
          <a:p>
            <a:pPr marL="0" lvl="0" indent="0" algn="l" rtl="0">
              <a:lnSpc>
                <a:spcPct val="115000"/>
              </a:lnSpc>
              <a:spcBef>
                <a:spcPts val="0"/>
              </a:spcBef>
              <a:spcAft>
                <a:spcPts val="0"/>
              </a:spcAft>
              <a:buSzPts val="1100"/>
              <a:buNone/>
            </a:pPr>
            <a:endParaRPr lang="en-GB"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SzPts val="1100"/>
              <a:buNone/>
            </a:pPr>
            <a:r>
              <a:rPr lang="en-GB" dirty="0">
                <a:solidFill>
                  <a:srgbClr val="666666"/>
                </a:solidFill>
                <a:latin typeface="Franklin Gothic"/>
                <a:ea typeface="Franklin Gothic"/>
                <a:cs typeface="Franklin Gothic"/>
                <a:sym typeface="Franklin Gothic"/>
              </a:rPr>
              <a:t>In order to stop climate change and biodiversity loss we need decision makers to take responsibility, and take urgent action to:</a:t>
            </a:r>
          </a:p>
          <a:p>
            <a:pPr marL="457200" lvl="0" indent="-298450" algn="l" rtl="0">
              <a:lnSpc>
                <a:spcPct val="115000"/>
              </a:lnSpc>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Make climate and nature action a priority across all parts of government.</a:t>
            </a:r>
          </a:p>
          <a:p>
            <a:pPr marL="457200" lvl="0" indent="-298450" algn="l" rtl="0">
              <a:lnSpc>
                <a:spcPct val="115000"/>
              </a:lnSpc>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End support for fossil fuels, including no more subsidies for oil and gas, stopping fracking and halting airport expansion.</a:t>
            </a:r>
          </a:p>
          <a:p>
            <a:pPr marL="457200" lvl="0" indent="-298450" algn="l" rtl="0">
              <a:lnSpc>
                <a:spcPct val="115000"/>
              </a:lnSpc>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Invest in the clean economy, including renewables, electric vehicles and carbon neutral homes, creating jobs of the future.</a:t>
            </a:r>
          </a:p>
          <a:p>
            <a:pPr marL="457200" lvl="0" indent="-298450" algn="l" rtl="0">
              <a:lnSpc>
                <a:spcPct val="115000"/>
              </a:lnSpc>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Restore the environment at home and abroad, so nature can fight back against climate change, and wildlife and people thrive. </a:t>
            </a:r>
          </a:p>
          <a:p>
            <a:pPr marL="457200" lvl="0" indent="-298450" algn="l" rtl="0">
              <a:lnSpc>
                <a:spcPct val="115000"/>
              </a:lnSpc>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Commit to net zero greenhouse gas emissions by 2045.</a:t>
            </a:r>
          </a:p>
          <a:p>
            <a:pPr marL="457200" lvl="0" indent="0" algn="l" rtl="0">
              <a:lnSpc>
                <a:spcPct val="115000"/>
              </a:lnSpc>
              <a:spcBef>
                <a:spcPts val="0"/>
              </a:spcBef>
              <a:spcAft>
                <a:spcPts val="0"/>
              </a:spcAft>
              <a:buNone/>
            </a:pPr>
            <a:endParaRPr lang="en-GB" dirty="0">
              <a:solidFill>
                <a:srgbClr val="666666"/>
              </a:solidFill>
              <a:latin typeface="Franklin Gothic"/>
              <a:ea typeface="Franklin Gothic"/>
              <a:cs typeface="Franklin Gothic"/>
              <a:sym typeface="Franklin Gothic"/>
            </a:endParaRPr>
          </a:p>
        </p:txBody>
      </p:sp>
      <p:sp>
        <p:nvSpPr>
          <p:cNvPr id="4" name="Slide Number Placeholder 3"/>
          <p:cNvSpPr>
            <a:spLocks noGrp="1"/>
          </p:cNvSpPr>
          <p:nvPr>
            <p:ph type="sldNum" sz="quarter" idx="10"/>
          </p:nvPr>
        </p:nvSpPr>
        <p:spPr/>
        <p:txBody>
          <a:bodyPr/>
          <a:lstStyle/>
          <a:p>
            <a:fld id="{2D7BF9DE-BFD7-344F-A9B9-032407927BE7}" type="slidenum">
              <a:rPr lang="en-US" smtClean="0"/>
              <a:pPr/>
              <a:t>4</a:t>
            </a:fld>
            <a:endParaRPr lang="en-US"/>
          </a:p>
        </p:txBody>
      </p:sp>
    </p:spTree>
    <p:extLst>
      <p:ext uri="{BB962C8B-B14F-4D97-AF65-F5344CB8AC3E}">
        <p14:creationId xmlns:p14="http://schemas.microsoft.com/office/powerpoint/2010/main" xmlns="" val="188994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solidFill>
                  <a:srgbClr val="666666"/>
                </a:solidFill>
                <a:latin typeface="Franklin Gothic"/>
                <a:ea typeface="Franklin Gothic"/>
                <a:cs typeface="Franklin Gothic"/>
                <a:sym typeface="Franklin Gothic"/>
              </a:rPr>
              <a:t>To stop climate change and biodiversity loss we need real change, all over the world. </a:t>
            </a:r>
          </a:p>
          <a:p>
            <a:pPr marL="0" lvl="0" indent="0" algn="l" rtl="0">
              <a:spcBef>
                <a:spcPts val="0"/>
              </a:spcBef>
              <a:spcAft>
                <a:spcPts val="0"/>
              </a:spcAft>
              <a:buNone/>
            </a:pPr>
            <a:endParaRPr lang="en-GB" dirty="0">
              <a:solidFill>
                <a:srgbClr val="666666"/>
              </a:solidFill>
              <a:latin typeface="Franklin Gothic"/>
              <a:ea typeface="Franklin Gothic"/>
              <a:cs typeface="Franklin Gothic"/>
              <a:sym typeface="Franklin Gothic"/>
            </a:endParaRPr>
          </a:p>
          <a:p>
            <a:pPr marL="0" lvl="0" indent="0" algn="l" rtl="0">
              <a:spcBef>
                <a:spcPts val="0"/>
              </a:spcBef>
              <a:spcAft>
                <a:spcPts val="0"/>
              </a:spcAft>
              <a:buClr>
                <a:schemeClr val="dk1"/>
              </a:buClr>
              <a:buSzPts val="1100"/>
              <a:buFont typeface="Arial"/>
              <a:buNone/>
            </a:pPr>
            <a:r>
              <a:rPr lang="en-GB" dirty="0">
                <a:solidFill>
                  <a:srgbClr val="666666"/>
                </a:solidFill>
                <a:latin typeface="Franklin Gothic"/>
                <a:ea typeface="Franklin Gothic"/>
                <a:cs typeface="Franklin Gothic"/>
                <a:sym typeface="Franklin Gothic"/>
              </a:rPr>
              <a:t>Everyone – governments, businesses, communities and individuals – have a part to play in coming up with this new plan – a global deal for nature. </a:t>
            </a:r>
          </a:p>
          <a:p>
            <a:pPr marL="0" lvl="0" indent="0" algn="l" rtl="0">
              <a:spcBef>
                <a:spcPts val="0"/>
              </a:spcBef>
              <a:spcAft>
                <a:spcPts val="0"/>
              </a:spcAft>
              <a:buClr>
                <a:schemeClr val="dk1"/>
              </a:buClr>
              <a:buSzPts val="1100"/>
              <a:buFont typeface="Arial"/>
              <a:buNone/>
            </a:pPr>
            <a:endParaRPr lang="en-GB" dirty="0">
              <a:solidFill>
                <a:srgbClr val="666666"/>
              </a:solidFill>
              <a:latin typeface="Franklin Gothic"/>
              <a:ea typeface="Franklin Gothic"/>
              <a:cs typeface="Franklin Gothic"/>
              <a:sym typeface="Franklin Gothic"/>
            </a:endParaRPr>
          </a:p>
          <a:p>
            <a:pPr marL="0" lvl="0" indent="0" algn="l" rtl="0">
              <a:spcBef>
                <a:spcPts val="0"/>
              </a:spcBef>
              <a:spcAft>
                <a:spcPts val="0"/>
              </a:spcAft>
              <a:buNone/>
            </a:pPr>
            <a:r>
              <a:rPr lang="en-GB" dirty="0">
                <a:solidFill>
                  <a:srgbClr val="666666"/>
                </a:solidFill>
                <a:latin typeface="Franklin Gothic"/>
                <a:ea typeface="Franklin Gothic"/>
                <a:cs typeface="Franklin Gothic"/>
                <a:sym typeface="Franklin Gothic"/>
              </a:rPr>
              <a:t>You can help by:</a:t>
            </a:r>
          </a:p>
          <a:p>
            <a:pPr marL="457200" lvl="0" indent="-298450" algn="l" rtl="0">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campaigning to end deforestation and fix our food system</a:t>
            </a:r>
          </a:p>
          <a:p>
            <a:pPr marL="457200" lvl="0" indent="-298450" algn="l" rtl="0">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advocating to stop fossil fuel emissions by 2050</a:t>
            </a:r>
          </a:p>
          <a:p>
            <a:pPr marL="457200" lvl="0" indent="-298450" algn="l" rtl="0">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taking action to end plastic pollution </a:t>
            </a:r>
          </a:p>
          <a:p>
            <a:pPr marL="457200" lvl="0" indent="-298450" algn="l" rtl="0">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supporting our local wildlife by calling on MPs to restore UK nature.  </a:t>
            </a:r>
          </a:p>
          <a:p>
            <a:pPr marL="0" lvl="0" indent="0" algn="l" rtl="0">
              <a:spcBef>
                <a:spcPts val="0"/>
              </a:spcBef>
              <a:spcAft>
                <a:spcPts val="0"/>
              </a:spcAft>
              <a:buClr>
                <a:schemeClr val="dk1"/>
              </a:buClr>
              <a:buSzPts val="1100"/>
              <a:buFont typeface="Arial"/>
              <a:buNone/>
            </a:pPr>
            <a:endParaRPr lang="en-GB" dirty="0">
              <a:solidFill>
                <a:srgbClr val="666666"/>
              </a:solidFill>
              <a:latin typeface="Franklin Gothic"/>
              <a:ea typeface="Franklin Gothic"/>
              <a:cs typeface="Franklin Gothic"/>
              <a:sym typeface="Franklin Gothic"/>
            </a:endParaRPr>
          </a:p>
          <a:p>
            <a:pPr marL="0" lvl="0" indent="0" algn="l" rtl="0">
              <a:spcBef>
                <a:spcPts val="0"/>
              </a:spcBef>
              <a:spcAft>
                <a:spcPts val="0"/>
              </a:spcAft>
              <a:buNone/>
            </a:pPr>
            <a:endParaRPr lang="en-GB" dirty="0"/>
          </a:p>
          <a:p>
            <a:endParaRPr lang="en-US" dirty="0"/>
          </a:p>
        </p:txBody>
      </p:sp>
      <p:sp>
        <p:nvSpPr>
          <p:cNvPr id="4" name="Slide Number Placeholder 3"/>
          <p:cNvSpPr>
            <a:spLocks noGrp="1"/>
          </p:cNvSpPr>
          <p:nvPr>
            <p:ph type="sldNum" sz="quarter" idx="10"/>
          </p:nvPr>
        </p:nvSpPr>
        <p:spPr/>
        <p:txBody>
          <a:bodyPr/>
          <a:lstStyle/>
          <a:p>
            <a:fld id="{2D7BF9DE-BFD7-344F-A9B9-032407927BE7}" type="slidenum">
              <a:rPr lang="en-US" smtClean="0"/>
              <a:pPr/>
              <a:t>5</a:t>
            </a:fld>
            <a:endParaRPr lang="en-US"/>
          </a:p>
        </p:txBody>
      </p:sp>
    </p:spTree>
    <p:extLst>
      <p:ext uri="{BB962C8B-B14F-4D97-AF65-F5344CB8AC3E}">
        <p14:creationId xmlns:p14="http://schemas.microsoft.com/office/powerpoint/2010/main" xmlns="" val="1780695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GB" b="1" dirty="0">
                <a:solidFill>
                  <a:srgbClr val="666666"/>
                </a:solidFill>
                <a:latin typeface="Libre Franklin"/>
                <a:ea typeface="Libre Franklin"/>
                <a:cs typeface="Libre Franklin"/>
                <a:sym typeface="Libre Franklin"/>
              </a:rPr>
              <a:t>Ask the audience: who are the decision makers in the UK? </a:t>
            </a:r>
          </a:p>
          <a:p>
            <a:pPr marL="0" lvl="0" indent="0" algn="l" rtl="0">
              <a:lnSpc>
                <a:spcPct val="115000"/>
              </a:lnSpc>
              <a:spcBef>
                <a:spcPts val="0"/>
              </a:spcBef>
              <a:spcAft>
                <a:spcPts val="0"/>
              </a:spcAft>
              <a:buSzPts val="1100"/>
              <a:buNone/>
            </a:pPr>
            <a:r>
              <a:rPr lang="en-GB" dirty="0">
                <a:solidFill>
                  <a:srgbClr val="666666"/>
                </a:solidFill>
                <a:latin typeface="Libre Franklin"/>
                <a:ea typeface="Libre Franklin"/>
                <a:cs typeface="Libre Franklin"/>
                <a:sym typeface="Libre Franklin"/>
              </a:rPr>
              <a:t>Prompt for: MPs (and MSPs and AMs), heads of big businesses, the EU and the UN</a:t>
            </a:r>
          </a:p>
          <a:p>
            <a:pPr marL="0" lvl="0" indent="0" algn="l" rtl="0">
              <a:lnSpc>
                <a:spcPct val="115000"/>
              </a:lnSpc>
              <a:spcBef>
                <a:spcPts val="0"/>
              </a:spcBef>
              <a:spcAft>
                <a:spcPts val="0"/>
              </a:spcAft>
              <a:buSzPts val="1100"/>
              <a:buNone/>
            </a:pPr>
            <a:endParaRPr lang="en-GB" b="1" dirty="0">
              <a:solidFill>
                <a:srgbClr val="666666"/>
              </a:solidFill>
              <a:latin typeface="Libre Franklin"/>
              <a:ea typeface="Libre Franklin"/>
              <a:cs typeface="Libre Franklin"/>
              <a:sym typeface="Libre Franklin"/>
            </a:endParaRPr>
          </a:p>
          <a:p>
            <a:pPr marL="0" lvl="0" indent="0" algn="l" rtl="0">
              <a:lnSpc>
                <a:spcPct val="115000"/>
              </a:lnSpc>
              <a:spcBef>
                <a:spcPts val="0"/>
              </a:spcBef>
              <a:spcAft>
                <a:spcPts val="0"/>
              </a:spcAft>
              <a:buSzPts val="1100"/>
              <a:buNone/>
            </a:pPr>
            <a:r>
              <a:rPr lang="en-GB" b="1" dirty="0">
                <a:solidFill>
                  <a:srgbClr val="666666"/>
                </a:solidFill>
                <a:latin typeface="Libre Franklin"/>
                <a:ea typeface="Libre Franklin"/>
                <a:cs typeface="Libre Franklin"/>
                <a:sym typeface="Libre Franklin"/>
              </a:rPr>
              <a:t>Ask the audience: do you know what an MP is? </a:t>
            </a:r>
          </a:p>
          <a:p>
            <a:pPr marL="0" lvl="0" indent="0" algn="l" rtl="0">
              <a:lnSpc>
                <a:spcPct val="115000"/>
              </a:lnSpc>
              <a:spcBef>
                <a:spcPts val="0"/>
              </a:spcBef>
              <a:spcAft>
                <a:spcPts val="0"/>
              </a:spcAft>
              <a:buSzPts val="1100"/>
              <a:buNone/>
            </a:pPr>
            <a:r>
              <a:rPr lang="en-GB" b="1" dirty="0">
                <a:solidFill>
                  <a:srgbClr val="666666"/>
                </a:solidFill>
                <a:latin typeface="Libre Franklin"/>
                <a:ea typeface="Libre Franklin"/>
                <a:cs typeface="Libre Franklin"/>
                <a:sym typeface="Libre Franklin"/>
              </a:rPr>
              <a:t>Take some suggestions</a:t>
            </a:r>
          </a:p>
          <a:p>
            <a:pPr marL="457200" lvl="0" indent="-298450" algn="l" rtl="0">
              <a:lnSpc>
                <a:spcPct val="115000"/>
              </a:lnSpc>
              <a:spcBef>
                <a:spcPts val="0"/>
              </a:spcBef>
              <a:spcAft>
                <a:spcPts val="0"/>
              </a:spcAft>
              <a:buClr>
                <a:srgbClr val="666666"/>
              </a:buClr>
              <a:buSzPts val="1100"/>
              <a:buFont typeface="Libre Franklin"/>
              <a:buChar char="●"/>
            </a:pPr>
            <a:r>
              <a:rPr lang="en-GB" dirty="0">
                <a:solidFill>
                  <a:srgbClr val="666666"/>
                </a:solidFill>
                <a:latin typeface="Libre Franklin"/>
                <a:ea typeface="Libre Franklin"/>
                <a:cs typeface="Libre Franklin"/>
                <a:sym typeface="Libre Franklin"/>
              </a:rPr>
              <a:t>MPs are politicians. MP means Member of Parliament. A member of parliament is the representative of the voters to a parliament. One MP is elected to the House of Commons by each of the UK’s constituencies. </a:t>
            </a:r>
          </a:p>
          <a:p>
            <a:pPr marL="457200" lvl="0" indent="-298450" algn="l" rtl="0">
              <a:lnSpc>
                <a:spcPct val="115000"/>
              </a:lnSpc>
              <a:spcBef>
                <a:spcPts val="0"/>
              </a:spcBef>
              <a:spcAft>
                <a:spcPts val="0"/>
              </a:spcAft>
              <a:buClr>
                <a:srgbClr val="666666"/>
              </a:buClr>
              <a:buSzPts val="1100"/>
              <a:buFont typeface="Libre Franklin"/>
              <a:buChar char="●"/>
            </a:pPr>
            <a:r>
              <a:rPr lang="en-GB" dirty="0">
                <a:solidFill>
                  <a:srgbClr val="666666"/>
                </a:solidFill>
                <a:latin typeface="Libre Franklin"/>
                <a:ea typeface="Libre Franklin"/>
                <a:cs typeface="Libre Franklin"/>
                <a:sym typeface="Libre Franklin"/>
              </a:rPr>
              <a:t>MPs’ responsibilities include participating in debates, voting on new laws and making decisions about key issues. </a:t>
            </a:r>
          </a:p>
          <a:p>
            <a:pPr marL="457200" lvl="0" indent="-298450" algn="l" rtl="0">
              <a:lnSpc>
                <a:spcPct val="115000"/>
              </a:lnSpc>
              <a:spcBef>
                <a:spcPts val="0"/>
              </a:spcBef>
              <a:spcAft>
                <a:spcPts val="0"/>
              </a:spcAft>
              <a:buClr>
                <a:srgbClr val="666666"/>
              </a:buClr>
              <a:buSzPts val="1100"/>
              <a:buFont typeface="Libre Franklin"/>
              <a:buChar char="●"/>
            </a:pPr>
            <a:r>
              <a:rPr lang="en-GB" dirty="0">
                <a:solidFill>
                  <a:srgbClr val="666666"/>
                </a:solidFill>
                <a:latin typeface="Libre Franklin"/>
                <a:ea typeface="Libre Franklin"/>
                <a:cs typeface="Libre Franklin"/>
                <a:sym typeface="Libre Franklin"/>
              </a:rPr>
              <a:t>MPs can help their constituents by advising on problems, representing the concerns of their constituents in Parliament and acting as a figurehead for the local area.</a:t>
            </a:r>
          </a:p>
          <a:p>
            <a:pPr marL="457200" lvl="0" indent="-298450" algn="l" rtl="0">
              <a:lnSpc>
                <a:spcPct val="115000"/>
              </a:lnSpc>
              <a:spcBef>
                <a:spcPts val="0"/>
              </a:spcBef>
              <a:spcAft>
                <a:spcPts val="0"/>
              </a:spcAft>
              <a:buClr>
                <a:srgbClr val="666666"/>
              </a:buClr>
              <a:buSzPts val="1100"/>
              <a:buFont typeface="Libre Franklin"/>
              <a:buChar char="●"/>
            </a:pPr>
            <a:r>
              <a:rPr lang="en-GB" dirty="0">
                <a:solidFill>
                  <a:srgbClr val="666666"/>
                </a:solidFill>
                <a:latin typeface="Libre Franklin"/>
                <a:ea typeface="Libre Franklin"/>
                <a:cs typeface="Libre Franklin"/>
                <a:sym typeface="Libre Franklin"/>
              </a:rPr>
              <a:t>MPs are elected to represent their local community in the UK Parliament (Houses of Parliament), to ensure that their views are taken into account when discussing national policies and the passing of laws.</a:t>
            </a:r>
          </a:p>
          <a:p>
            <a:pPr marL="457200" lvl="0" indent="-298450" algn="l" rtl="0">
              <a:lnSpc>
                <a:spcPct val="115000"/>
              </a:lnSpc>
              <a:spcBef>
                <a:spcPts val="0"/>
              </a:spcBef>
              <a:spcAft>
                <a:spcPts val="0"/>
              </a:spcAft>
              <a:buClr>
                <a:srgbClr val="666666"/>
              </a:buClr>
              <a:buSzPts val="1100"/>
              <a:buFont typeface="Libre Franklin"/>
              <a:buChar char="●"/>
            </a:pPr>
            <a:r>
              <a:rPr lang="en-GB" dirty="0">
                <a:solidFill>
                  <a:srgbClr val="666666"/>
                </a:solidFill>
                <a:latin typeface="Libre Franklin"/>
                <a:ea typeface="Libre Franklin"/>
                <a:cs typeface="Libre Franklin"/>
                <a:sym typeface="Libre Franklin"/>
              </a:rPr>
              <a:t>MPs not only represent their local communities but also their political party of which they are a member. The party with the largest number of MPs elected to Parliament forms the Government. </a:t>
            </a:r>
          </a:p>
          <a:p>
            <a:pPr marL="0" lvl="0" indent="0" algn="l" rtl="0">
              <a:lnSpc>
                <a:spcPct val="115000"/>
              </a:lnSpc>
              <a:spcBef>
                <a:spcPts val="0"/>
              </a:spcBef>
              <a:spcAft>
                <a:spcPts val="0"/>
              </a:spcAft>
              <a:buNone/>
            </a:pPr>
            <a:endParaRPr lang="en-GB" dirty="0">
              <a:solidFill>
                <a:srgbClr val="666666"/>
              </a:solidFill>
              <a:latin typeface="Libre Franklin"/>
              <a:ea typeface="Libre Franklin"/>
              <a:cs typeface="Libre Franklin"/>
              <a:sym typeface="Libre Franklin"/>
            </a:endParaRPr>
          </a:p>
          <a:p>
            <a:pPr marL="0" lvl="0" indent="0" algn="l" rtl="0">
              <a:lnSpc>
                <a:spcPct val="115000"/>
              </a:lnSpc>
              <a:spcBef>
                <a:spcPts val="0"/>
              </a:spcBef>
              <a:spcAft>
                <a:spcPts val="0"/>
              </a:spcAft>
              <a:buNone/>
            </a:pPr>
            <a:r>
              <a:rPr lang="en-GB" b="1" dirty="0">
                <a:solidFill>
                  <a:srgbClr val="666666"/>
                </a:solidFill>
                <a:latin typeface="Libre Franklin"/>
                <a:ea typeface="Libre Franklin"/>
                <a:cs typeface="Libre Franklin"/>
                <a:sym typeface="Libre Franklin"/>
              </a:rPr>
              <a:t>What about big businesses? </a:t>
            </a:r>
          </a:p>
          <a:p>
            <a:pPr marL="171450" lvl="0" indent="-171450" algn="l" rtl="0">
              <a:lnSpc>
                <a:spcPct val="115000"/>
              </a:lnSpc>
              <a:spcBef>
                <a:spcPts val="0"/>
              </a:spcBef>
              <a:spcAft>
                <a:spcPts val="0"/>
              </a:spcAft>
            </a:pPr>
            <a:r>
              <a:rPr lang="en-GB" dirty="0">
                <a:solidFill>
                  <a:srgbClr val="666666"/>
                </a:solidFill>
                <a:latin typeface="Libre Franklin"/>
                <a:ea typeface="Libre Franklin"/>
                <a:cs typeface="Libre Franklin"/>
                <a:sym typeface="Libre Franklin"/>
              </a:rPr>
              <a:t>Business and industry are responsible for a large proportion of global emissions and landscape</a:t>
            </a:r>
            <a:r>
              <a:rPr lang="en-GB" baseline="0" dirty="0">
                <a:solidFill>
                  <a:srgbClr val="666666"/>
                </a:solidFill>
                <a:latin typeface="Libre Franklin"/>
                <a:ea typeface="Libre Franklin"/>
                <a:cs typeface="Libre Franklin"/>
                <a:sym typeface="Libre Franklin"/>
              </a:rPr>
              <a:t> transformation</a:t>
            </a:r>
            <a:r>
              <a:rPr lang="en-GB" dirty="0">
                <a:solidFill>
                  <a:srgbClr val="666666"/>
                </a:solidFill>
                <a:latin typeface="Libre Franklin"/>
                <a:ea typeface="Libre Franklin"/>
                <a:cs typeface="Libre Franklin"/>
                <a:sym typeface="Libre Franklin"/>
              </a:rPr>
              <a:t>. </a:t>
            </a:r>
          </a:p>
          <a:p>
            <a:pPr marL="171450" lvl="0" indent="-171450" algn="l" rtl="0">
              <a:lnSpc>
                <a:spcPct val="115000"/>
              </a:lnSpc>
              <a:spcBef>
                <a:spcPts val="0"/>
              </a:spcBef>
              <a:spcAft>
                <a:spcPts val="0"/>
              </a:spcAft>
            </a:pPr>
            <a:r>
              <a:rPr lang="en-GB" dirty="0">
                <a:solidFill>
                  <a:srgbClr val="666666"/>
                </a:solidFill>
                <a:latin typeface="Libre Franklin"/>
                <a:ea typeface="Libre Franklin"/>
                <a:cs typeface="Libre Franklin"/>
                <a:sym typeface="Libre Franklin"/>
              </a:rPr>
              <a:t>Business leaders across a wide range of industries have a key role in implementing technologies and innovations to restore nature and address climate change. </a:t>
            </a:r>
          </a:p>
          <a:p>
            <a:pPr marL="171450" lvl="0" indent="-171450" algn="l" rtl="0">
              <a:lnSpc>
                <a:spcPct val="115000"/>
              </a:lnSpc>
              <a:spcBef>
                <a:spcPts val="0"/>
              </a:spcBef>
              <a:spcAft>
                <a:spcPts val="0"/>
              </a:spcAft>
            </a:pPr>
            <a:r>
              <a:rPr lang="en-GB" dirty="0">
                <a:solidFill>
                  <a:srgbClr val="666666"/>
                </a:solidFill>
                <a:latin typeface="Libre Franklin"/>
                <a:ea typeface="Libre Franklin"/>
                <a:cs typeface="Libre Franklin"/>
                <a:sym typeface="Libre Franklin"/>
              </a:rPr>
              <a:t>Businesses can lead by example by setting targets to lower emissions and impacts on nature and the environment, providing environmental education opportunities, using sustainable materials to make their products and so on. </a:t>
            </a:r>
          </a:p>
          <a:p>
            <a:pPr marL="0" lvl="0" indent="0" algn="l" rtl="0">
              <a:lnSpc>
                <a:spcPct val="115000"/>
              </a:lnSpc>
              <a:spcBef>
                <a:spcPts val="0"/>
              </a:spcBef>
              <a:spcAft>
                <a:spcPts val="0"/>
              </a:spcAft>
              <a:buNone/>
            </a:pPr>
            <a:endParaRPr lang="en-GB" b="1" dirty="0">
              <a:solidFill>
                <a:srgbClr val="666666"/>
              </a:solidFill>
              <a:latin typeface="Libre Franklin"/>
              <a:ea typeface="Libre Franklin"/>
              <a:cs typeface="Libre Franklin"/>
              <a:sym typeface="Libre Franklin"/>
            </a:endParaRPr>
          </a:p>
          <a:p>
            <a:pPr marL="0" lvl="0" indent="0" algn="l" rtl="0">
              <a:lnSpc>
                <a:spcPct val="115000"/>
              </a:lnSpc>
              <a:spcBef>
                <a:spcPts val="0"/>
              </a:spcBef>
              <a:spcAft>
                <a:spcPts val="0"/>
              </a:spcAft>
              <a:buNone/>
            </a:pPr>
            <a:r>
              <a:rPr lang="en-GB" dirty="0">
                <a:solidFill>
                  <a:srgbClr val="666666"/>
                </a:solidFill>
                <a:latin typeface="Libre Franklin"/>
                <a:ea typeface="Libre Franklin"/>
                <a:cs typeface="Libre Franklin"/>
                <a:sym typeface="Libre Franklin"/>
              </a:rPr>
              <a:t>For example - the renewable energy sector is growing rapidly and competing with fossil fuels. </a:t>
            </a:r>
          </a:p>
          <a:p>
            <a:pPr marL="0" lvl="0" indent="0" algn="l" rtl="0">
              <a:lnSpc>
                <a:spcPct val="115000"/>
              </a:lnSpc>
              <a:spcBef>
                <a:spcPts val="0"/>
              </a:spcBef>
              <a:spcAft>
                <a:spcPts val="0"/>
              </a:spcAft>
              <a:buNone/>
            </a:pPr>
            <a:r>
              <a:rPr lang="en-GB" dirty="0">
                <a:solidFill>
                  <a:srgbClr val="666666"/>
                </a:solidFill>
                <a:latin typeface="Libre Franklin"/>
                <a:ea typeface="Libre Franklin"/>
                <a:cs typeface="Libre Franklin"/>
                <a:sym typeface="Libre Franklin"/>
              </a:rPr>
              <a:t>This helps to shield the world from the worst climate risks while improving health, boosting our economies and creating jobs. Another example can be sustainable farming and fishing, where nature’s recovery</a:t>
            </a:r>
            <a:r>
              <a:rPr lang="en-GB" baseline="0" dirty="0">
                <a:solidFill>
                  <a:srgbClr val="666666"/>
                </a:solidFill>
                <a:latin typeface="Libre Franklin"/>
                <a:ea typeface="Libre Franklin"/>
                <a:cs typeface="Libre Franklin"/>
                <a:sym typeface="Libre Franklin"/>
              </a:rPr>
              <a:t> can not only help wildlife to thrive but also bring benefits for people and their businesses, by providing better yields (more pollination, healthier soils and seas, greater fish stocks and variety, etc.).</a:t>
            </a:r>
            <a:endParaRPr lang="en-GB" dirty="0">
              <a:solidFill>
                <a:srgbClr val="666666"/>
              </a:solidFill>
              <a:latin typeface="Libre Franklin"/>
              <a:ea typeface="Libre Franklin"/>
              <a:cs typeface="Libre Franklin"/>
              <a:sym typeface="Libre Franklin"/>
            </a:endParaRPr>
          </a:p>
        </p:txBody>
      </p:sp>
      <p:sp>
        <p:nvSpPr>
          <p:cNvPr id="4" name="Slide Number Placeholder 3"/>
          <p:cNvSpPr>
            <a:spLocks noGrp="1"/>
          </p:cNvSpPr>
          <p:nvPr>
            <p:ph type="sldNum" sz="quarter" idx="10"/>
          </p:nvPr>
        </p:nvSpPr>
        <p:spPr/>
        <p:txBody>
          <a:bodyPr/>
          <a:lstStyle/>
          <a:p>
            <a:fld id="{2D7BF9DE-BFD7-344F-A9B9-032407927BE7}" type="slidenum">
              <a:rPr lang="en-US" smtClean="0"/>
              <a:pPr/>
              <a:t>6</a:t>
            </a:fld>
            <a:endParaRPr lang="en-US"/>
          </a:p>
        </p:txBody>
      </p:sp>
    </p:spTree>
    <p:extLst>
      <p:ext uri="{BB962C8B-B14F-4D97-AF65-F5344CB8AC3E}">
        <p14:creationId xmlns:p14="http://schemas.microsoft.com/office/powerpoint/2010/main" xmlns="" val="491705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GB" b="1" dirty="0">
                <a:solidFill>
                  <a:srgbClr val="666666"/>
                </a:solidFill>
                <a:latin typeface="Franklin Gothic"/>
                <a:ea typeface="Franklin Gothic"/>
                <a:cs typeface="Franklin Gothic"/>
                <a:sym typeface="Franklin Gothic"/>
              </a:rPr>
              <a:t>Ask for a show of hands: </a:t>
            </a:r>
          </a:p>
          <a:p>
            <a:pPr marL="0" lvl="0" indent="0" algn="l" rtl="0">
              <a:lnSpc>
                <a:spcPct val="115000"/>
              </a:lnSpc>
              <a:spcBef>
                <a:spcPts val="0"/>
              </a:spcBef>
              <a:spcAft>
                <a:spcPts val="0"/>
              </a:spcAft>
              <a:buSzPts val="1100"/>
              <a:buNone/>
            </a:pPr>
            <a:r>
              <a:rPr lang="en-GB" b="1" dirty="0">
                <a:solidFill>
                  <a:srgbClr val="666666"/>
                </a:solidFill>
                <a:latin typeface="Franklin Gothic"/>
                <a:ea typeface="Franklin Gothic"/>
                <a:cs typeface="Franklin Gothic"/>
                <a:sym typeface="Franklin Gothic"/>
              </a:rPr>
              <a:t>Who knows who their MP is? </a:t>
            </a:r>
          </a:p>
          <a:p>
            <a:pPr marL="0" lvl="0" indent="0" algn="l" rtl="0">
              <a:lnSpc>
                <a:spcPct val="115000"/>
              </a:lnSpc>
              <a:spcBef>
                <a:spcPts val="0"/>
              </a:spcBef>
              <a:spcAft>
                <a:spcPts val="0"/>
              </a:spcAft>
              <a:buSzPts val="1100"/>
              <a:buNone/>
            </a:pPr>
            <a:r>
              <a:rPr lang="en-GB" b="1" dirty="0">
                <a:solidFill>
                  <a:srgbClr val="666666"/>
                </a:solidFill>
                <a:latin typeface="Franklin Gothic"/>
                <a:ea typeface="Franklin Gothic"/>
                <a:cs typeface="Franklin Gothic"/>
                <a:sym typeface="Franklin Gothic"/>
              </a:rPr>
              <a:t>Has anyone written to or met their MP? </a:t>
            </a:r>
            <a:r>
              <a:rPr lang="en-GB" dirty="0">
                <a:solidFill>
                  <a:srgbClr val="666666"/>
                </a:solidFill>
                <a:latin typeface="Franklin Gothic"/>
                <a:ea typeface="Franklin Gothic"/>
                <a:cs typeface="Franklin Gothic"/>
                <a:sym typeface="Franklin Gothic"/>
              </a:rPr>
              <a:t>(If any students raise their hands, ask what they wrote to their MP about and if they got a reply)</a:t>
            </a:r>
          </a:p>
          <a:p>
            <a:pPr marL="0" lvl="0" indent="0" algn="l" rtl="0">
              <a:lnSpc>
                <a:spcPct val="115000"/>
              </a:lnSpc>
              <a:spcBef>
                <a:spcPts val="0"/>
              </a:spcBef>
              <a:spcAft>
                <a:spcPts val="0"/>
              </a:spcAft>
              <a:buSzPts val="1100"/>
              <a:buNone/>
            </a:pPr>
            <a:endParaRPr lang="en-GB"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SzPts val="1100"/>
              <a:buNone/>
            </a:pPr>
            <a:r>
              <a:rPr lang="en-GB" dirty="0">
                <a:solidFill>
                  <a:srgbClr val="666666"/>
                </a:solidFill>
                <a:latin typeface="Franklin Gothic"/>
                <a:ea typeface="Franklin Gothic"/>
                <a:cs typeface="Franklin Gothic"/>
                <a:sym typeface="Franklin Gothic"/>
              </a:rPr>
              <a:t>By writing to your MP, you can help them to understand which issues are important to you, and what you would like them to do about it. </a:t>
            </a:r>
          </a:p>
          <a:p>
            <a:pPr marL="0" lvl="0" indent="0" algn="l" rtl="0">
              <a:lnSpc>
                <a:spcPct val="115000"/>
              </a:lnSpc>
              <a:spcBef>
                <a:spcPts val="0"/>
              </a:spcBef>
              <a:spcAft>
                <a:spcPts val="0"/>
              </a:spcAft>
              <a:buSzPts val="1100"/>
              <a:buNone/>
            </a:pPr>
            <a:endParaRPr lang="en-GB"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SzPts val="1100"/>
              <a:buNone/>
            </a:pPr>
            <a:r>
              <a:rPr lang="en-GB" dirty="0">
                <a:solidFill>
                  <a:srgbClr val="666666"/>
                </a:solidFill>
                <a:latin typeface="Franklin Gothic"/>
                <a:ea typeface="Franklin Gothic"/>
                <a:cs typeface="Franklin Gothic"/>
                <a:sym typeface="Franklin Gothic"/>
              </a:rPr>
              <a:t>For example, you can ask them to support a campaign you feel strongly about. If enough people write to their MP about a particular issue they might discuss it in the House of Commons and this can help the campaign gain attention.  If an issue gains lots of attention in the media and amongst the public, this puts pressure on politicians to actually do something about it. </a:t>
            </a:r>
          </a:p>
          <a:p>
            <a:pPr marL="0" lvl="0" indent="0" algn="l" rtl="0">
              <a:lnSpc>
                <a:spcPct val="115000"/>
              </a:lnSpc>
              <a:spcBef>
                <a:spcPts val="0"/>
              </a:spcBef>
              <a:spcAft>
                <a:spcPts val="0"/>
              </a:spcAft>
              <a:buSzPts val="1100"/>
              <a:buNone/>
            </a:pPr>
            <a:endParaRPr lang="en-GB"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SzPts val="1100"/>
              <a:buNone/>
            </a:pPr>
            <a:r>
              <a:rPr lang="en-GB" dirty="0">
                <a:solidFill>
                  <a:srgbClr val="666666"/>
                </a:solidFill>
                <a:latin typeface="Franklin Gothic"/>
                <a:ea typeface="Franklin Gothic"/>
                <a:cs typeface="Franklin Gothic"/>
                <a:sym typeface="Franklin Gothic"/>
              </a:rPr>
              <a:t>You can also write to your MP to ask them to speak at or attend an event. </a:t>
            </a:r>
          </a:p>
          <a:p>
            <a:pPr marL="0" lvl="0" indent="0" algn="l" rtl="0">
              <a:lnSpc>
                <a:spcPct val="115000"/>
              </a:lnSpc>
              <a:spcBef>
                <a:spcPts val="0"/>
              </a:spcBef>
              <a:spcAft>
                <a:spcPts val="0"/>
              </a:spcAft>
              <a:buSzPts val="1100"/>
              <a:buNone/>
            </a:pPr>
            <a:endParaRPr lang="en-GB"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SzPts val="1100"/>
              <a:buNone/>
            </a:pPr>
            <a:r>
              <a:rPr lang="en-GB" b="1" dirty="0">
                <a:solidFill>
                  <a:srgbClr val="666666"/>
                </a:solidFill>
                <a:latin typeface="Franklin Gothic"/>
                <a:ea typeface="Franklin Gothic"/>
                <a:cs typeface="Franklin Gothic"/>
                <a:sym typeface="Franklin Gothic"/>
              </a:rPr>
              <a:t>Lots of MPs like to visit schools, to see what students are doing and learn about the issues young people care about. </a:t>
            </a:r>
          </a:p>
          <a:p>
            <a:pPr marL="0" lvl="0" indent="0" algn="l" rtl="0">
              <a:lnSpc>
                <a:spcPct val="115000"/>
              </a:lnSpc>
              <a:spcBef>
                <a:spcPts val="0"/>
              </a:spcBef>
              <a:spcAft>
                <a:spcPts val="0"/>
              </a:spcAft>
              <a:buSzPts val="1100"/>
              <a:buNone/>
            </a:pPr>
            <a:r>
              <a:rPr lang="en-GB" dirty="0">
                <a:solidFill>
                  <a:srgbClr val="666666"/>
                </a:solidFill>
                <a:latin typeface="Franklin Gothic"/>
                <a:ea typeface="Franklin Gothic"/>
                <a:cs typeface="Franklin Gothic"/>
                <a:sym typeface="Franklin Gothic"/>
              </a:rPr>
              <a:t>MPs represent their constituents (the people that live in their area), so they need to know what you care about. By talking to your MP you can put pressure on them to take actions on the things that are important to you. </a:t>
            </a:r>
          </a:p>
          <a:p>
            <a:pPr marL="0" lvl="0" indent="0" algn="l" rtl="0">
              <a:lnSpc>
                <a:spcPct val="115000"/>
              </a:lnSpc>
              <a:spcBef>
                <a:spcPts val="0"/>
              </a:spcBef>
              <a:spcAft>
                <a:spcPts val="0"/>
              </a:spcAft>
              <a:buSzPts val="1100"/>
              <a:buNone/>
            </a:pPr>
            <a:endParaRPr lang="en-GB" b="1" dirty="0">
              <a:solidFill>
                <a:srgbClr val="666666"/>
              </a:solidFill>
              <a:highlight>
                <a:srgbClr val="FFFF00"/>
              </a:highlight>
              <a:latin typeface="Franklin Gothic"/>
              <a:ea typeface="Franklin Gothic"/>
              <a:cs typeface="Franklin Gothic"/>
              <a:sym typeface="Franklin Gothic"/>
            </a:endParaRPr>
          </a:p>
          <a:p>
            <a:pPr marL="0" lvl="0" indent="0" algn="l" rtl="0">
              <a:lnSpc>
                <a:spcPct val="115000"/>
              </a:lnSpc>
              <a:spcBef>
                <a:spcPts val="0"/>
              </a:spcBef>
              <a:spcAft>
                <a:spcPts val="0"/>
              </a:spcAft>
              <a:buSzPts val="1100"/>
              <a:buNone/>
            </a:pPr>
            <a:r>
              <a:rPr lang="en-GB" dirty="0">
                <a:solidFill>
                  <a:srgbClr val="666666"/>
                </a:solidFill>
                <a:latin typeface="Franklin Gothic"/>
                <a:ea typeface="Franklin Gothic"/>
                <a:cs typeface="Franklin Gothic"/>
                <a:sym typeface="Franklin Gothic"/>
              </a:rPr>
              <a:t>You can find out who the MPs for your school catchment area are here </a:t>
            </a:r>
            <a:r>
              <a:rPr lang="en-GB" u="sng" dirty="0">
                <a:solidFill>
                  <a:schemeClr val="hlink"/>
                </a:solidFill>
                <a:latin typeface="Franklin Gothic"/>
                <a:ea typeface="Franklin Gothic"/>
                <a:cs typeface="Franklin Gothic"/>
                <a:sym typeface="Franklin Gothic"/>
                <a:hlinkClick r:id="rId3"/>
              </a:rPr>
              <a:t>www.theyworkforyou.com/</a:t>
            </a:r>
            <a:r>
              <a:rPr lang="en-GB" dirty="0">
                <a:solidFill>
                  <a:srgbClr val="666666"/>
                </a:solidFill>
                <a:latin typeface="Franklin Gothic"/>
                <a:ea typeface="Franklin Gothic"/>
                <a:cs typeface="Franklin Gothic"/>
                <a:sym typeface="Franklin Gothic"/>
              </a:rPr>
              <a:t> </a:t>
            </a:r>
          </a:p>
          <a:p>
            <a:pPr marL="0" lvl="0" indent="0" algn="l" rtl="0">
              <a:lnSpc>
                <a:spcPct val="115000"/>
              </a:lnSpc>
              <a:spcBef>
                <a:spcPts val="0"/>
              </a:spcBef>
              <a:spcAft>
                <a:spcPts val="0"/>
              </a:spcAft>
              <a:buSzPts val="1100"/>
              <a:buNone/>
            </a:pPr>
            <a:r>
              <a:rPr lang="en-GB" dirty="0">
                <a:solidFill>
                  <a:srgbClr val="666666"/>
                </a:solidFill>
                <a:latin typeface="Franklin Gothic"/>
                <a:ea typeface="Franklin Gothic"/>
                <a:cs typeface="Franklin Gothic"/>
                <a:sym typeface="Franklin Gothic"/>
              </a:rPr>
              <a:t>Find out more about what your MP can do for you here </a:t>
            </a:r>
            <a:r>
              <a:rPr lang="en-GB" u="sng" dirty="0">
                <a:solidFill>
                  <a:schemeClr val="hlink"/>
                </a:solidFill>
                <a:latin typeface="Franklin Gothic"/>
                <a:ea typeface="Franklin Gothic"/>
                <a:cs typeface="Franklin Gothic"/>
                <a:sym typeface="Franklin Gothic"/>
                <a:hlinkClick r:id="rId4"/>
              </a:rPr>
              <a:t>www.parliament.uk/about/mps-and-lords/members/what/</a:t>
            </a:r>
            <a:r>
              <a:rPr lang="en-GB" dirty="0">
                <a:solidFill>
                  <a:srgbClr val="666666"/>
                </a:solidFill>
                <a:latin typeface="Franklin Gothic"/>
                <a:ea typeface="Franklin Gothic"/>
                <a:cs typeface="Franklin Gothic"/>
                <a:sym typeface="Franklin Gothic"/>
              </a:rPr>
              <a:t> </a:t>
            </a:r>
          </a:p>
          <a:p>
            <a:pPr marL="0" lvl="0" indent="0" algn="l" rtl="0">
              <a:lnSpc>
                <a:spcPct val="115000"/>
              </a:lnSpc>
              <a:spcBef>
                <a:spcPts val="0"/>
              </a:spcBef>
              <a:spcAft>
                <a:spcPts val="0"/>
              </a:spcAft>
              <a:buSzPts val="1100"/>
              <a:buNone/>
            </a:pPr>
            <a:endParaRPr lang="en-GB"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None/>
            </a:pPr>
            <a:r>
              <a:rPr lang="en-GB" b="1" dirty="0">
                <a:solidFill>
                  <a:srgbClr val="666666"/>
                </a:solidFill>
                <a:latin typeface="Franklin Gothic"/>
                <a:ea typeface="Franklin Gothic"/>
                <a:cs typeface="Franklin Gothic"/>
                <a:sym typeface="Franklin Gothic"/>
              </a:rPr>
              <a:t>You can influence big businesses by:</a:t>
            </a:r>
          </a:p>
          <a:p>
            <a:pPr marL="457200" lvl="0" indent="-298450" algn="l" rtl="0">
              <a:lnSpc>
                <a:spcPct val="115000"/>
              </a:lnSpc>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Lobbying them to make changes (e.g. by writing to them or contacting them on social media)</a:t>
            </a:r>
          </a:p>
          <a:p>
            <a:pPr marL="457200" lvl="0" indent="-298450" algn="l" rtl="0">
              <a:lnSpc>
                <a:spcPct val="115000"/>
              </a:lnSpc>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Making sure you buy your products and services from businesses that are doing good for the environment</a:t>
            </a:r>
          </a:p>
          <a:p>
            <a:pPr marL="0" lvl="0" indent="0" algn="l" rtl="0">
              <a:lnSpc>
                <a:spcPct val="115000"/>
              </a:lnSpc>
              <a:spcBef>
                <a:spcPts val="0"/>
              </a:spcBef>
              <a:spcAft>
                <a:spcPts val="0"/>
              </a:spcAft>
              <a:buSzPts val="1100"/>
              <a:buNone/>
            </a:pPr>
            <a:endParaRPr lang="en-GB" dirty="0">
              <a:solidFill>
                <a:srgbClr val="434343"/>
              </a:solidFill>
              <a:latin typeface="Franklin Gothic"/>
              <a:ea typeface="Franklin Gothic"/>
              <a:cs typeface="Franklin Gothic"/>
              <a:sym typeface="Franklin Gothic"/>
            </a:endParaRPr>
          </a:p>
        </p:txBody>
      </p:sp>
      <p:sp>
        <p:nvSpPr>
          <p:cNvPr id="4" name="Slide Number Placeholder 3"/>
          <p:cNvSpPr>
            <a:spLocks noGrp="1"/>
          </p:cNvSpPr>
          <p:nvPr>
            <p:ph type="sldNum" sz="quarter" idx="10"/>
          </p:nvPr>
        </p:nvSpPr>
        <p:spPr/>
        <p:txBody>
          <a:bodyPr/>
          <a:lstStyle/>
          <a:p>
            <a:fld id="{2D7BF9DE-BFD7-344F-A9B9-032407927BE7}" type="slidenum">
              <a:rPr lang="en-US" smtClean="0"/>
              <a:pPr/>
              <a:t>7</a:t>
            </a:fld>
            <a:endParaRPr lang="en-US"/>
          </a:p>
        </p:txBody>
      </p:sp>
    </p:spTree>
    <p:extLst>
      <p:ext uri="{BB962C8B-B14F-4D97-AF65-F5344CB8AC3E}">
        <p14:creationId xmlns:p14="http://schemas.microsoft.com/office/powerpoint/2010/main" xmlns="" val="191850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GB" b="1" dirty="0">
                <a:solidFill>
                  <a:srgbClr val="666666"/>
                </a:solidFill>
                <a:latin typeface="Franklin Gothic"/>
                <a:ea typeface="Franklin Gothic"/>
                <a:cs typeface="Franklin Gothic"/>
                <a:sym typeface="Franklin Gothic"/>
              </a:rPr>
              <a:t>Take a show of hands: </a:t>
            </a:r>
          </a:p>
          <a:p>
            <a:pPr marL="0" lvl="0" indent="0" algn="l" rtl="0">
              <a:lnSpc>
                <a:spcPct val="115000"/>
              </a:lnSpc>
              <a:spcBef>
                <a:spcPts val="0"/>
              </a:spcBef>
              <a:spcAft>
                <a:spcPts val="0"/>
              </a:spcAft>
              <a:buSzPts val="1100"/>
              <a:buNone/>
            </a:pPr>
            <a:r>
              <a:rPr lang="en-GB" b="1" dirty="0">
                <a:solidFill>
                  <a:srgbClr val="666666"/>
                </a:solidFill>
                <a:latin typeface="Franklin Gothic"/>
                <a:ea typeface="Franklin Gothic"/>
                <a:cs typeface="Franklin Gothic"/>
                <a:sym typeface="Franklin Gothic"/>
              </a:rPr>
              <a:t>Did anyone hear about the Global Climate Strike for Future on 15 March 2019?</a:t>
            </a:r>
          </a:p>
          <a:p>
            <a:pPr marL="0" lvl="0" indent="0" algn="l" rtl="0">
              <a:lnSpc>
                <a:spcPct val="115000"/>
              </a:lnSpc>
              <a:spcBef>
                <a:spcPts val="0"/>
              </a:spcBef>
              <a:spcAft>
                <a:spcPts val="0"/>
              </a:spcAft>
              <a:buSzPts val="1100"/>
              <a:buNone/>
            </a:pPr>
            <a:endParaRPr lang="en-GB"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SzPts val="1100"/>
              <a:buNone/>
            </a:pPr>
            <a:r>
              <a:rPr lang="en-GB" dirty="0">
                <a:solidFill>
                  <a:srgbClr val="666666"/>
                </a:solidFill>
                <a:latin typeface="Franklin Gothic"/>
                <a:ea typeface="Franklin Gothic"/>
                <a:cs typeface="Franklin Gothic"/>
                <a:sym typeface="Franklin Gothic"/>
              </a:rPr>
              <a:t>Many young people today are very concerned about climate change. </a:t>
            </a:r>
          </a:p>
          <a:p>
            <a:pPr marL="0" lvl="0" indent="0" algn="l" rtl="0">
              <a:lnSpc>
                <a:spcPct val="115000"/>
              </a:lnSpc>
              <a:spcBef>
                <a:spcPts val="0"/>
              </a:spcBef>
              <a:spcAft>
                <a:spcPts val="0"/>
              </a:spcAft>
              <a:buSzPts val="1100"/>
              <a:buNone/>
            </a:pPr>
            <a:endParaRPr lang="en-GB"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SzPts val="1100"/>
              <a:buNone/>
            </a:pPr>
            <a:r>
              <a:rPr lang="en-GB" dirty="0">
                <a:solidFill>
                  <a:srgbClr val="666666"/>
                </a:solidFill>
                <a:latin typeface="Franklin Gothic"/>
                <a:ea typeface="Franklin Gothic"/>
                <a:cs typeface="Franklin Gothic"/>
                <a:sym typeface="Franklin Gothic"/>
              </a:rPr>
              <a:t>On 15 March 2019, school strikes, urging adults to take responsibility and stop climate change, began taking place in over 2000 cities worldwide. </a:t>
            </a:r>
          </a:p>
          <a:p>
            <a:pPr marL="0" lvl="0" indent="0" algn="l" rtl="0">
              <a:lnSpc>
                <a:spcPct val="115000"/>
              </a:lnSpc>
              <a:spcBef>
                <a:spcPts val="0"/>
              </a:spcBef>
              <a:spcAft>
                <a:spcPts val="0"/>
              </a:spcAft>
              <a:buSzPts val="1100"/>
              <a:buNone/>
            </a:pPr>
            <a:endParaRPr lang="en-GB"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SzPts val="1100"/>
              <a:buNone/>
            </a:pPr>
            <a:r>
              <a:rPr lang="en-GB" dirty="0">
                <a:solidFill>
                  <a:srgbClr val="666666"/>
                </a:solidFill>
                <a:latin typeface="Franklin Gothic"/>
                <a:ea typeface="Franklin Gothic"/>
                <a:cs typeface="Franklin Gothic"/>
                <a:sym typeface="Franklin Gothic"/>
              </a:rPr>
              <a:t>Approximately 1.4 million pupils from around 130 countries around the world participated in the events. </a:t>
            </a:r>
          </a:p>
          <a:p>
            <a:pPr marL="0" lvl="0" indent="0" algn="l" rtl="0">
              <a:lnSpc>
                <a:spcPct val="115000"/>
              </a:lnSpc>
              <a:spcBef>
                <a:spcPts val="0"/>
              </a:spcBef>
              <a:spcAft>
                <a:spcPts val="0"/>
              </a:spcAft>
              <a:buSzPts val="1100"/>
              <a:buNone/>
            </a:pPr>
            <a:endParaRPr lang="en-GB"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SzPts val="1100"/>
              <a:buNone/>
            </a:pPr>
            <a:r>
              <a:rPr lang="en-GB" dirty="0">
                <a:solidFill>
                  <a:srgbClr val="666666"/>
                </a:solidFill>
                <a:latin typeface="Franklin Gothic"/>
                <a:ea typeface="Franklin Gothic"/>
                <a:cs typeface="Franklin Gothic"/>
                <a:sym typeface="Franklin Gothic"/>
              </a:rPr>
              <a:t>You might have also seen the latest protest</a:t>
            </a:r>
            <a:r>
              <a:rPr lang="en-GB" baseline="0" dirty="0">
                <a:solidFill>
                  <a:srgbClr val="666666"/>
                </a:solidFill>
                <a:latin typeface="Franklin Gothic"/>
                <a:ea typeface="Franklin Gothic"/>
                <a:cs typeface="Franklin Gothic"/>
                <a:sym typeface="Franklin Gothic"/>
              </a:rPr>
              <a:t> from Extinction Rebellion?  It’s a movement made up of people from all walks of life, from under 18 to over 80 year olds.</a:t>
            </a:r>
          </a:p>
          <a:p>
            <a:pPr marL="0" lvl="0" indent="0" algn="l" rtl="0">
              <a:lnSpc>
                <a:spcPct val="115000"/>
              </a:lnSpc>
              <a:spcBef>
                <a:spcPts val="0"/>
              </a:spcBef>
              <a:spcAft>
                <a:spcPts val="0"/>
              </a:spcAft>
              <a:buSzPts val="1100"/>
              <a:buNone/>
            </a:pPr>
            <a:endParaRPr lang="en-GB"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SzPts val="1100"/>
              <a:buNone/>
            </a:pPr>
            <a:r>
              <a:rPr lang="en-GB" b="1" dirty="0">
                <a:solidFill>
                  <a:srgbClr val="666666"/>
                </a:solidFill>
                <a:latin typeface="Franklin Gothic"/>
                <a:ea typeface="Franklin Gothic"/>
                <a:cs typeface="Franklin Gothic"/>
                <a:sym typeface="Franklin Gothic"/>
              </a:rPr>
              <a:t>Ask the audience: has anyone heard about anything else young people are doing to fight climate change? </a:t>
            </a:r>
          </a:p>
          <a:p>
            <a:pPr marL="0" lvl="0" indent="0" algn="l" rtl="0">
              <a:lnSpc>
                <a:spcPct val="115000"/>
              </a:lnSpc>
              <a:spcBef>
                <a:spcPts val="0"/>
              </a:spcBef>
              <a:spcAft>
                <a:spcPts val="0"/>
              </a:spcAft>
              <a:buClr>
                <a:schemeClr val="dk1"/>
              </a:buClr>
              <a:buSzPts val="1100"/>
              <a:buFont typeface="Arial"/>
              <a:buNone/>
            </a:pPr>
            <a:r>
              <a:rPr lang="en-GB" b="1" dirty="0">
                <a:solidFill>
                  <a:srgbClr val="666666"/>
                </a:solidFill>
                <a:latin typeface="Franklin Gothic"/>
                <a:ea typeface="Franklin Gothic"/>
                <a:cs typeface="Franklin Gothic"/>
                <a:sym typeface="Franklin Gothic"/>
              </a:rPr>
              <a:t>Take some responses </a:t>
            </a:r>
          </a:p>
          <a:p>
            <a:pPr marL="0" lvl="0" indent="0" algn="l" rtl="0">
              <a:lnSpc>
                <a:spcPct val="100000"/>
              </a:lnSpc>
              <a:spcBef>
                <a:spcPts val="0"/>
              </a:spcBef>
              <a:spcAft>
                <a:spcPts val="0"/>
              </a:spcAft>
              <a:buSzPts val="1100"/>
              <a:buNone/>
            </a:pPr>
            <a:endParaRPr lang="en-GB" dirty="0">
              <a:latin typeface="Franklin Gothic"/>
              <a:ea typeface="Franklin Gothic"/>
              <a:cs typeface="Franklin Gothic"/>
              <a:sym typeface="Franklin Gothic"/>
            </a:endParaRPr>
          </a:p>
          <a:p>
            <a:pPr marL="0" lvl="0" indent="0" algn="l" rtl="0">
              <a:lnSpc>
                <a:spcPct val="100000"/>
              </a:lnSpc>
              <a:spcBef>
                <a:spcPts val="0"/>
              </a:spcBef>
              <a:spcAft>
                <a:spcPts val="0"/>
              </a:spcAft>
              <a:buSzPts val="1100"/>
              <a:buNone/>
            </a:pPr>
            <a:endParaRPr lang="en-GB" dirty="0">
              <a:latin typeface="Franklin Gothic"/>
              <a:ea typeface="Franklin Gothic"/>
              <a:cs typeface="Franklin Gothic"/>
              <a:sym typeface="Franklin Gothic"/>
            </a:endParaRPr>
          </a:p>
        </p:txBody>
      </p:sp>
      <p:sp>
        <p:nvSpPr>
          <p:cNvPr id="4" name="Slide Number Placeholder 3"/>
          <p:cNvSpPr>
            <a:spLocks noGrp="1"/>
          </p:cNvSpPr>
          <p:nvPr>
            <p:ph type="sldNum" sz="quarter" idx="10"/>
          </p:nvPr>
        </p:nvSpPr>
        <p:spPr/>
        <p:txBody>
          <a:bodyPr/>
          <a:lstStyle/>
          <a:p>
            <a:fld id="{2D7BF9DE-BFD7-344F-A9B9-032407927BE7}" type="slidenum">
              <a:rPr lang="en-US" smtClean="0"/>
              <a:pPr/>
              <a:t>8</a:t>
            </a:fld>
            <a:endParaRPr lang="en-US"/>
          </a:p>
        </p:txBody>
      </p:sp>
    </p:spTree>
    <p:extLst>
      <p:ext uri="{BB962C8B-B14F-4D97-AF65-F5344CB8AC3E}">
        <p14:creationId xmlns:p14="http://schemas.microsoft.com/office/powerpoint/2010/main" xmlns="" val="75239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solidFill>
                  <a:srgbClr val="666666"/>
                </a:solidFill>
                <a:latin typeface="Franklin Gothic"/>
                <a:ea typeface="Franklin Gothic"/>
                <a:cs typeface="Franklin Gothic"/>
                <a:sym typeface="Franklin Gothic"/>
              </a:rPr>
              <a:t>Ask the audience for a show of hands: Who has heard of Greta Thunberg? Has anyone seen her in the news? Who is she?</a:t>
            </a:r>
          </a:p>
          <a:p>
            <a:pPr marL="0" lvl="0" indent="0" algn="l" rtl="0">
              <a:spcBef>
                <a:spcPts val="0"/>
              </a:spcBef>
              <a:spcAft>
                <a:spcPts val="0"/>
              </a:spcAft>
              <a:buNone/>
            </a:pPr>
            <a:endParaRPr lang="en-GB" b="1" dirty="0">
              <a:solidFill>
                <a:srgbClr val="666666"/>
              </a:solidFill>
              <a:latin typeface="Franklin Gothic"/>
              <a:ea typeface="Franklin Gothic"/>
              <a:cs typeface="Franklin Gothic"/>
              <a:sym typeface="Franklin Gothic"/>
            </a:endParaRPr>
          </a:p>
          <a:p>
            <a:pPr marL="0" lvl="0" indent="0" algn="l" rtl="0">
              <a:spcBef>
                <a:spcPts val="0"/>
              </a:spcBef>
              <a:spcAft>
                <a:spcPts val="0"/>
              </a:spcAft>
              <a:buNone/>
            </a:pPr>
            <a:r>
              <a:rPr lang="en-GB" dirty="0">
                <a:solidFill>
                  <a:srgbClr val="666666"/>
                </a:solidFill>
                <a:latin typeface="Franklin Gothic"/>
                <a:ea typeface="Franklin Gothic"/>
                <a:cs typeface="Franklin Gothic"/>
                <a:sym typeface="Franklin Gothic"/>
              </a:rPr>
              <a:t>Greta Thunberg is a 16-year-old Swedish climate change activist.</a:t>
            </a:r>
          </a:p>
          <a:p>
            <a:pPr marL="0" lvl="0" indent="0" algn="l" rtl="0">
              <a:spcBef>
                <a:spcPts val="0"/>
              </a:spcBef>
              <a:spcAft>
                <a:spcPts val="0"/>
              </a:spcAft>
              <a:buNone/>
            </a:pPr>
            <a:r>
              <a:rPr lang="en-GB" dirty="0">
                <a:solidFill>
                  <a:srgbClr val="666666"/>
                </a:solidFill>
                <a:latin typeface="Franklin Gothic"/>
                <a:ea typeface="Franklin Gothic"/>
                <a:cs typeface="Franklin Gothic"/>
                <a:sym typeface="Franklin Gothic"/>
              </a:rPr>
              <a:t>When she was 15 she started protesting outside the Swedish parliament, to put pressure on them to take immediate action on climate change. </a:t>
            </a:r>
          </a:p>
          <a:p>
            <a:pPr marL="0" lvl="0" indent="0" algn="l" rtl="0">
              <a:spcBef>
                <a:spcPts val="0"/>
              </a:spcBef>
              <a:spcAft>
                <a:spcPts val="0"/>
              </a:spcAft>
              <a:buNone/>
            </a:pPr>
            <a:r>
              <a:rPr lang="en-GB" dirty="0">
                <a:solidFill>
                  <a:srgbClr val="666666"/>
                </a:solidFill>
                <a:latin typeface="Franklin Gothic"/>
                <a:ea typeface="Franklin Gothic"/>
                <a:cs typeface="Franklin Gothic"/>
                <a:sym typeface="Franklin Gothic"/>
              </a:rPr>
              <a:t>She has been in the news a lot recently and she started the school strike for climate movement in November 2018.</a:t>
            </a:r>
          </a:p>
          <a:p>
            <a:pPr marL="0" lvl="0" indent="0" algn="l" rtl="0">
              <a:spcBef>
                <a:spcPts val="0"/>
              </a:spcBef>
              <a:spcAft>
                <a:spcPts val="0"/>
              </a:spcAft>
              <a:buNone/>
            </a:pPr>
            <a:r>
              <a:rPr lang="en-GB" dirty="0">
                <a:solidFill>
                  <a:srgbClr val="666666"/>
                </a:solidFill>
                <a:latin typeface="Franklin Gothic"/>
                <a:ea typeface="Franklin Gothic"/>
                <a:cs typeface="Franklin Gothic"/>
                <a:sym typeface="Franklin Gothic"/>
              </a:rPr>
              <a:t>In March 2019 she was nominated for the Nobel Peace Prize.</a:t>
            </a:r>
          </a:p>
          <a:p>
            <a:pPr marL="0" lvl="0" indent="0" algn="l" rtl="0">
              <a:spcBef>
                <a:spcPts val="0"/>
              </a:spcBef>
              <a:spcAft>
                <a:spcPts val="0"/>
              </a:spcAft>
              <a:buNone/>
            </a:pPr>
            <a:endParaRPr lang="en-GB" dirty="0">
              <a:solidFill>
                <a:srgbClr val="666666"/>
              </a:solidFill>
              <a:latin typeface="Franklin Gothic"/>
              <a:ea typeface="Franklin Gothic"/>
              <a:cs typeface="Franklin Gothic"/>
              <a:sym typeface="Franklin Gothic"/>
            </a:endParaRPr>
          </a:p>
          <a:p>
            <a:pPr marL="0" lvl="0" indent="0" algn="l" rtl="0">
              <a:spcBef>
                <a:spcPts val="0"/>
              </a:spcBef>
              <a:spcAft>
                <a:spcPts val="0"/>
              </a:spcAft>
              <a:buNone/>
            </a:pPr>
            <a:r>
              <a:rPr lang="en-GB" b="1" i="1" dirty="0">
                <a:solidFill>
                  <a:srgbClr val="666666"/>
                </a:solidFill>
                <a:latin typeface="Franklin Gothic"/>
                <a:ea typeface="Franklin Gothic"/>
                <a:cs typeface="Franklin Gothic"/>
                <a:sym typeface="Franklin Gothic"/>
              </a:rPr>
              <a:t>If you have time you can show the short video of Greta talking to MPs.  </a:t>
            </a:r>
          </a:p>
          <a:p>
            <a:pPr marL="0" lvl="0" indent="0" algn="l" rtl="0">
              <a:spcBef>
                <a:spcPts val="0"/>
              </a:spcBef>
              <a:spcAft>
                <a:spcPts val="0"/>
              </a:spcAft>
              <a:buNone/>
            </a:pPr>
            <a:r>
              <a:rPr lang="en-GB" b="1" i="1" dirty="0">
                <a:solidFill>
                  <a:srgbClr val="666666"/>
                </a:solidFill>
                <a:latin typeface="Franklin Gothic"/>
                <a:ea typeface="Franklin Gothic"/>
                <a:cs typeface="Franklin Gothic"/>
                <a:sym typeface="Franklin Gothic"/>
              </a:rPr>
              <a:t>‘Our future was sold’ </a:t>
            </a:r>
            <a:r>
              <a:rPr lang="en-GB" b="1" i="1" dirty="0" err="1">
                <a:solidFill>
                  <a:srgbClr val="666666"/>
                </a:solidFill>
                <a:latin typeface="Franklin Gothic"/>
                <a:ea typeface="Franklin Gothic"/>
                <a:cs typeface="Franklin Gothic"/>
                <a:sym typeface="Franklin Gothic"/>
              </a:rPr>
              <a:t>www.youtube.com</a:t>
            </a:r>
            <a:r>
              <a:rPr lang="en-GB" b="1" i="1" dirty="0">
                <a:solidFill>
                  <a:srgbClr val="666666"/>
                </a:solidFill>
                <a:latin typeface="Franklin Gothic"/>
                <a:ea typeface="Franklin Gothic"/>
                <a:cs typeface="Franklin Gothic"/>
                <a:sym typeface="Franklin Gothic"/>
              </a:rPr>
              <a:t>/</a:t>
            </a:r>
            <a:r>
              <a:rPr lang="en-GB" b="1" i="1" dirty="0" err="1">
                <a:solidFill>
                  <a:srgbClr val="666666"/>
                </a:solidFill>
                <a:latin typeface="Franklin Gothic"/>
                <a:ea typeface="Franklin Gothic"/>
                <a:cs typeface="Franklin Gothic"/>
                <a:sym typeface="Franklin Gothic"/>
              </a:rPr>
              <a:t>watch?time_continue</a:t>
            </a:r>
            <a:r>
              <a:rPr lang="en-GB" b="1" i="1" dirty="0">
                <a:solidFill>
                  <a:srgbClr val="666666"/>
                </a:solidFill>
                <a:latin typeface="Franklin Gothic"/>
                <a:ea typeface="Franklin Gothic"/>
                <a:cs typeface="Franklin Gothic"/>
                <a:sym typeface="Franklin Gothic"/>
              </a:rPr>
              <a:t>=16&amp;v=FwY06xE24Es</a:t>
            </a:r>
          </a:p>
          <a:p>
            <a:pPr marL="0" lvl="0" indent="0" algn="l" rtl="0">
              <a:spcBef>
                <a:spcPts val="0"/>
              </a:spcBef>
              <a:spcAft>
                <a:spcPts val="0"/>
              </a:spcAft>
              <a:buNone/>
            </a:pPr>
            <a:endParaRPr lang="en-GB" dirty="0">
              <a:solidFill>
                <a:srgbClr val="666666"/>
              </a:solidFill>
              <a:latin typeface="Franklin Gothic"/>
              <a:ea typeface="Franklin Gothic"/>
              <a:cs typeface="Franklin Gothic"/>
              <a:sym typeface="Franklin Gothic"/>
            </a:endParaRPr>
          </a:p>
          <a:p>
            <a:pPr marL="0" lvl="0" indent="0" algn="l" rtl="0">
              <a:spcBef>
                <a:spcPts val="0"/>
              </a:spcBef>
              <a:spcAft>
                <a:spcPts val="0"/>
              </a:spcAft>
              <a:buNone/>
            </a:pPr>
            <a:r>
              <a:rPr lang="en-GB" dirty="0">
                <a:solidFill>
                  <a:srgbClr val="666666"/>
                </a:solidFill>
                <a:latin typeface="Franklin Gothic"/>
                <a:ea typeface="Franklin Gothic"/>
                <a:cs typeface="Franklin Gothic"/>
                <a:sym typeface="Franklin Gothic"/>
              </a:rPr>
              <a:t>Despite being only 16, Greta has become very influential and has been invited to speak in front of many different worldwide decision makers. </a:t>
            </a:r>
          </a:p>
          <a:p>
            <a:pPr marL="457200" lvl="0" indent="-298450" algn="l" rtl="0">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In November 2018 she spoke at </a:t>
            </a:r>
            <a:r>
              <a:rPr lang="en-GB" dirty="0" err="1">
                <a:solidFill>
                  <a:srgbClr val="666666"/>
                </a:solidFill>
                <a:latin typeface="Franklin Gothic"/>
                <a:ea typeface="Franklin Gothic"/>
                <a:cs typeface="Franklin Gothic"/>
                <a:sym typeface="Franklin Gothic"/>
              </a:rPr>
              <a:t>TEDxStockholm</a:t>
            </a:r>
            <a:endParaRPr lang="en-GB" dirty="0">
              <a:solidFill>
                <a:srgbClr val="666666"/>
              </a:solidFill>
              <a:latin typeface="Franklin Gothic"/>
              <a:ea typeface="Franklin Gothic"/>
              <a:cs typeface="Franklin Gothic"/>
              <a:sym typeface="Franklin Gothic"/>
            </a:endParaRPr>
          </a:p>
          <a:p>
            <a:pPr marL="457200" lvl="0" indent="-298450" algn="l" rtl="0">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In December 2018 she addressed the COP24 United Nations climate change summit</a:t>
            </a:r>
          </a:p>
          <a:p>
            <a:pPr marL="457200" lvl="0" indent="-298450" algn="l" rtl="0">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In January 2019 she spoke to a panel at the the World Economic Forum</a:t>
            </a:r>
          </a:p>
          <a:p>
            <a:pPr marL="457200" lvl="0" indent="-298450" algn="l" rtl="0">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In February 2019, she spoke at a conference of the European Economic and Social Committee</a:t>
            </a:r>
          </a:p>
          <a:p>
            <a:pPr marL="457200" lvl="0" indent="-298450" algn="l" rtl="0">
              <a:spcBef>
                <a:spcPts val="0"/>
              </a:spcBef>
              <a:spcAft>
                <a:spcPts val="0"/>
              </a:spcAft>
              <a:buClr>
                <a:srgbClr val="666666"/>
              </a:buClr>
              <a:buSzPts val="1100"/>
              <a:buFont typeface="Franklin Gothic"/>
              <a:buChar char="●"/>
            </a:pPr>
            <a:r>
              <a:rPr lang="en-GB" dirty="0">
                <a:solidFill>
                  <a:srgbClr val="666666"/>
                </a:solidFill>
                <a:latin typeface="Franklin Gothic"/>
                <a:ea typeface="Franklin Gothic"/>
                <a:cs typeface="Franklin Gothic"/>
                <a:sym typeface="Franklin Gothic"/>
              </a:rPr>
              <a:t>In April 2019 she spoke at a meeting at the European Parliament with MEP's and EU officials</a:t>
            </a:r>
          </a:p>
          <a:p>
            <a:pPr marL="0" lvl="0" indent="0" algn="l" rtl="0">
              <a:spcBef>
                <a:spcPts val="0"/>
              </a:spcBef>
              <a:spcAft>
                <a:spcPts val="0"/>
              </a:spcAft>
              <a:buNone/>
            </a:pPr>
            <a:endParaRPr lang="en-GB" dirty="0">
              <a:solidFill>
                <a:srgbClr val="666666"/>
              </a:solidFill>
              <a:latin typeface="Franklin Gothic"/>
              <a:ea typeface="Franklin Gothic"/>
              <a:cs typeface="Franklin Gothic"/>
              <a:sym typeface="Franklin Gothic"/>
            </a:endParaRPr>
          </a:p>
          <a:p>
            <a:pPr marL="0" lvl="0" indent="0" algn="l" rtl="0">
              <a:spcBef>
                <a:spcPts val="0"/>
              </a:spcBef>
              <a:spcAft>
                <a:spcPts val="0"/>
              </a:spcAft>
              <a:buNone/>
            </a:pPr>
            <a:r>
              <a:rPr lang="en-GB" b="1" dirty="0">
                <a:solidFill>
                  <a:srgbClr val="666666"/>
                </a:solidFill>
                <a:latin typeface="Franklin Gothic"/>
                <a:ea typeface="Franklin Gothic"/>
                <a:cs typeface="Franklin Gothic"/>
                <a:sym typeface="Franklin Gothic"/>
              </a:rPr>
              <a:t>ASK THE AUDIENCE:</a:t>
            </a:r>
          </a:p>
          <a:p>
            <a:pPr marL="0" lvl="0" indent="0" algn="l" rtl="0">
              <a:spcBef>
                <a:spcPts val="0"/>
              </a:spcBef>
              <a:spcAft>
                <a:spcPts val="0"/>
              </a:spcAft>
              <a:buNone/>
            </a:pPr>
            <a:r>
              <a:rPr lang="en-GB" dirty="0">
                <a:solidFill>
                  <a:srgbClr val="666666"/>
                </a:solidFill>
                <a:latin typeface="Franklin Gothic"/>
                <a:ea typeface="Franklin Gothic"/>
                <a:cs typeface="Franklin Gothic"/>
                <a:sym typeface="Franklin Gothic"/>
              </a:rPr>
              <a:t>Why do you think people are listening to Greta?</a:t>
            </a:r>
          </a:p>
          <a:p>
            <a:pPr marL="0" lvl="0" indent="0" algn="l" rtl="0">
              <a:spcBef>
                <a:spcPts val="0"/>
              </a:spcBef>
              <a:spcAft>
                <a:spcPts val="0"/>
              </a:spcAft>
              <a:buNone/>
            </a:pPr>
            <a:r>
              <a:rPr lang="en-GB" dirty="0">
                <a:solidFill>
                  <a:srgbClr val="666666"/>
                </a:solidFill>
                <a:latin typeface="Franklin Gothic"/>
                <a:ea typeface="Franklin Gothic"/>
                <a:cs typeface="Franklin Gothic"/>
                <a:sym typeface="Franklin Gothic"/>
              </a:rPr>
              <a:t>Do you think it is important for young people’s voices to be heard? Why? </a:t>
            </a:r>
          </a:p>
          <a:p>
            <a:pPr marL="0" lvl="0" indent="0" algn="l" rtl="0">
              <a:spcBef>
                <a:spcPts val="0"/>
              </a:spcBef>
              <a:spcAft>
                <a:spcPts val="0"/>
              </a:spcAft>
              <a:buNone/>
            </a:pPr>
            <a:endParaRPr lang="en-GB" dirty="0">
              <a:solidFill>
                <a:srgbClr val="666666"/>
              </a:solidFill>
              <a:latin typeface="Franklin Gothic"/>
              <a:ea typeface="Franklin Gothic"/>
              <a:cs typeface="Franklin Gothic"/>
              <a:sym typeface="Franklin Gothic"/>
            </a:endParaRPr>
          </a:p>
          <a:p>
            <a:endParaRPr lang="en-US" dirty="0"/>
          </a:p>
          <a:p>
            <a:pPr marL="0" lvl="0" indent="0" algn="l" rtl="0">
              <a:lnSpc>
                <a:spcPct val="115000"/>
              </a:lnSpc>
              <a:spcBef>
                <a:spcPts val="0"/>
              </a:spcBef>
              <a:spcAft>
                <a:spcPts val="0"/>
              </a:spcAft>
              <a:buSzPts val="1100"/>
              <a:buNone/>
            </a:pPr>
            <a:endParaRPr lang="en-GB" i="1" dirty="0">
              <a:solidFill>
                <a:srgbClr val="666666"/>
              </a:solidFill>
              <a:latin typeface="Libre Franklin"/>
              <a:ea typeface="Libre Franklin"/>
              <a:cs typeface="Libre Franklin"/>
              <a:sym typeface="Libre Franklin"/>
            </a:endParaRPr>
          </a:p>
          <a:p>
            <a:pPr marL="0" lvl="0" indent="0" algn="l" rtl="0">
              <a:lnSpc>
                <a:spcPct val="115000"/>
              </a:lnSpc>
              <a:spcBef>
                <a:spcPts val="0"/>
              </a:spcBef>
              <a:spcAft>
                <a:spcPts val="0"/>
              </a:spcAft>
              <a:buSzPts val="1100"/>
              <a:buNone/>
            </a:pPr>
            <a:endParaRPr lang="en-GB" dirty="0">
              <a:solidFill>
                <a:srgbClr val="666666"/>
              </a:solidFill>
              <a:latin typeface="Libre Franklin"/>
              <a:ea typeface="Libre Franklin"/>
              <a:cs typeface="Libre Franklin"/>
              <a:sym typeface="Libre Franklin"/>
            </a:endParaRPr>
          </a:p>
          <a:p>
            <a:pPr marL="0" lvl="0" indent="0" algn="l" rtl="0">
              <a:lnSpc>
                <a:spcPct val="115000"/>
              </a:lnSpc>
              <a:spcBef>
                <a:spcPts val="0"/>
              </a:spcBef>
              <a:spcAft>
                <a:spcPts val="0"/>
              </a:spcAft>
              <a:buSzPts val="1100"/>
              <a:buNone/>
            </a:pPr>
            <a:endParaRPr lang="en-GB" b="1" dirty="0">
              <a:solidFill>
                <a:srgbClr val="A64D79"/>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endParaRPr lang="en-GB" dirty="0">
              <a:solidFill>
                <a:srgbClr val="666666"/>
              </a:solidFill>
              <a:latin typeface="Libre Franklin"/>
              <a:ea typeface="Libre Franklin"/>
              <a:cs typeface="Libre Franklin"/>
              <a:sym typeface="Libre Franklin"/>
            </a:endParaRPr>
          </a:p>
        </p:txBody>
      </p:sp>
      <p:sp>
        <p:nvSpPr>
          <p:cNvPr id="4" name="Slide Number Placeholder 3"/>
          <p:cNvSpPr>
            <a:spLocks noGrp="1"/>
          </p:cNvSpPr>
          <p:nvPr>
            <p:ph type="sldNum" sz="quarter" idx="10"/>
          </p:nvPr>
        </p:nvSpPr>
        <p:spPr/>
        <p:txBody>
          <a:bodyPr/>
          <a:lstStyle/>
          <a:p>
            <a:fld id="{2D7BF9DE-BFD7-344F-A9B9-032407927BE7}" type="slidenum">
              <a:rPr lang="en-US" smtClean="0"/>
              <a:pPr/>
              <a:t>9</a:t>
            </a:fld>
            <a:endParaRPr lang="en-US"/>
          </a:p>
        </p:txBody>
      </p:sp>
    </p:spTree>
    <p:extLst>
      <p:ext uri="{BB962C8B-B14F-4D97-AF65-F5344CB8AC3E}">
        <p14:creationId xmlns:p14="http://schemas.microsoft.com/office/powerpoint/2010/main" xmlns="" val="1474612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GB" dirty="0">
                <a:solidFill>
                  <a:srgbClr val="666666"/>
                </a:solidFill>
                <a:latin typeface="Franklin Gothic"/>
                <a:ea typeface="Franklin Gothic"/>
                <a:cs typeface="Franklin Gothic"/>
                <a:sym typeface="Franklin Gothic"/>
              </a:rPr>
              <a:t>Our school is taking part in the ‘Back to School’ project. </a:t>
            </a:r>
          </a:p>
          <a:p>
            <a:pPr marL="0" lvl="0" indent="0" algn="l" rtl="0">
              <a:lnSpc>
                <a:spcPct val="115000"/>
              </a:lnSpc>
              <a:spcBef>
                <a:spcPts val="0"/>
              </a:spcBef>
              <a:spcAft>
                <a:spcPts val="0"/>
              </a:spcAft>
              <a:buSzPts val="1100"/>
              <a:buNone/>
            </a:pPr>
            <a:endParaRPr lang="en-GB"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SzPts val="1100"/>
              <a:buNone/>
            </a:pPr>
            <a:r>
              <a:rPr lang="en-GB" dirty="0">
                <a:solidFill>
                  <a:srgbClr val="666666"/>
                </a:solidFill>
                <a:latin typeface="Franklin Gothic"/>
                <a:ea typeface="Franklin Gothic"/>
                <a:cs typeface="Franklin Gothic"/>
                <a:sym typeface="Franklin Gothic"/>
              </a:rPr>
              <a:t>A role reversal is needed for the survival of the planet, with young people doing a lesson ‘take-over’ and becoming the teachers.  We need to send MPs ‘Back to School’, so that they can explore how climate change can be tackled and nature restored, responding to inputs and challenges from you – young people – about how it might impact your future.</a:t>
            </a:r>
          </a:p>
          <a:p>
            <a:pPr marL="0" lvl="0" indent="0" algn="l" rtl="0">
              <a:lnSpc>
                <a:spcPct val="115000"/>
              </a:lnSpc>
              <a:spcBef>
                <a:spcPts val="0"/>
              </a:spcBef>
              <a:spcAft>
                <a:spcPts val="0"/>
              </a:spcAft>
              <a:buSzPts val="1100"/>
              <a:buNone/>
            </a:pPr>
            <a:endParaRPr lang="en-GB"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SzPts val="1100"/>
              <a:buNone/>
            </a:pPr>
            <a:r>
              <a:rPr lang="en-GB" dirty="0">
                <a:solidFill>
                  <a:srgbClr val="666666"/>
                </a:solidFill>
                <a:latin typeface="Franklin Gothic"/>
                <a:ea typeface="Franklin Gothic"/>
                <a:cs typeface="Franklin Gothic"/>
                <a:sym typeface="Franklin Gothic"/>
              </a:rPr>
              <a:t>This project gives you the opportunity to take action on climate change and biodiversity loss within the school setting.</a:t>
            </a:r>
          </a:p>
          <a:p>
            <a:pPr marL="0" lvl="0" indent="0" algn="l" rtl="0">
              <a:lnSpc>
                <a:spcPct val="115000"/>
              </a:lnSpc>
              <a:spcBef>
                <a:spcPts val="0"/>
              </a:spcBef>
              <a:spcAft>
                <a:spcPts val="0"/>
              </a:spcAft>
              <a:buSzPts val="1100"/>
              <a:buNone/>
            </a:pPr>
            <a:endParaRPr lang="en-GB" dirty="0">
              <a:solidFill>
                <a:srgbClr val="666666"/>
              </a:solidFill>
              <a:latin typeface="Franklin Gothic"/>
              <a:ea typeface="Franklin Gothic"/>
              <a:cs typeface="Franklin Gothic"/>
              <a:sym typeface="Franklin Gothic"/>
            </a:endParaRPr>
          </a:p>
          <a:p>
            <a:pPr marL="0" lvl="0" indent="0" algn="l" rtl="0">
              <a:lnSpc>
                <a:spcPct val="115000"/>
              </a:lnSpc>
              <a:spcBef>
                <a:spcPts val="0"/>
              </a:spcBef>
              <a:spcAft>
                <a:spcPts val="0"/>
              </a:spcAft>
              <a:buSzPts val="1100"/>
              <a:buNone/>
            </a:pPr>
            <a:r>
              <a:rPr lang="en-GB" b="1" dirty="0">
                <a:solidFill>
                  <a:srgbClr val="666666"/>
                </a:solidFill>
                <a:latin typeface="Franklin Gothic"/>
                <a:ea typeface="Franklin Gothic"/>
                <a:cs typeface="Franklin Gothic"/>
                <a:sym typeface="Franklin Gothic"/>
              </a:rPr>
              <a:t>Tell students how they can get involved in your school. </a:t>
            </a:r>
          </a:p>
          <a:p>
            <a:pPr marL="0" lvl="0" indent="0" algn="l" rtl="0">
              <a:lnSpc>
                <a:spcPct val="115000"/>
              </a:lnSpc>
              <a:spcBef>
                <a:spcPts val="0"/>
              </a:spcBef>
              <a:spcAft>
                <a:spcPts val="0"/>
              </a:spcAft>
              <a:buSzPts val="1100"/>
              <a:buNone/>
            </a:pPr>
            <a:r>
              <a:rPr lang="en-GB" dirty="0">
                <a:solidFill>
                  <a:srgbClr val="666666"/>
                </a:solidFill>
                <a:latin typeface="Franklin Gothic"/>
                <a:ea typeface="Franklin Gothic"/>
                <a:cs typeface="Franklin Gothic"/>
                <a:sym typeface="Franklin Gothic"/>
              </a:rPr>
              <a:t>e.g.</a:t>
            </a:r>
          </a:p>
          <a:p>
            <a:pPr marL="457200" lvl="0" indent="-298450" algn="l" rtl="0">
              <a:lnSpc>
                <a:spcPct val="115000"/>
              </a:lnSpc>
              <a:spcBef>
                <a:spcPts val="0"/>
              </a:spcBef>
              <a:spcAft>
                <a:spcPts val="0"/>
              </a:spcAft>
              <a:buClr>
                <a:srgbClr val="666666"/>
              </a:buClr>
              <a:buSzPts val="1100"/>
              <a:buFont typeface="Franklin Gothic"/>
              <a:buChar char="●"/>
            </a:pPr>
            <a:r>
              <a:rPr lang="en-GB" i="1" dirty="0">
                <a:solidFill>
                  <a:srgbClr val="666666"/>
                </a:solidFill>
                <a:latin typeface="Franklin Gothic"/>
                <a:ea typeface="Franklin Gothic"/>
                <a:cs typeface="Franklin Gothic"/>
                <a:sym typeface="Franklin Gothic"/>
              </a:rPr>
              <a:t>Come to a workshop on DATE AND PLACE</a:t>
            </a:r>
          </a:p>
          <a:p>
            <a:pPr marL="457200" lvl="0" indent="-298450" algn="l" rtl="0">
              <a:lnSpc>
                <a:spcPct val="115000"/>
              </a:lnSpc>
              <a:spcBef>
                <a:spcPts val="0"/>
              </a:spcBef>
              <a:spcAft>
                <a:spcPts val="0"/>
              </a:spcAft>
              <a:buClr>
                <a:srgbClr val="666666"/>
              </a:buClr>
              <a:buSzPts val="1100"/>
              <a:buFont typeface="Franklin Gothic"/>
              <a:buChar char="●"/>
            </a:pPr>
            <a:r>
              <a:rPr lang="en-GB" i="1" dirty="0">
                <a:solidFill>
                  <a:srgbClr val="666666"/>
                </a:solidFill>
                <a:latin typeface="Franklin Gothic"/>
                <a:ea typeface="Franklin Gothic"/>
                <a:cs typeface="Franklin Gothic"/>
                <a:sym typeface="Franklin Gothic"/>
              </a:rPr>
              <a:t>Join the Green Team by asking TEACHER NAME</a:t>
            </a:r>
          </a:p>
          <a:p>
            <a:pPr marL="457200" lvl="0" indent="-298450" algn="l" rtl="0">
              <a:lnSpc>
                <a:spcPct val="115000"/>
              </a:lnSpc>
              <a:spcBef>
                <a:spcPts val="0"/>
              </a:spcBef>
              <a:spcAft>
                <a:spcPts val="0"/>
              </a:spcAft>
              <a:buClr>
                <a:srgbClr val="666666"/>
              </a:buClr>
              <a:buSzPts val="1100"/>
              <a:buFont typeface="Franklin Gothic"/>
              <a:buChar char="●"/>
            </a:pPr>
            <a:r>
              <a:rPr lang="en-GB" i="1" dirty="0">
                <a:solidFill>
                  <a:srgbClr val="666666"/>
                </a:solidFill>
                <a:latin typeface="Franklin Gothic"/>
                <a:ea typeface="Franklin Gothic"/>
                <a:cs typeface="Franklin Gothic"/>
                <a:sym typeface="Franklin Gothic"/>
              </a:rPr>
              <a:t>See me after the assembly to get a campaigning pack </a:t>
            </a:r>
          </a:p>
          <a:p>
            <a:endParaRPr lang="en-US" dirty="0"/>
          </a:p>
        </p:txBody>
      </p:sp>
      <p:sp>
        <p:nvSpPr>
          <p:cNvPr id="4" name="Slide Number Placeholder 3"/>
          <p:cNvSpPr>
            <a:spLocks noGrp="1"/>
          </p:cNvSpPr>
          <p:nvPr>
            <p:ph type="sldNum" sz="quarter" idx="10"/>
          </p:nvPr>
        </p:nvSpPr>
        <p:spPr/>
        <p:txBody>
          <a:bodyPr/>
          <a:lstStyle/>
          <a:p>
            <a:fld id="{2D7BF9DE-BFD7-344F-A9B9-032407927BE7}" type="slidenum">
              <a:rPr lang="en-US" smtClean="0"/>
              <a:pPr/>
              <a:t>10</a:t>
            </a:fld>
            <a:endParaRPr lang="en-US"/>
          </a:p>
        </p:txBody>
      </p:sp>
    </p:spTree>
    <p:extLst>
      <p:ext uri="{BB962C8B-B14F-4D97-AF65-F5344CB8AC3E}">
        <p14:creationId xmlns:p14="http://schemas.microsoft.com/office/powerpoint/2010/main" xmlns="" val="205399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A3E8C77-58C8-FD40-8D96-390E004D5C2D}" type="datetimeFigureOut">
              <a:rPr lang="en-US" smtClean="0"/>
              <a:pPr/>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1AED6-EF75-4D49-848F-4B57BDA0312F}" type="slidenum">
              <a:rPr lang="en-US" smtClean="0"/>
              <a:pPr/>
              <a:t>‹#›</a:t>
            </a:fld>
            <a:endParaRPr lang="en-US"/>
          </a:p>
        </p:txBody>
      </p:sp>
    </p:spTree>
    <p:extLst>
      <p:ext uri="{BB962C8B-B14F-4D97-AF65-F5344CB8AC3E}">
        <p14:creationId xmlns:p14="http://schemas.microsoft.com/office/powerpoint/2010/main" xmlns="" val="157227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A3E8C77-58C8-FD40-8D96-390E004D5C2D}" type="datetimeFigureOut">
              <a:rPr lang="en-US" smtClean="0"/>
              <a:pPr/>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1AED6-EF75-4D49-848F-4B57BDA0312F}" type="slidenum">
              <a:rPr lang="en-US" smtClean="0"/>
              <a:pPr/>
              <a:t>‹#›</a:t>
            </a:fld>
            <a:endParaRPr lang="en-US"/>
          </a:p>
        </p:txBody>
      </p:sp>
    </p:spTree>
    <p:extLst>
      <p:ext uri="{BB962C8B-B14F-4D97-AF65-F5344CB8AC3E}">
        <p14:creationId xmlns:p14="http://schemas.microsoft.com/office/powerpoint/2010/main" xmlns="" val="135179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A3E8C77-58C8-FD40-8D96-390E004D5C2D}" type="datetimeFigureOut">
              <a:rPr lang="en-US" smtClean="0"/>
              <a:pPr/>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1AED6-EF75-4D49-848F-4B57BDA0312F}" type="slidenum">
              <a:rPr lang="en-US" smtClean="0"/>
              <a:pPr/>
              <a:t>‹#›</a:t>
            </a:fld>
            <a:endParaRPr lang="en-US"/>
          </a:p>
        </p:txBody>
      </p:sp>
    </p:spTree>
    <p:extLst>
      <p:ext uri="{BB962C8B-B14F-4D97-AF65-F5344CB8AC3E}">
        <p14:creationId xmlns:p14="http://schemas.microsoft.com/office/powerpoint/2010/main" xmlns="" val="49206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A3E8C77-58C8-FD40-8D96-390E004D5C2D}" type="datetimeFigureOut">
              <a:rPr lang="en-US" smtClean="0"/>
              <a:pPr/>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1AED6-EF75-4D49-848F-4B57BDA0312F}" type="slidenum">
              <a:rPr lang="en-US" smtClean="0"/>
              <a:pPr/>
              <a:t>‹#›</a:t>
            </a:fld>
            <a:endParaRPr lang="en-US"/>
          </a:p>
        </p:txBody>
      </p:sp>
    </p:spTree>
    <p:extLst>
      <p:ext uri="{BB962C8B-B14F-4D97-AF65-F5344CB8AC3E}">
        <p14:creationId xmlns:p14="http://schemas.microsoft.com/office/powerpoint/2010/main" xmlns="" val="143211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A3E8C77-58C8-FD40-8D96-390E004D5C2D}" type="datetimeFigureOut">
              <a:rPr lang="en-US" smtClean="0"/>
              <a:pPr/>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1AED6-EF75-4D49-848F-4B57BDA0312F}" type="slidenum">
              <a:rPr lang="en-US" smtClean="0"/>
              <a:pPr/>
              <a:t>‹#›</a:t>
            </a:fld>
            <a:endParaRPr lang="en-US"/>
          </a:p>
        </p:txBody>
      </p:sp>
    </p:spTree>
    <p:extLst>
      <p:ext uri="{BB962C8B-B14F-4D97-AF65-F5344CB8AC3E}">
        <p14:creationId xmlns:p14="http://schemas.microsoft.com/office/powerpoint/2010/main" xmlns="" val="106785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A3E8C77-58C8-FD40-8D96-390E004D5C2D}" type="datetimeFigureOut">
              <a:rPr lang="en-US" smtClean="0"/>
              <a:pPr/>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1AED6-EF75-4D49-848F-4B57BDA0312F}" type="slidenum">
              <a:rPr lang="en-US" smtClean="0"/>
              <a:pPr/>
              <a:t>‹#›</a:t>
            </a:fld>
            <a:endParaRPr lang="en-US"/>
          </a:p>
        </p:txBody>
      </p:sp>
    </p:spTree>
    <p:extLst>
      <p:ext uri="{BB962C8B-B14F-4D97-AF65-F5344CB8AC3E}">
        <p14:creationId xmlns:p14="http://schemas.microsoft.com/office/powerpoint/2010/main" xmlns="" val="35211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A3E8C77-58C8-FD40-8D96-390E004D5C2D}" type="datetimeFigureOut">
              <a:rPr lang="en-US" smtClean="0"/>
              <a:pPr/>
              <a:t>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91AED6-EF75-4D49-848F-4B57BDA0312F}" type="slidenum">
              <a:rPr lang="en-US" smtClean="0"/>
              <a:pPr/>
              <a:t>‹#›</a:t>
            </a:fld>
            <a:endParaRPr lang="en-US"/>
          </a:p>
        </p:txBody>
      </p:sp>
    </p:spTree>
    <p:extLst>
      <p:ext uri="{BB962C8B-B14F-4D97-AF65-F5344CB8AC3E}">
        <p14:creationId xmlns:p14="http://schemas.microsoft.com/office/powerpoint/2010/main" xmlns="" val="178243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A3E8C77-58C8-FD40-8D96-390E004D5C2D}" type="datetimeFigureOut">
              <a:rPr lang="en-US" smtClean="0"/>
              <a:pPr/>
              <a:t>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91AED6-EF75-4D49-848F-4B57BDA0312F}" type="slidenum">
              <a:rPr lang="en-US" smtClean="0"/>
              <a:pPr/>
              <a:t>‹#›</a:t>
            </a:fld>
            <a:endParaRPr lang="en-US"/>
          </a:p>
        </p:txBody>
      </p:sp>
    </p:spTree>
    <p:extLst>
      <p:ext uri="{BB962C8B-B14F-4D97-AF65-F5344CB8AC3E}">
        <p14:creationId xmlns:p14="http://schemas.microsoft.com/office/powerpoint/2010/main" xmlns="" val="1909002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E8C77-58C8-FD40-8D96-390E004D5C2D}" type="datetimeFigureOut">
              <a:rPr lang="en-US" smtClean="0"/>
              <a:pPr/>
              <a:t>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91AED6-EF75-4D49-848F-4B57BDA0312F}" type="slidenum">
              <a:rPr lang="en-US" smtClean="0"/>
              <a:pPr/>
              <a:t>‹#›</a:t>
            </a:fld>
            <a:endParaRPr lang="en-US"/>
          </a:p>
        </p:txBody>
      </p:sp>
    </p:spTree>
    <p:extLst>
      <p:ext uri="{BB962C8B-B14F-4D97-AF65-F5344CB8AC3E}">
        <p14:creationId xmlns:p14="http://schemas.microsoft.com/office/powerpoint/2010/main" xmlns="" val="165344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A3E8C77-58C8-FD40-8D96-390E004D5C2D}" type="datetimeFigureOut">
              <a:rPr lang="en-US" smtClean="0"/>
              <a:pPr/>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1AED6-EF75-4D49-848F-4B57BDA0312F}" type="slidenum">
              <a:rPr lang="en-US" smtClean="0"/>
              <a:pPr/>
              <a:t>‹#›</a:t>
            </a:fld>
            <a:endParaRPr lang="en-US"/>
          </a:p>
        </p:txBody>
      </p:sp>
    </p:spTree>
    <p:extLst>
      <p:ext uri="{BB962C8B-B14F-4D97-AF65-F5344CB8AC3E}">
        <p14:creationId xmlns:p14="http://schemas.microsoft.com/office/powerpoint/2010/main" xmlns="" val="139523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A3E8C77-58C8-FD40-8D96-390E004D5C2D}" type="datetimeFigureOut">
              <a:rPr lang="en-US" smtClean="0"/>
              <a:pPr/>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1AED6-EF75-4D49-848F-4B57BDA0312F}" type="slidenum">
              <a:rPr lang="en-US" smtClean="0"/>
              <a:pPr/>
              <a:t>‹#›</a:t>
            </a:fld>
            <a:endParaRPr lang="en-US"/>
          </a:p>
        </p:txBody>
      </p:sp>
    </p:spTree>
    <p:extLst>
      <p:ext uri="{BB962C8B-B14F-4D97-AF65-F5344CB8AC3E}">
        <p14:creationId xmlns:p14="http://schemas.microsoft.com/office/powerpoint/2010/main" xmlns="" val="532670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E8C77-58C8-FD40-8D96-390E004D5C2D}" type="datetimeFigureOut">
              <a:rPr lang="en-US" smtClean="0"/>
              <a:pPr/>
              <a:t>1/20/2020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1AED6-EF75-4D49-848F-4B57BDA0312F}" type="slidenum">
              <a:rPr lang="en-US" smtClean="0"/>
              <a:pPr/>
              <a:t>‹#›</a:t>
            </a:fld>
            <a:endParaRPr lang="en-US"/>
          </a:p>
        </p:txBody>
      </p:sp>
    </p:spTree>
    <p:extLst>
      <p:ext uri="{BB962C8B-B14F-4D97-AF65-F5344CB8AC3E}">
        <p14:creationId xmlns:p14="http://schemas.microsoft.com/office/powerpoint/2010/main" xmlns="" val="327254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wwf.org.uk/get-involved/schools/resources/back-to-school"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pic>
        <p:nvPicPr>
          <p:cNvPr id="4" name="Picture 3" descr="A sign on the side of a mountain&#10;&#10;Description automatically generated">
            <a:extLst>
              <a:ext uri="{FF2B5EF4-FFF2-40B4-BE49-F238E27FC236}">
                <a16:creationId xmlns:a16="http://schemas.microsoft.com/office/drawing/2014/main" xmlns="" id="{FBF2ECFA-A240-0B48-949E-CA7C4970EF9D}"/>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69455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99089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231192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uit and tie&#10;&#10;Description automatically generated">
            <a:hlinkClick r:id="rId3"/>
            <a:extLst>
              <a:ext uri="{FF2B5EF4-FFF2-40B4-BE49-F238E27FC236}">
                <a16:creationId xmlns:a16="http://schemas.microsoft.com/office/drawing/2014/main" xmlns="" id="{473AF15E-34E4-D043-AD07-0658690137D6}"/>
              </a:ext>
            </a:extLst>
          </p:cNvPr>
          <p:cNvPicPr>
            <a:picLocks noChangeAspect="1"/>
          </p:cNvPicPr>
          <p:nvPr/>
        </p:nvPicPr>
        <p:blipFill>
          <a:blip r:embed="rId4" cstate="email"/>
          <a:stretch>
            <a:fillRect/>
          </a:stretch>
        </p:blipFill>
        <p:spPr>
          <a:xfrm>
            <a:off x="0" y="0"/>
            <a:ext cx="12192000" cy="6858000"/>
          </a:xfrm>
          <a:prstGeom prst="rect">
            <a:avLst/>
          </a:prstGeom>
        </p:spPr>
      </p:pic>
    </p:spTree>
    <p:extLst>
      <p:ext uri="{BB962C8B-B14F-4D97-AF65-F5344CB8AC3E}">
        <p14:creationId xmlns:p14="http://schemas.microsoft.com/office/powerpoint/2010/main" xmlns="" val="111537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776808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uilding, street, water&#10;&#10;Description automatically generated">
            <a:extLst>
              <a:ext uri="{FF2B5EF4-FFF2-40B4-BE49-F238E27FC236}">
                <a16:creationId xmlns:a16="http://schemas.microsoft.com/office/drawing/2014/main" xmlns="" id="{516ED4F7-DFF5-B247-A5BE-B8DB83BE615B}"/>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60051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1280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7840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713258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373226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00747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11714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50122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2167</Words>
  <Application>Microsoft Office PowerPoint</Application>
  <PresentationFormat>Custom</PresentationFormat>
  <Paragraphs>161</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Justin</cp:lastModifiedBy>
  <cp:revision>51</cp:revision>
  <dcterms:created xsi:type="dcterms:W3CDTF">2019-06-23T12:32:19Z</dcterms:created>
  <dcterms:modified xsi:type="dcterms:W3CDTF">2020-01-20T14:58:56Z</dcterms:modified>
</cp:coreProperties>
</file>