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xmlns=""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5431"/>
    <a:srgbClr val="245533"/>
    <a:srgbClr val="221E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4"/>
    <p:restoredTop sz="66425" autoAdjust="0"/>
  </p:normalViewPr>
  <p:slideViewPr>
    <p:cSldViewPr snapToGrid="0" snapToObjects="1">
      <p:cViewPr varScale="1">
        <p:scale>
          <a:sx n="76" d="100"/>
          <a:sy n="76" d="100"/>
        </p:scale>
        <p:origin x="-26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xmlns=""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urplanet.com/en/video/biome-tour-of-our-fores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Forests cover almost one third of our planet’s land surface and are home to over half of the species found on land.</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About 300 million people live in forests and over one billion people depend on them for their livelihood. </a:t>
            </a:r>
          </a:p>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xmlns=""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xmlns="" val="326076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11</a:t>
            </a:fld>
            <a:endParaRPr lang="en-US"/>
          </a:p>
        </p:txBody>
      </p:sp>
    </p:spTree>
    <p:extLst>
      <p:ext uri="{BB962C8B-B14F-4D97-AF65-F5344CB8AC3E}">
        <p14:creationId xmlns:p14="http://schemas.microsoft.com/office/powerpoint/2010/main" xmlns=""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There are different types of forests on our planet, but they all contain a delicate balance of plants, animals, fungi and bacteria.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These include boreal forests in the far north, deciduous forests further south (</a:t>
            </a:r>
            <a:r>
              <a:rPr lang="en-GB" sz="900" kern="1200" dirty="0">
                <a:solidFill>
                  <a:schemeClr val="tx1"/>
                </a:solidFill>
                <a:effectLst/>
                <a:latin typeface="+mn-lt"/>
                <a:ea typeface="+mn-ea"/>
                <a:cs typeface="+mn-cs"/>
              </a:rPr>
              <a:t>Western and Central Europe, East Asia and the Eastern United States)</a:t>
            </a:r>
            <a:r>
              <a:rPr lang="en-US" sz="900" kern="1200" dirty="0">
                <a:solidFill>
                  <a:schemeClr val="tx1"/>
                </a:solidFill>
                <a:effectLst/>
                <a:latin typeface="+mn-lt"/>
                <a:ea typeface="+mn-ea"/>
                <a:cs typeface="+mn-cs"/>
              </a:rPr>
              <a:t> and rainforests along the equator.</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xmlns=""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Let’s have a look at the world’s forests</a:t>
            </a:r>
            <a:r>
              <a:rPr lang="en-US" sz="900" kern="1200" dirty="0" smtClean="0">
                <a:solidFill>
                  <a:schemeClr val="tx1"/>
                </a:solidFill>
                <a:effectLst/>
                <a:latin typeface="+mn-lt"/>
                <a:ea typeface="+mn-ea"/>
                <a:cs typeface="+mn-cs"/>
              </a:rPr>
              <a:t>.</a:t>
            </a:r>
          </a:p>
          <a:p>
            <a:endParaRPr lang="en-US" sz="900" kern="1200" dirty="0" smtClean="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forests</a:t>
            </a:r>
            <a:r>
              <a:rPr lang="en-GB" sz="900" b="0" i="0" kern="1200" smtClean="0">
                <a:solidFill>
                  <a:schemeClr val="tx1"/>
                </a:solidFill>
                <a:latin typeface="+mn-lt"/>
                <a:ea typeface="+mn-ea"/>
                <a:cs typeface="+mn-cs"/>
              </a:rPr>
              <a:t>: </a:t>
            </a:r>
            <a:r>
              <a:rPr lang="en-GB" smtClean="0">
                <a:hlinkClick r:id="rId3"/>
              </a:rPr>
              <a:t>https://www.ourplanet.com/en/video/biome-tour-of-our-forests/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xmlns=""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Forests located far from the equator experience changes in temperature and daylight throughout the year due to the tilting of the earth. The plant and animal species they harbour are well adapted to these changes. These include deciduous and coniferous forests.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In </a:t>
            </a:r>
            <a:r>
              <a:rPr lang="en-GB" sz="900" b="1" kern="1200" dirty="0">
                <a:solidFill>
                  <a:schemeClr val="tx1"/>
                </a:solidFill>
                <a:effectLst/>
                <a:latin typeface="+mn-lt"/>
                <a:ea typeface="+mn-ea"/>
                <a:cs typeface="+mn-cs"/>
              </a:rPr>
              <a:t>deciduous forests</a:t>
            </a:r>
            <a:r>
              <a:rPr lang="en-GB" sz="900" kern="1200" dirty="0">
                <a:solidFill>
                  <a:schemeClr val="tx1"/>
                </a:solidFill>
                <a:effectLst/>
                <a:latin typeface="+mn-lt"/>
                <a:ea typeface="+mn-ea"/>
                <a:cs typeface="+mn-cs"/>
              </a:rPr>
              <a:t>, the trees shed their leaves every year in the autumn, so that they avoid damage caused by cold and snow.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Coniferous forests</a:t>
            </a:r>
            <a:r>
              <a:rPr lang="en-GB" sz="900" kern="1200" dirty="0">
                <a:solidFill>
                  <a:schemeClr val="tx1"/>
                </a:solidFill>
                <a:effectLst/>
                <a:latin typeface="+mn-lt"/>
                <a:ea typeface="+mn-ea"/>
                <a:cs typeface="+mn-cs"/>
              </a:rPr>
              <a:t> are made up mostly of evergreen trees. Conifers have leaves all year round. Their needle-shaped leaves have a waxy coating that helps them cope with extremely cold or dry conditions. </a:t>
            </a: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xmlns="" val="392905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forests with the most plentiful and diverse wildlife are </a:t>
            </a:r>
            <a:r>
              <a:rPr lang="en-GB" sz="900" b="1" kern="1200" dirty="0">
                <a:solidFill>
                  <a:schemeClr val="tx1"/>
                </a:solidFill>
                <a:effectLst/>
                <a:latin typeface="+mn-lt"/>
                <a:ea typeface="+mn-ea"/>
                <a:cs typeface="+mn-cs"/>
              </a:rPr>
              <a:t>tropical rainforests.  </a:t>
            </a:r>
            <a:r>
              <a:rPr lang="en-GB" sz="900" kern="1200" dirty="0">
                <a:solidFill>
                  <a:schemeClr val="tx1"/>
                </a:solidFill>
                <a:effectLst/>
                <a:latin typeface="+mn-lt"/>
                <a:ea typeface="+mn-ea"/>
                <a:cs typeface="+mn-cs"/>
              </a:rPr>
              <a:t>These forests grow</a:t>
            </a:r>
            <a:r>
              <a:rPr lang="en-GB" sz="900" b="1"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near the equator, where it is hot and humid all year round. </a:t>
            </a:r>
          </a:p>
          <a:p>
            <a:r>
              <a:rPr lang="en-GB" sz="900" kern="1200" dirty="0">
                <a:solidFill>
                  <a:schemeClr val="tx1"/>
                </a:solidFill>
                <a:effectLst/>
                <a:latin typeface="+mn-lt"/>
                <a:ea typeface="+mn-ea"/>
                <a:cs typeface="+mn-cs"/>
              </a:rPr>
              <a:t>Let’s have a look. </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tropical</a:t>
            </a:r>
            <a:r>
              <a:rPr lang="en-GB" sz="900" b="0" i="0" kern="1200" baseline="0" dirty="0" smtClean="0">
                <a:solidFill>
                  <a:schemeClr val="tx1"/>
                </a:solidFill>
                <a:latin typeface="+mn-lt"/>
                <a:ea typeface="+mn-ea"/>
                <a:cs typeface="+mn-cs"/>
              </a:rPr>
              <a:t> </a:t>
            </a:r>
            <a:r>
              <a:rPr lang="en-GB" sz="900" b="0" i="0" kern="1200" baseline="0" err="1" smtClean="0">
                <a:solidFill>
                  <a:schemeClr val="tx1"/>
                </a:solidFill>
                <a:latin typeface="+mn-lt"/>
                <a:ea typeface="+mn-ea"/>
                <a:cs typeface="+mn-cs"/>
              </a:rPr>
              <a:t>rainforests</a:t>
            </a:r>
            <a:r>
              <a:rPr lang="en-GB" sz="900" b="0" i="0" kern="1200" smtClean="0">
                <a:solidFill>
                  <a:schemeClr val="tx1"/>
                </a:solidFill>
                <a:latin typeface="+mn-lt"/>
                <a:ea typeface="+mn-ea"/>
                <a:cs typeface="+mn-cs"/>
              </a:rPr>
              <a:t>: https</a:t>
            </a:r>
            <a:r>
              <a:rPr lang="en-GB" sz="900" b="0" i="0" kern="1200" dirty="0" smtClean="0">
                <a:solidFill>
                  <a:schemeClr val="tx1"/>
                </a:solidFill>
                <a:latin typeface="+mn-lt"/>
                <a:ea typeface="+mn-ea"/>
                <a:cs typeface="+mn-cs"/>
              </a:rPr>
              <a:t>://</a:t>
            </a:r>
            <a:r>
              <a:rPr lang="en-GB" sz="900" b="0" i="0" kern="1200" dirty="0" err="1" smtClean="0">
                <a:solidFill>
                  <a:schemeClr val="tx1"/>
                </a:solidFill>
                <a:latin typeface="+mn-lt"/>
                <a:ea typeface="+mn-ea"/>
                <a:cs typeface="+mn-cs"/>
              </a:rPr>
              <a:t>www.ourplanet.com</a:t>
            </a:r>
            <a:r>
              <a:rPr lang="en-GB" sz="900" b="0" i="0" kern="1200" dirty="0" smtClean="0">
                <a:solidFill>
                  <a:schemeClr val="tx1"/>
                </a:solidFill>
                <a:latin typeface="+mn-lt"/>
                <a:ea typeface="+mn-ea"/>
                <a:cs typeface="+mn-cs"/>
              </a:rPr>
              <a:t>/en/video/biome-tour-of-our-jungles</a:t>
            </a:r>
            <a:endParaRPr lang="en-US" dirty="0" smtClean="0"/>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xmlns="" val="84843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Many of these animals play an essential part of the forest ecology.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Birds and other animals spread seeds across the forest through their droppings, helping new plants and trees to grow.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Predators such as the Siberian tiger keep deer populations under control, which stops overgrazing from damaging the forest.</a:t>
            </a:r>
            <a:r>
              <a:rPr lang="en-GB">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xmlns="" val="155471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Forests provide us with many resources, including food, paper, timber, medicines, and even the air we breathe. Forests also play an important role filtering, storing and distributing freshwater. Over three quarters of the freshwater humans can access comes from forests.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Forests are the lungs of our planet and soak up carbon dioxide and other greenhouse gases that cause climate change.</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xmlns="" val="259110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Forests are under threat. Every year, 8.8 million hectares of natural forest are cut down – that’s an area the size of a football pitch every second.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In the Amazon basin, an area of rainforest around the size of 3 football pitches is being cut down every minute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Forests are being cleared for timber and agriculture (often to grow food for animals). Wood is still used by more than a quarter of the world’s people for cooking and heating.</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Building roads, railways, electric pylons and pipelines lead to fragmentation of forests, having an impact on wildlife.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xmlns="" val="14493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Forests are naturally resilient and areas cleared of tree cover can spring back to life if given a chance, even after huge forest fires.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Natural fires started by lightning may seem to be a terrible thing for forests, but they often allow them to grow back stronger and to support a wider variety of animals and plants.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Some pine trees are adapted to frequent forest fires and have cones that only open to release seeds in the heat of a fierce fire. The ash after a fire is filled with nutrients and perfect for new plants and trees to grow.</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xmlns="" val="167849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forest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jungle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forests</a:t>
            </a:r>
          </a:p>
        </p:txBody>
      </p:sp>
      <p:pic>
        <p:nvPicPr>
          <p:cNvPr id="7" name="Picture 6">
            <a:extLst>
              <a:ext uri="{FF2B5EF4-FFF2-40B4-BE49-F238E27FC236}">
                <a16:creationId xmlns:a16="http://schemas.microsoft.com/office/drawing/2014/main" xmlns=""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xmlns="" id="{E8DFF99D-4102-4941-8ABB-79DD86661EA2}"/>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xmlns="" val="193419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DF6FBB-C902-EA4C-94E9-12EACF221692}"/>
              </a:ext>
            </a:extLst>
          </p:cNvPr>
          <p:cNvPicPr>
            <a:picLocks noChangeAspect="1"/>
          </p:cNvPicPr>
          <p:nvPr/>
        </p:nvPicPr>
        <p:blipFill>
          <a:blip r:embed="rId3" cstate="email">
            <a:alphaModFix/>
          </a:blip>
          <a:stretch>
            <a:fillRect/>
          </a:stretch>
        </p:blipFill>
        <p:spPr>
          <a:xfrm>
            <a:off x="0" y="0"/>
            <a:ext cx="9144000" cy="5118100"/>
          </a:xfrm>
          <a:prstGeom prst="rect">
            <a:avLst/>
          </a:prstGeom>
        </p:spPr>
      </p:pic>
      <p:grpSp>
        <p:nvGrpSpPr>
          <p:cNvPr id="11" name="Group 10">
            <a:extLst>
              <a:ext uri="{FF2B5EF4-FFF2-40B4-BE49-F238E27FC236}">
                <a16:creationId xmlns:a16="http://schemas.microsoft.com/office/drawing/2014/main" xmlns="" id="{E2555F45-EADE-7340-9E76-1F2846F98E54}"/>
              </a:ext>
            </a:extLst>
          </p:cNvPr>
          <p:cNvGrpSpPr/>
          <p:nvPr/>
        </p:nvGrpSpPr>
        <p:grpSpPr>
          <a:xfrm>
            <a:off x="302400" y="1821918"/>
            <a:ext cx="2293095" cy="2780936"/>
            <a:chOff x="329064" y="809547"/>
            <a:chExt cx="2293095" cy="2780936"/>
          </a:xfrm>
        </p:grpSpPr>
        <p:sp>
          <p:nvSpPr>
            <p:cNvPr id="7" name="Rectangle 6">
              <a:extLst>
                <a:ext uri="{FF2B5EF4-FFF2-40B4-BE49-F238E27FC236}">
                  <a16:creationId xmlns:a16="http://schemas.microsoft.com/office/drawing/2014/main" xmlns="" id="{73CB783C-4662-0344-B4ED-10FF9B756130}"/>
                </a:ext>
              </a:extLst>
            </p:cNvPr>
            <p:cNvSpPr/>
            <p:nvPr/>
          </p:nvSpPr>
          <p:spPr>
            <a:xfrm>
              <a:off x="329064" y="809547"/>
              <a:ext cx="2229478" cy="2780936"/>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D7A92FD3-74D6-6347-A20C-0BE467F317E7}"/>
                </a:ext>
              </a:extLst>
            </p:cNvPr>
            <p:cNvSpPr txBox="1"/>
            <p:nvPr/>
          </p:nvSpPr>
          <p:spPr>
            <a:xfrm>
              <a:off x="428697" y="953520"/>
              <a:ext cx="2193462" cy="2492990"/>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Think carefully about how we use products made from wood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reused or recycled materials when possible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products that come from a well managed forest (with an FSC label)</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forests</a:t>
              </a:r>
            </a:p>
          </p:txBody>
        </p:sp>
      </p:grpSp>
      <p:sp>
        <p:nvSpPr>
          <p:cNvPr id="16" name="TextBox 15">
            <a:extLst>
              <a:ext uri="{FF2B5EF4-FFF2-40B4-BE49-F238E27FC236}">
                <a16:creationId xmlns:a16="http://schemas.microsoft.com/office/drawing/2014/main" xmlns=""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xmlns=""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grpSp>
        <p:nvGrpSpPr>
          <p:cNvPr id="12" name="Group 11">
            <a:extLst>
              <a:ext uri="{FF2B5EF4-FFF2-40B4-BE49-F238E27FC236}">
                <a16:creationId xmlns:a16="http://schemas.microsoft.com/office/drawing/2014/main" xmlns="" id="{6AA283BA-35D0-1848-A211-9B2AA7235CCC}"/>
              </a:ext>
            </a:extLst>
          </p:cNvPr>
          <p:cNvGrpSpPr/>
          <p:nvPr/>
        </p:nvGrpSpPr>
        <p:grpSpPr>
          <a:xfrm>
            <a:off x="6121693" y="250075"/>
            <a:ext cx="2229478" cy="1483032"/>
            <a:chOff x="6731293" y="250075"/>
            <a:chExt cx="2229478" cy="1483032"/>
          </a:xfrm>
        </p:grpSpPr>
        <p:sp>
          <p:nvSpPr>
            <p:cNvPr id="18" name="Rectangle 17">
              <a:extLst>
                <a:ext uri="{FF2B5EF4-FFF2-40B4-BE49-F238E27FC236}">
                  <a16:creationId xmlns:a16="http://schemas.microsoft.com/office/drawing/2014/main" xmlns="" id="{EFFDC758-A40D-6D4E-B5D3-8DADBBD318C0}"/>
                </a:ext>
              </a:extLst>
            </p:cNvPr>
            <p:cNvSpPr/>
            <p:nvPr/>
          </p:nvSpPr>
          <p:spPr>
            <a:xfrm>
              <a:off x="6731293" y="250075"/>
              <a:ext cx="2229478" cy="1376706"/>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9E9B875-3322-C942-BADF-F45A1C3D6905}"/>
                </a:ext>
              </a:extLst>
            </p:cNvPr>
            <p:cNvSpPr txBox="1"/>
            <p:nvPr/>
          </p:nvSpPr>
          <p:spPr>
            <a:xfrm>
              <a:off x="6831863" y="325029"/>
              <a:ext cx="2128908" cy="1408078"/>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Allow areas that have lost tree cover to regrow</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Carefully manage existing and newly planted forests</a:t>
              </a:r>
            </a:p>
            <a:p>
              <a:endParaRPr lang="en-US" dirty="0"/>
            </a:p>
          </p:txBody>
        </p:sp>
      </p:grpSp>
      <p:pic>
        <p:nvPicPr>
          <p:cNvPr id="4" name="Picture 3">
            <a:extLst>
              <a:ext uri="{FF2B5EF4-FFF2-40B4-BE49-F238E27FC236}">
                <a16:creationId xmlns:a16="http://schemas.microsoft.com/office/drawing/2014/main" xmlns="" id="{19813E86-69CA-C847-9BAD-C59598396DE1}"/>
              </a:ext>
            </a:extLst>
          </p:cNvPr>
          <p:cNvPicPr>
            <a:picLocks noChangeAspect="1"/>
          </p:cNvPicPr>
          <p:nvPr/>
        </p:nvPicPr>
        <p:blipFill>
          <a:blip r:embed="rId5" cstate="email"/>
          <a:stretch>
            <a:fillRect/>
          </a:stretch>
        </p:blipFill>
        <p:spPr>
          <a:xfrm>
            <a:off x="2659112" y="1478708"/>
            <a:ext cx="6303850" cy="2792845"/>
          </a:xfrm>
          <a:prstGeom prst="rect">
            <a:avLst/>
          </a:prstGeom>
        </p:spPr>
      </p:pic>
    </p:spTree>
    <p:extLst>
      <p:ext uri="{BB962C8B-B14F-4D97-AF65-F5344CB8AC3E}">
        <p14:creationId xmlns:p14="http://schemas.microsoft.com/office/powerpoint/2010/main" xmlns=""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A1F232-E354-B545-93B5-89F78E06E78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xmlns=""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xmlns=""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4" name="TextBox 3">
            <a:extLst>
              <a:ext uri="{FF2B5EF4-FFF2-40B4-BE49-F238E27FC236}">
                <a16:creationId xmlns:a16="http://schemas.microsoft.com/office/drawing/2014/main" xmlns="" id="{A1CDE9C8-6296-DB49-9F94-FF5C61361D9A}"/>
              </a:ext>
            </a:extLst>
          </p:cNvPr>
          <p:cNvSpPr txBox="1"/>
          <p:nvPr/>
        </p:nvSpPr>
        <p:spPr>
          <a:xfrm>
            <a:off x="1236469" y="1019036"/>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Boreal forest</a:t>
            </a:r>
          </a:p>
        </p:txBody>
      </p:sp>
      <p:sp>
        <p:nvSpPr>
          <p:cNvPr id="12" name="TextBox 11">
            <a:extLst>
              <a:ext uri="{FF2B5EF4-FFF2-40B4-BE49-F238E27FC236}">
                <a16:creationId xmlns:a16="http://schemas.microsoft.com/office/drawing/2014/main" xmlns="" id="{E7ED98A4-BDEE-164B-86C6-08D5C8A4F732}"/>
              </a:ext>
            </a:extLst>
          </p:cNvPr>
          <p:cNvSpPr txBox="1"/>
          <p:nvPr/>
        </p:nvSpPr>
        <p:spPr>
          <a:xfrm>
            <a:off x="6837930" y="723210"/>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Boreal forest</a:t>
            </a:r>
          </a:p>
        </p:txBody>
      </p:sp>
      <p:sp>
        <p:nvSpPr>
          <p:cNvPr id="13" name="TextBox 12">
            <a:extLst>
              <a:ext uri="{FF2B5EF4-FFF2-40B4-BE49-F238E27FC236}">
                <a16:creationId xmlns:a16="http://schemas.microsoft.com/office/drawing/2014/main" xmlns="" id="{491598D9-44BC-2742-AF1B-BDF57F995327}"/>
              </a:ext>
            </a:extLst>
          </p:cNvPr>
          <p:cNvSpPr txBox="1"/>
          <p:nvPr/>
        </p:nvSpPr>
        <p:spPr>
          <a:xfrm>
            <a:off x="4522712" y="685631"/>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Boreal forest</a:t>
            </a:r>
          </a:p>
        </p:txBody>
      </p:sp>
      <p:sp>
        <p:nvSpPr>
          <p:cNvPr id="14" name="TextBox 13">
            <a:extLst>
              <a:ext uri="{FF2B5EF4-FFF2-40B4-BE49-F238E27FC236}">
                <a16:creationId xmlns:a16="http://schemas.microsoft.com/office/drawing/2014/main" xmlns="" id="{E7E2D43E-8D84-6141-B499-2341F454FA43}"/>
              </a:ext>
            </a:extLst>
          </p:cNvPr>
          <p:cNvSpPr txBox="1"/>
          <p:nvPr/>
        </p:nvSpPr>
        <p:spPr>
          <a:xfrm>
            <a:off x="3913485" y="1280023"/>
            <a:ext cx="2503198"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Deciduous forest</a:t>
            </a:r>
          </a:p>
        </p:txBody>
      </p:sp>
      <p:sp>
        <p:nvSpPr>
          <p:cNvPr id="17" name="TextBox 16">
            <a:extLst>
              <a:ext uri="{FF2B5EF4-FFF2-40B4-BE49-F238E27FC236}">
                <a16:creationId xmlns:a16="http://schemas.microsoft.com/office/drawing/2014/main" xmlns="" id="{EF24EF53-868A-7546-AACC-E3B14D85E570}"/>
              </a:ext>
            </a:extLst>
          </p:cNvPr>
          <p:cNvSpPr txBox="1"/>
          <p:nvPr/>
        </p:nvSpPr>
        <p:spPr>
          <a:xfrm>
            <a:off x="2127120" y="2872960"/>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Tropical rainforest</a:t>
            </a:r>
          </a:p>
        </p:txBody>
      </p:sp>
      <p:sp>
        <p:nvSpPr>
          <p:cNvPr id="18" name="TextBox 17">
            <a:extLst>
              <a:ext uri="{FF2B5EF4-FFF2-40B4-BE49-F238E27FC236}">
                <a16:creationId xmlns:a16="http://schemas.microsoft.com/office/drawing/2014/main" xmlns="" id="{4B82251C-F0F1-AC47-BDEA-4E4D13BC1B75}"/>
              </a:ext>
            </a:extLst>
          </p:cNvPr>
          <p:cNvSpPr txBox="1"/>
          <p:nvPr/>
        </p:nvSpPr>
        <p:spPr>
          <a:xfrm>
            <a:off x="4032996" y="254065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Tropical rainforest</a:t>
            </a:r>
          </a:p>
        </p:txBody>
      </p:sp>
      <p:sp>
        <p:nvSpPr>
          <p:cNvPr id="19" name="TextBox 18">
            <a:extLst>
              <a:ext uri="{FF2B5EF4-FFF2-40B4-BE49-F238E27FC236}">
                <a16:creationId xmlns:a16="http://schemas.microsoft.com/office/drawing/2014/main" xmlns="" id="{753EDC01-FD0B-D647-8188-D8E743BA5DCD}"/>
              </a:ext>
            </a:extLst>
          </p:cNvPr>
          <p:cNvSpPr txBox="1"/>
          <p:nvPr/>
        </p:nvSpPr>
        <p:spPr>
          <a:xfrm>
            <a:off x="6285054" y="198116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Tropical rainforest</a:t>
            </a:r>
          </a:p>
        </p:txBody>
      </p:sp>
      <p:sp>
        <p:nvSpPr>
          <p:cNvPr id="20" name="TextBox 19">
            <a:extLst>
              <a:ext uri="{FF2B5EF4-FFF2-40B4-BE49-F238E27FC236}">
                <a16:creationId xmlns:a16="http://schemas.microsoft.com/office/drawing/2014/main" xmlns="" id="{FD8E7D17-4260-0B40-99B0-1287AC454437}"/>
              </a:ext>
            </a:extLst>
          </p:cNvPr>
          <p:cNvSpPr txBox="1"/>
          <p:nvPr/>
        </p:nvSpPr>
        <p:spPr>
          <a:xfrm>
            <a:off x="6533317" y="1588754"/>
            <a:ext cx="2503198"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Deciduous forest</a:t>
            </a:r>
          </a:p>
        </p:txBody>
      </p:sp>
      <p:sp>
        <p:nvSpPr>
          <p:cNvPr id="21" name="TextBox 20">
            <a:extLst>
              <a:ext uri="{FF2B5EF4-FFF2-40B4-BE49-F238E27FC236}">
                <a16:creationId xmlns:a16="http://schemas.microsoft.com/office/drawing/2014/main" xmlns="" id="{2D79C617-B0B4-C04D-9050-FF516F6964B7}"/>
              </a:ext>
            </a:extLst>
          </p:cNvPr>
          <p:cNvSpPr txBox="1"/>
          <p:nvPr/>
        </p:nvSpPr>
        <p:spPr>
          <a:xfrm>
            <a:off x="1705020" y="1442896"/>
            <a:ext cx="1587978"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Deciduous forest</a:t>
            </a:r>
          </a:p>
        </p:txBody>
      </p:sp>
      <p:sp>
        <p:nvSpPr>
          <p:cNvPr id="23" name="TextBox 22">
            <a:extLst>
              <a:ext uri="{FF2B5EF4-FFF2-40B4-BE49-F238E27FC236}">
                <a16:creationId xmlns:a16="http://schemas.microsoft.com/office/drawing/2014/main" xmlns=""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xmlns=""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20102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forests</a:t>
            </a:r>
          </a:p>
        </p:txBody>
      </p:sp>
      <p:pic>
        <p:nvPicPr>
          <p:cNvPr id="10" name="Picture 9">
            <a:extLst>
              <a:ext uri="{FF2B5EF4-FFF2-40B4-BE49-F238E27FC236}">
                <a16:creationId xmlns:a16="http://schemas.microsoft.com/office/drawing/2014/main" xmlns="" id="{C95145C5-56AF-C24C-9771-A0279A5466B3}"/>
              </a:ext>
            </a:extLst>
          </p:cNvPr>
          <p:cNvPicPr>
            <a:picLocks noChangeAspect="1"/>
          </p:cNvPicPr>
          <p:nvPr/>
        </p:nvPicPr>
        <p:blipFill>
          <a:blip r:embed="rId3" cstate="email"/>
          <a:stretch>
            <a:fillRect/>
          </a:stretch>
        </p:blipFill>
        <p:spPr>
          <a:xfrm>
            <a:off x="0" y="0"/>
            <a:ext cx="9144000" cy="5130800"/>
          </a:xfrm>
          <a:prstGeom prst="rect">
            <a:avLst/>
          </a:prstGeom>
        </p:spPr>
      </p:pic>
      <p:pic>
        <p:nvPicPr>
          <p:cNvPr id="8" name="Picture 7">
            <a:extLst>
              <a:ext uri="{FF2B5EF4-FFF2-40B4-BE49-F238E27FC236}">
                <a16:creationId xmlns:a16="http://schemas.microsoft.com/office/drawing/2014/main" xmlns="" id="{3EAF221F-0016-5140-8428-6C21678DFB1A}"/>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xmlns=""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BD2BB11-7C11-DF45-ACAE-3DCFF5C67E98}"/>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Different types</a:t>
            </a:r>
          </a:p>
          <a:p>
            <a:r>
              <a:rPr lang="en-GB" sz="2000" b="1" dirty="0">
                <a:latin typeface="Futura-Medium" panose="020B0600000000000000" pitchFamily="34" charset="0"/>
              </a:rPr>
              <a:t>of forests</a:t>
            </a:r>
          </a:p>
        </p:txBody>
      </p:sp>
      <p:grpSp>
        <p:nvGrpSpPr>
          <p:cNvPr id="2" name="Group 1">
            <a:extLst>
              <a:ext uri="{FF2B5EF4-FFF2-40B4-BE49-F238E27FC236}">
                <a16:creationId xmlns:a16="http://schemas.microsoft.com/office/drawing/2014/main" xmlns="" id="{F9DC9849-B220-284A-A3D0-974396E34316}"/>
              </a:ext>
            </a:extLst>
          </p:cNvPr>
          <p:cNvGrpSpPr/>
          <p:nvPr/>
        </p:nvGrpSpPr>
        <p:grpSpPr>
          <a:xfrm>
            <a:off x="0" y="0"/>
            <a:ext cx="4572000" cy="5130800"/>
            <a:chOff x="0" y="0"/>
            <a:chExt cx="4572000" cy="5130800"/>
          </a:xfrm>
        </p:grpSpPr>
        <p:pic>
          <p:nvPicPr>
            <p:cNvPr id="4" name="Picture 3">
              <a:extLst>
                <a:ext uri="{FF2B5EF4-FFF2-40B4-BE49-F238E27FC236}">
                  <a16:creationId xmlns:a16="http://schemas.microsoft.com/office/drawing/2014/main" xmlns="" id="{823A5167-E221-9E48-AD6D-0CCD7AA85536}"/>
                </a:ext>
              </a:extLst>
            </p:cNvPr>
            <p:cNvPicPr>
              <a:picLocks noChangeAspect="1"/>
            </p:cNvPicPr>
            <p:nvPr/>
          </p:nvPicPr>
          <p:blipFill>
            <a:blip r:embed="rId3" cstate="email"/>
            <a:stretch>
              <a:fillRect/>
            </a:stretch>
          </p:blipFill>
          <p:spPr>
            <a:xfrm>
              <a:off x="0" y="0"/>
              <a:ext cx="4572000" cy="5130800"/>
            </a:xfrm>
            <a:prstGeom prst="rect">
              <a:avLst/>
            </a:prstGeom>
          </p:spPr>
        </p:pic>
        <p:sp>
          <p:nvSpPr>
            <p:cNvPr id="13" name="TextBox 12">
              <a:extLst>
                <a:ext uri="{FF2B5EF4-FFF2-40B4-BE49-F238E27FC236}">
                  <a16:creationId xmlns:a16="http://schemas.microsoft.com/office/drawing/2014/main" xmlns="" id="{589FF80F-1865-CD42-BDA0-9F0226FB4421}"/>
                </a:ext>
              </a:extLst>
            </p:cNvPr>
            <p:cNvSpPr txBox="1"/>
            <p:nvPr/>
          </p:nvSpPr>
          <p:spPr>
            <a:xfrm>
              <a:off x="164203" y="4758560"/>
              <a:ext cx="4267120" cy="307777"/>
            </a:xfrm>
            <a:prstGeom prst="rect">
              <a:avLst/>
            </a:prstGeom>
            <a:noFill/>
          </p:spPr>
          <p:txBody>
            <a:bodyPr wrap="square" rtlCol="0">
              <a:spAutoFit/>
            </a:bodyPr>
            <a:lstStyle/>
            <a:p>
              <a:r>
                <a:rPr lang="en-GB" sz="1400" dirty="0">
                  <a:solidFill>
                    <a:schemeClr val="bg1"/>
                  </a:solidFill>
                  <a:latin typeface="Futura-Medium" panose="020B0600000000000000" pitchFamily="34" charset="0"/>
                </a:rPr>
                <a:t>Deciduous forest</a:t>
              </a:r>
            </a:p>
          </p:txBody>
        </p:sp>
      </p:grpSp>
      <p:grpSp>
        <p:nvGrpSpPr>
          <p:cNvPr id="3" name="Group 2">
            <a:extLst>
              <a:ext uri="{FF2B5EF4-FFF2-40B4-BE49-F238E27FC236}">
                <a16:creationId xmlns:a16="http://schemas.microsoft.com/office/drawing/2014/main" xmlns="" id="{E9A5CAAC-ED35-494B-9C2F-E3CC89B6E75C}"/>
              </a:ext>
            </a:extLst>
          </p:cNvPr>
          <p:cNvGrpSpPr/>
          <p:nvPr/>
        </p:nvGrpSpPr>
        <p:grpSpPr>
          <a:xfrm>
            <a:off x="4572000" y="0"/>
            <a:ext cx="4572000" cy="5130800"/>
            <a:chOff x="4572000" y="0"/>
            <a:chExt cx="4572000" cy="5130800"/>
          </a:xfrm>
        </p:grpSpPr>
        <p:pic>
          <p:nvPicPr>
            <p:cNvPr id="12" name="Picture 11">
              <a:extLst>
                <a:ext uri="{FF2B5EF4-FFF2-40B4-BE49-F238E27FC236}">
                  <a16:creationId xmlns:a16="http://schemas.microsoft.com/office/drawing/2014/main" xmlns="" id="{65FF86ED-BBDD-B64B-AD55-7C4BC97C26C1}"/>
                </a:ext>
              </a:extLst>
            </p:cNvPr>
            <p:cNvPicPr>
              <a:picLocks noChangeAspect="1"/>
            </p:cNvPicPr>
            <p:nvPr/>
          </p:nvPicPr>
          <p:blipFill>
            <a:blip r:embed="rId4" cstate="email"/>
            <a:stretch>
              <a:fillRect/>
            </a:stretch>
          </p:blipFill>
          <p:spPr>
            <a:xfrm>
              <a:off x="4572000" y="0"/>
              <a:ext cx="4572000" cy="5130800"/>
            </a:xfrm>
            <a:prstGeom prst="rect">
              <a:avLst/>
            </a:prstGeom>
          </p:spPr>
        </p:pic>
        <p:sp>
          <p:nvSpPr>
            <p:cNvPr id="14" name="TextBox 13">
              <a:extLst>
                <a:ext uri="{FF2B5EF4-FFF2-40B4-BE49-F238E27FC236}">
                  <a16:creationId xmlns:a16="http://schemas.microsoft.com/office/drawing/2014/main" xmlns="" id="{465BAB96-23A4-B148-8141-9CE8D7648B1E}"/>
                </a:ext>
              </a:extLst>
            </p:cNvPr>
            <p:cNvSpPr txBox="1"/>
            <p:nvPr/>
          </p:nvSpPr>
          <p:spPr>
            <a:xfrm>
              <a:off x="4712677" y="4758559"/>
              <a:ext cx="4267120" cy="307777"/>
            </a:xfrm>
            <a:prstGeom prst="rect">
              <a:avLst/>
            </a:prstGeom>
            <a:noFill/>
          </p:spPr>
          <p:txBody>
            <a:bodyPr wrap="square" rtlCol="0">
              <a:spAutoFit/>
            </a:bodyPr>
            <a:lstStyle/>
            <a:p>
              <a:r>
                <a:rPr lang="en-GB" sz="1400" dirty="0">
                  <a:solidFill>
                    <a:schemeClr val="bg1"/>
                  </a:solidFill>
                  <a:latin typeface="Futura-Medium" panose="020B0600000000000000" pitchFamily="34" charset="0"/>
                </a:rPr>
                <a:t>Boreal forest</a:t>
              </a:r>
            </a:p>
          </p:txBody>
        </p:sp>
      </p:grpSp>
      <p:pic>
        <p:nvPicPr>
          <p:cNvPr id="10" name="Picture 9">
            <a:extLst>
              <a:ext uri="{FF2B5EF4-FFF2-40B4-BE49-F238E27FC236}">
                <a16:creationId xmlns:a16="http://schemas.microsoft.com/office/drawing/2014/main" xmlns="" id="{52D7E92B-708F-7941-A912-0A2EBAFE8744}"/>
              </a:ext>
            </a:extLst>
          </p:cNvPr>
          <p:cNvPicPr>
            <a:picLocks noChangeAspect="1"/>
          </p:cNvPicPr>
          <p:nvPr/>
        </p:nvPicPr>
        <p:blipFill>
          <a:blip r:embed="rId5"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38282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9629242-C0C2-2342-A33C-8FBC38C3418D}"/>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tropical rainforests</a:t>
            </a:r>
          </a:p>
        </p:txBody>
      </p:sp>
      <p:pic>
        <p:nvPicPr>
          <p:cNvPr id="4" name="Picture 3">
            <a:extLst>
              <a:ext uri="{FF2B5EF4-FFF2-40B4-BE49-F238E27FC236}">
                <a16:creationId xmlns:a16="http://schemas.microsoft.com/office/drawing/2014/main" xmlns="" id="{E701FE4E-31F9-CE40-BCAE-04D923986FBB}"/>
              </a:ext>
            </a:extLst>
          </p:cNvPr>
          <p:cNvPicPr>
            <a:picLocks noChangeAspect="1"/>
          </p:cNvPicPr>
          <p:nvPr/>
        </p:nvPicPr>
        <p:blipFill>
          <a:blip r:embed="rId3" cstate="email"/>
          <a:stretch>
            <a:fillRect/>
          </a:stretch>
        </p:blipFill>
        <p:spPr>
          <a:xfrm>
            <a:off x="0" y="0"/>
            <a:ext cx="9144000" cy="5130800"/>
          </a:xfrm>
          <a:prstGeom prst="rect">
            <a:avLst/>
          </a:prstGeom>
        </p:spPr>
      </p:pic>
      <p:pic>
        <p:nvPicPr>
          <p:cNvPr id="7" name="Picture 6">
            <a:extLst>
              <a:ext uri="{FF2B5EF4-FFF2-40B4-BE49-F238E27FC236}">
                <a16:creationId xmlns:a16="http://schemas.microsoft.com/office/drawing/2014/main" xmlns=""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xmlns="" val="3097518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35" name="TextBox 34">
            <a:extLst>
              <a:ext uri="{FF2B5EF4-FFF2-40B4-BE49-F238E27FC236}">
                <a16:creationId xmlns:a16="http://schemas.microsoft.com/office/drawing/2014/main" xmlns="" id="{A58B3DFB-FB7E-9B47-ABE1-D0C62EA6C9A9}"/>
              </a:ext>
            </a:extLst>
          </p:cNvPr>
          <p:cNvSpPr txBox="1"/>
          <p:nvPr/>
        </p:nvSpPr>
        <p:spPr>
          <a:xfrm>
            <a:off x="300941" y="5605200"/>
            <a:ext cx="6988133" cy="769441"/>
          </a:xfrm>
          <a:prstGeom prst="rect">
            <a:avLst/>
          </a:prstGeom>
          <a:noFill/>
        </p:spPr>
        <p:txBody>
          <a:bodyPr wrap="square" rtlCol="0">
            <a:spAutoFit/>
          </a:bodyPr>
          <a:lstStyle/>
          <a:p>
            <a:r>
              <a:rPr lang="en-GB" sz="4400" b="1" dirty="0">
                <a:latin typeface="Futura-Medium" panose="020B0600000000000000" pitchFamily="34" charset="0"/>
              </a:rPr>
              <a:t>Variety of life</a:t>
            </a:r>
          </a:p>
        </p:txBody>
      </p:sp>
      <p:pic>
        <p:nvPicPr>
          <p:cNvPr id="4" name="Picture 3">
            <a:extLst>
              <a:ext uri="{FF2B5EF4-FFF2-40B4-BE49-F238E27FC236}">
                <a16:creationId xmlns:a16="http://schemas.microsoft.com/office/drawing/2014/main" xmlns="" id="{36C16282-778F-E444-B2FE-D9CA3376EC64}"/>
              </a:ext>
            </a:extLst>
          </p:cNvPr>
          <p:cNvPicPr>
            <a:picLocks noChangeAspect="1"/>
          </p:cNvPicPr>
          <p:nvPr/>
        </p:nvPicPr>
        <p:blipFill>
          <a:blip r:embed="rId4" cstate="email"/>
          <a:stretch>
            <a:fillRect/>
          </a:stretch>
        </p:blipFill>
        <p:spPr>
          <a:xfrm>
            <a:off x="0" y="0"/>
            <a:ext cx="3022600" cy="2565400"/>
          </a:xfrm>
          <a:prstGeom prst="rect">
            <a:avLst/>
          </a:prstGeom>
        </p:spPr>
      </p:pic>
      <p:pic>
        <p:nvPicPr>
          <p:cNvPr id="7" name="Picture 6">
            <a:extLst>
              <a:ext uri="{FF2B5EF4-FFF2-40B4-BE49-F238E27FC236}">
                <a16:creationId xmlns:a16="http://schemas.microsoft.com/office/drawing/2014/main" xmlns="" id="{07D7A533-C548-D94C-AEA3-31E739BB2AF6}"/>
              </a:ext>
            </a:extLst>
          </p:cNvPr>
          <p:cNvPicPr>
            <a:picLocks noChangeAspect="1"/>
          </p:cNvPicPr>
          <p:nvPr/>
        </p:nvPicPr>
        <p:blipFill>
          <a:blip r:embed="rId5" cstate="email"/>
          <a:stretch>
            <a:fillRect/>
          </a:stretch>
        </p:blipFill>
        <p:spPr>
          <a:xfrm>
            <a:off x="3022600" y="0"/>
            <a:ext cx="3022600" cy="2565400"/>
          </a:xfrm>
          <a:prstGeom prst="rect">
            <a:avLst/>
          </a:prstGeom>
        </p:spPr>
      </p:pic>
      <p:pic>
        <p:nvPicPr>
          <p:cNvPr id="10" name="Picture 9">
            <a:extLst>
              <a:ext uri="{FF2B5EF4-FFF2-40B4-BE49-F238E27FC236}">
                <a16:creationId xmlns:a16="http://schemas.microsoft.com/office/drawing/2014/main" xmlns="" id="{79A4E0E4-A7EF-AB47-91B6-6260A17F33E9}"/>
              </a:ext>
            </a:extLst>
          </p:cNvPr>
          <p:cNvPicPr>
            <a:picLocks noChangeAspect="1"/>
          </p:cNvPicPr>
          <p:nvPr/>
        </p:nvPicPr>
        <p:blipFill>
          <a:blip r:embed="rId6" cstate="email"/>
          <a:stretch>
            <a:fillRect/>
          </a:stretch>
        </p:blipFill>
        <p:spPr>
          <a:xfrm>
            <a:off x="6045200" y="0"/>
            <a:ext cx="3098800" cy="2565400"/>
          </a:xfrm>
          <a:prstGeom prst="rect">
            <a:avLst/>
          </a:prstGeom>
        </p:spPr>
      </p:pic>
      <p:pic>
        <p:nvPicPr>
          <p:cNvPr id="16" name="Picture 15">
            <a:extLst>
              <a:ext uri="{FF2B5EF4-FFF2-40B4-BE49-F238E27FC236}">
                <a16:creationId xmlns:a16="http://schemas.microsoft.com/office/drawing/2014/main" xmlns="" id="{107C46BD-70CC-E644-A0EE-32BB12554B83}"/>
              </a:ext>
            </a:extLst>
          </p:cNvPr>
          <p:cNvPicPr>
            <a:picLocks noChangeAspect="1"/>
          </p:cNvPicPr>
          <p:nvPr/>
        </p:nvPicPr>
        <p:blipFill>
          <a:blip r:embed="rId7" cstate="email"/>
          <a:stretch>
            <a:fillRect/>
          </a:stretch>
        </p:blipFill>
        <p:spPr>
          <a:xfrm>
            <a:off x="0" y="2565400"/>
            <a:ext cx="3022600" cy="2565400"/>
          </a:xfrm>
          <a:prstGeom prst="rect">
            <a:avLst/>
          </a:prstGeom>
        </p:spPr>
      </p:pic>
      <p:pic>
        <p:nvPicPr>
          <p:cNvPr id="20" name="Picture 19">
            <a:extLst>
              <a:ext uri="{FF2B5EF4-FFF2-40B4-BE49-F238E27FC236}">
                <a16:creationId xmlns:a16="http://schemas.microsoft.com/office/drawing/2014/main" xmlns="" id="{74812376-0934-2449-94C3-019A57BEE7CE}"/>
              </a:ext>
            </a:extLst>
          </p:cNvPr>
          <p:cNvPicPr>
            <a:picLocks noChangeAspect="1"/>
          </p:cNvPicPr>
          <p:nvPr/>
        </p:nvPicPr>
        <p:blipFill>
          <a:blip r:embed="rId8" cstate="email"/>
          <a:stretch>
            <a:fillRect/>
          </a:stretch>
        </p:blipFill>
        <p:spPr>
          <a:xfrm>
            <a:off x="3022600" y="2565400"/>
            <a:ext cx="3035300" cy="2565400"/>
          </a:xfrm>
          <a:prstGeom prst="rect">
            <a:avLst/>
          </a:prstGeom>
        </p:spPr>
      </p:pic>
      <p:pic>
        <p:nvPicPr>
          <p:cNvPr id="24" name="Picture 23">
            <a:extLst>
              <a:ext uri="{FF2B5EF4-FFF2-40B4-BE49-F238E27FC236}">
                <a16:creationId xmlns:a16="http://schemas.microsoft.com/office/drawing/2014/main" xmlns="" id="{E1635ACF-335D-EB46-9F65-CF4F613FFE15}"/>
              </a:ext>
            </a:extLst>
          </p:cNvPr>
          <p:cNvPicPr>
            <a:picLocks noChangeAspect="1"/>
          </p:cNvPicPr>
          <p:nvPr/>
        </p:nvPicPr>
        <p:blipFill>
          <a:blip r:embed="rId9" cstate="email"/>
          <a:stretch>
            <a:fillRect/>
          </a:stretch>
        </p:blipFill>
        <p:spPr>
          <a:xfrm>
            <a:off x="6053410" y="2565400"/>
            <a:ext cx="3090590" cy="2565400"/>
          </a:xfrm>
          <a:prstGeom prst="rect">
            <a:avLst/>
          </a:prstGeom>
        </p:spPr>
      </p:pic>
      <p:sp>
        <p:nvSpPr>
          <p:cNvPr id="26" name="TextBox 25">
            <a:extLst>
              <a:ext uri="{FF2B5EF4-FFF2-40B4-BE49-F238E27FC236}">
                <a16:creationId xmlns:a16="http://schemas.microsoft.com/office/drawing/2014/main" xmlns="" id="{BCB0634E-2776-BA4E-98F1-09F4B63A4A70}"/>
              </a:ext>
            </a:extLst>
          </p:cNvPr>
          <p:cNvSpPr txBox="1"/>
          <p:nvPr/>
        </p:nvSpPr>
        <p:spPr>
          <a:xfrm>
            <a:off x="140147" y="4770208"/>
            <a:ext cx="2733682"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Great hornbill</a:t>
            </a:r>
          </a:p>
        </p:txBody>
      </p:sp>
      <p:sp>
        <p:nvSpPr>
          <p:cNvPr id="27" name="TextBox 26">
            <a:extLst>
              <a:ext uri="{FF2B5EF4-FFF2-40B4-BE49-F238E27FC236}">
                <a16:creationId xmlns:a16="http://schemas.microsoft.com/office/drawing/2014/main" xmlns="" id="{8D9106CF-67C3-7746-ACD7-161E668895DA}"/>
              </a:ext>
            </a:extLst>
          </p:cNvPr>
          <p:cNvSpPr txBox="1"/>
          <p:nvPr/>
        </p:nvSpPr>
        <p:spPr>
          <a:xfrm>
            <a:off x="31435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Grizzly bear</a:t>
            </a:r>
          </a:p>
        </p:txBody>
      </p:sp>
      <p:sp>
        <p:nvSpPr>
          <p:cNvPr id="28" name="TextBox 27">
            <a:extLst>
              <a:ext uri="{FF2B5EF4-FFF2-40B4-BE49-F238E27FC236}">
                <a16:creationId xmlns:a16="http://schemas.microsoft.com/office/drawing/2014/main" xmlns="" id="{072CF403-EE4A-CD43-9BCE-F48FCCDEE2CD}"/>
              </a:ext>
            </a:extLst>
          </p:cNvPr>
          <p:cNvSpPr txBox="1"/>
          <p:nvPr/>
        </p:nvSpPr>
        <p:spPr>
          <a:xfrm>
            <a:off x="3171371" y="47702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Orangutan</a:t>
            </a:r>
          </a:p>
        </p:txBody>
      </p:sp>
      <p:sp>
        <p:nvSpPr>
          <p:cNvPr id="29" name="TextBox 28">
            <a:extLst>
              <a:ext uri="{FF2B5EF4-FFF2-40B4-BE49-F238E27FC236}">
                <a16:creationId xmlns:a16="http://schemas.microsoft.com/office/drawing/2014/main" xmlns="" id="{CF4ABBF9-F5C2-5C4D-BBEC-4AE199CE13BD}"/>
              </a:ext>
            </a:extLst>
          </p:cNvPr>
          <p:cNvSpPr txBox="1"/>
          <p:nvPr/>
        </p:nvSpPr>
        <p:spPr>
          <a:xfrm>
            <a:off x="6193971" y="22048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Poison dart frog</a:t>
            </a:r>
          </a:p>
        </p:txBody>
      </p:sp>
      <p:sp>
        <p:nvSpPr>
          <p:cNvPr id="30" name="TextBox 29">
            <a:extLst>
              <a:ext uri="{FF2B5EF4-FFF2-40B4-BE49-F238E27FC236}">
                <a16:creationId xmlns:a16="http://schemas.microsoft.com/office/drawing/2014/main" xmlns="" id="{3017CEAE-7A45-7B45-9FBA-78BA38809131}"/>
              </a:ext>
            </a:extLst>
          </p:cNvPr>
          <p:cNvSpPr txBox="1"/>
          <p:nvPr/>
        </p:nvSpPr>
        <p:spPr>
          <a:xfrm>
            <a:off x="6193971" y="4770208"/>
            <a:ext cx="2634343" cy="276999"/>
          </a:xfrm>
          <a:prstGeom prst="rect">
            <a:avLst/>
          </a:prstGeom>
          <a:noFill/>
        </p:spPr>
        <p:txBody>
          <a:bodyPr wrap="square" rtlCol="0">
            <a:spAutoFit/>
          </a:bodyPr>
          <a:lstStyle/>
          <a:p>
            <a:r>
              <a:rPr lang="en-GB" sz="1200" dirty="0">
                <a:latin typeface="Futura-Medium" panose="020B0600000000000000" pitchFamily="34" charset="0"/>
              </a:rPr>
              <a:t>Ring-tailed lemur</a:t>
            </a:r>
          </a:p>
        </p:txBody>
      </p:sp>
      <p:sp>
        <p:nvSpPr>
          <p:cNvPr id="25" name="TextBox 24">
            <a:extLst>
              <a:ext uri="{FF2B5EF4-FFF2-40B4-BE49-F238E27FC236}">
                <a16:creationId xmlns:a16="http://schemas.microsoft.com/office/drawing/2014/main" xmlns="" id="{780C9F14-91AF-BB43-B3AD-1E1C974A199D}"/>
              </a:ext>
            </a:extLst>
          </p:cNvPr>
          <p:cNvSpPr txBox="1"/>
          <p:nvPr/>
        </p:nvSpPr>
        <p:spPr>
          <a:xfrm flipH="1">
            <a:off x="1209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Siberian tiger</a:t>
            </a:r>
          </a:p>
        </p:txBody>
      </p:sp>
    </p:spTree>
    <p:extLst>
      <p:ext uri="{BB962C8B-B14F-4D97-AF65-F5344CB8AC3E}">
        <p14:creationId xmlns:p14="http://schemas.microsoft.com/office/powerpoint/2010/main" xmlns="" val="279655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13B7DC6F-7A2E-0448-BE04-3B4A354E5780}"/>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Forests</a:t>
            </a:r>
          </a:p>
          <a:p>
            <a:r>
              <a:rPr lang="en-GB" sz="2000" b="1" dirty="0">
                <a:latin typeface="Futura-Medium" panose="020B0600000000000000" pitchFamily="34" charset="0"/>
              </a:rPr>
              <a:t>What they do for us and the planet</a:t>
            </a:r>
          </a:p>
        </p:txBody>
      </p:sp>
      <p:pic>
        <p:nvPicPr>
          <p:cNvPr id="11" name="Picture 10">
            <a:extLst>
              <a:ext uri="{FF2B5EF4-FFF2-40B4-BE49-F238E27FC236}">
                <a16:creationId xmlns:a16="http://schemas.microsoft.com/office/drawing/2014/main" xmlns=""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grpSp>
        <p:nvGrpSpPr>
          <p:cNvPr id="5" name="Group 4">
            <a:extLst>
              <a:ext uri="{FF2B5EF4-FFF2-40B4-BE49-F238E27FC236}">
                <a16:creationId xmlns:a16="http://schemas.microsoft.com/office/drawing/2014/main" xmlns="" id="{462A087A-EBEF-3B4B-8BD5-B61012F6EF37}"/>
              </a:ext>
            </a:extLst>
          </p:cNvPr>
          <p:cNvGrpSpPr/>
          <p:nvPr/>
        </p:nvGrpSpPr>
        <p:grpSpPr>
          <a:xfrm>
            <a:off x="0" y="2565400"/>
            <a:ext cx="3035300" cy="2565400"/>
            <a:chOff x="0" y="2565400"/>
            <a:chExt cx="3035300" cy="2565400"/>
          </a:xfrm>
        </p:grpSpPr>
        <p:pic>
          <p:nvPicPr>
            <p:cNvPr id="23" name="Picture 22">
              <a:extLst>
                <a:ext uri="{FF2B5EF4-FFF2-40B4-BE49-F238E27FC236}">
                  <a16:creationId xmlns:a16="http://schemas.microsoft.com/office/drawing/2014/main" xmlns="" id="{9FD1005F-B3CB-8E4F-8428-9231C06A26B9}"/>
                </a:ext>
              </a:extLst>
            </p:cNvPr>
            <p:cNvPicPr>
              <a:picLocks noChangeAspect="1"/>
            </p:cNvPicPr>
            <p:nvPr/>
          </p:nvPicPr>
          <p:blipFill>
            <a:blip r:embed="rId4" cstate="email"/>
            <a:stretch>
              <a:fillRect/>
            </a:stretch>
          </p:blipFill>
          <p:spPr>
            <a:xfrm>
              <a:off x="0" y="2565400"/>
              <a:ext cx="3035300" cy="2565400"/>
            </a:xfrm>
            <a:prstGeom prst="rect">
              <a:avLst/>
            </a:prstGeom>
          </p:spPr>
        </p:pic>
        <p:sp>
          <p:nvSpPr>
            <p:cNvPr id="10" name="TextBox 9">
              <a:extLst>
                <a:ext uri="{FF2B5EF4-FFF2-40B4-BE49-F238E27FC236}">
                  <a16:creationId xmlns:a16="http://schemas.microsoft.com/office/drawing/2014/main" xmlns="" id="{5E6DA518-2AFF-C047-BED4-F85F32BE2AC5}"/>
                </a:ext>
              </a:extLst>
            </p:cNvPr>
            <p:cNvSpPr txBox="1"/>
            <p:nvPr/>
          </p:nvSpPr>
          <p:spPr>
            <a:xfrm>
              <a:off x="140147" y="4770208"/>
              <a:ext cx="2733682"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Medicine</a:t>
              </a:r>
            </a:p>
          </p:txBody>
        </p:sp>
      </p:grpSp>
      <p:grpSp>
        <p:nvGrpSpPr>
          <p:cNvPr id="3" name="Group 2">
            <a:extLst>
              <a:ext uri="{FF2B5EF4-FFF2-40B4-BE49-F238E27FC236}">
                <a16:creationId xmlns:a16="http://schemas.microsoft.com/office/drawing/2014/main" xmlns="" id="{162EFC9C-C490-BE43-87B2-0EC6D3345778}"/>
              </a:ext>
            </a:extLst>
          </p:cNvPr>
          <p:cNvGrpSpPr/>
          <p:nvPr/>
        </p:nvGrpSpPr>
        <p:grpSpPr>
          <a:xfrm>
            <a:off x="3035300" y="0"/>
            <a:ext cx="3022600" cy="2565400"/>
            <a:chOff x="3035300" y="0"/>
            <a:chExt cx="3022600" cy="2565400"/>
          </a:xfrm>
        </p:grpSpPr>
        <p:pic>
          <p:nvPicPr>
            <p:cNvPr id="19" name="Picture 18">
              <a:extLst>
                <a:ext uri="{FF2B5EF4-FFF2-40B4-BE49-F238E27FC236}">
                  <a16:creationId xmlns:a16="http://schemas.microsoft.com/office/drawing/2014/main" xmlns="" id="{5EE239FE-6836-7841-9AD1-8B4C64CDB26F}"/>
                </a:ext>
              </a:extLst>
            </p:cNvPr>
            <p:cNvPicPr>
              <a:picLocks noChangeAspect="1"/>
            </p:cNvPicPr>
            <p:nvPr/>
          </p:nvPicPr>
          <p:blipFill>
            <a:blip r:embed="rId5" cstate="email"/>
            <a:stretch>
              <a:fillRect/>
            </a:stretch>
          </p:blipFill>
          <p:spPr>
            <a:xfrm>
              <a:off x="3035300" y="0"/>
              <a:ext cx="3022600" cy="2565400"/>
            </a:xfrm>
            <a:prstGeom prst="rect">
              <a:avLst/>
            </a:prstGeom>
          </p:spPr>
        </p:pic>
        <p:sp>
          <p:nvSpPr>
            <p:cNvPr id="12" name="TextBox 11">
              <a:extLst>
                <a:ext uri="{FF2B5EF4-FFF2-40B4-BE49-F238E27FC236}">
                  <a16:creationId xmlns:a16="http://schemas.microsoft.com/office/drawing/2014/main" xmlns="" id="{A249514A-9CF1-9140-A615-F7420216B53C}"/>
                </a:ext>
              </a:extLst>
            </p:cNvPr>
            <p:cNvSpPr txBox="1"/>
            <p:nvPr/>
          </p:nvSpPr>
          <p:spPr>
            <a:xfrm>
              <a:off x="3143514" y="2204808"/>
              <a:ext cx="2752915" cy="276999"/>
            </a:xfrm>
            <a:prstGeom prst="rect">
              <a:avLst/>
            </a:prstGeom>
            <a:noFill/>
          </p:spPr>
          <p:txBody>
            <a:bodyPr wrap="square" rtlCol="0">
              <a:spAutoFit/>
            </a:bodyPr>
            <a:lstStyle/>
            <a:p>
              <a:r>
                <a:rPr lang="en-GB" sz="1200" dirty="0">
                  <a:latin typeface="Futura-Medium" panose="020B0600000000000000" pitchFamily="34" charset="0"/>
                </a:rPr>
                <a:t>Paper</a:t>
              </a:r>
            </a:p>
          </p:txBody>
        </p:sp>
      </p:grpSp>
      <p:grpSp>
        <p:nvGrpSpPr>
          <p:cNvPr id="6" name="Group 5">
            <a:extLst>
              <a:ext uri="{FF2B5EF4-FFF2-40B4-BE49-F238E27FC236}">
                <a16:creationId xmlns:a16="http://schemas.microsoft.com/office/drawing/2014/main" xmlns="" id="{01065B75-F8A3-C544-8125-B995CD4D714A}"/>
              </a:ext>
            </a:extLst>
          </p:cNvPr>
          <p:cNvGrpSpPr/>
          <p:nvPr/>
        </p:nvGrpSpPr>
        <p:grpSpPr>
          <a:xfrm>
            <a:off x="3035300" y="2565400"/>
            <a:ext cx="3022600" cy="2565400"/>
            <a:chOff x="3035300" y="2565400"/>
            <a:chExt cx="3022600" cy="2565400"/>
          </a:xfrm>
        </p:grpSpPr>
        <p:pic>
          <p:nvPicPr>
            <p:cNvPr id="25" name="Picture 24">
              <a:extLst>
                <a:ext uri="{FF2B5EF4-FFF2-40B4-BE49-F238E27FC236}">
                  <a16:creationId xmlns:a16="http://schemas.microsoft.com/office/drawing/2014/main" xmlns="" id="{40F6FF90-47AC-714E-BE39-94FAC9315026}"/>
                </a:ext>
              </a:extLst>
            </p:cNvPr>
            <p:cNvPicPr>
              <a:picLocks noChangeAspect="1"/>
            </p:cNvPicPr>
            <p:nvPr/>
          </p:nvPicPr>
          <p:blipFill>
            <a:blip r:embed="rId6" cstate="email"/>
            <a:stretch>
              <a:fillRect/>
            </a:stretch>
          </p:blipFill>
          <p:spPr>
            <a:xfrm>
              <a:off x="3035300" y="2565400"/>
              <a:ext cx="3022600" cy="2565400"/>
            </a:xfrm>
            <a:prstGeom prst="rect">
              <a:avLst/>
            </a:prstGeom>
          </p:spPr>
        </p:pic>
        <p:sp>
          <p:nvSpPr>
            <p:cNvPr id="14" name="TextBox 13">
              <a:extLst>
                <a:ext uri="{FF2B5EF4-FFF2-40B4-BE49-F238E27FC236}">
                  <a16:creationId xmlns:a16="http://schemas.microsoft.com/office/drawing/2014/main" xmlns="" id="{40596638-C929-CB40-8C3B-FF868C0A88BA}"/>
                </a:ext>
              </a:extLst>
            </p:cNvPr>
            <p:cNvSpPr txBox="1"/>
            <p:nvPr/>
          </p:nvSpPr>
          <p:spPr>
            <a:xfrm>
              <a:off x="3171371" y="47702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Rainfall</a:t>
              </a:r>
            </a:p>
          </p:txBody>
        </p:sp>
      </p:grpSp>
      <p:grpSp>
        <p:nvGrpSpPr>
          <p:cNvPr id="4" name="Group 3">
            <a:extLst>
              <a:ext uri="{FF2B5EF4-FFF2-40B4-BE49-F238E27FC236}">
                <a16:creationId xmlns:a16="http://schemas.microsoft.com/office/drawing/2014/main" xmlns="" id="{8BD2D015-BC32-E846-AA26-0913D1EC85E7}"/>
              </a:ext>
            </a:extLst>
          </p:cNvPr>
          <p:cNvGrpSpPr/>
          <p:nvPr/>
        </p:nvGrpSpPr>
        <p:grpSpPr>
          <a:xfrm>
            <a:off x="6057900" y="0"/>
            <a:ext cx="3086100" cy="2565400"/>
            <a:chOff x="6057900" y="0"/>
            <a:chExt cx="3086100" cy="2565400"/>
          </a:xfrm>
        </p:grpSpPr>
        <p:pic>
          <p:nvPicPr>
            <p:cNvPr id="21" name="Picture 20">
              <a:extLst>
                <a:ext uri="{FF2B5EF4-FFF2-40B4-BE49-F238E27FC236}">
                  <a16:creationId xmlns:a16="http://schemas.microsoft.com/office/drawing/2014/main" xmlns="" id="{282E9BEA-8FBC-D44A-979C-1F3FD08B0DB5}"/>
                </a:ext>
              </a:extLst>
            </p:cNvPr>
            <p:cNvPicPr>
              <a:picLocks noChangeAspect="1"/>
            </p:cNvPicPr>
            <p:nvPr/>
          </p:nvPicPr>
          <p:blipFill>
            <a:blip r:embed="rId7" cstate="email"/>
            <a:stretch>
              <a:fillRect/>
            </a:stretch>
          </p:blipFill>
          <p:spPr>
            <a:xfrm>
              <a:off x="6057900" y="0"/>
              <a:ext cx="3086100" cy="2565400"/>
            </a:xfrm>
            <a:prstGeom prst="rect">
              <a:avLst/>
            </a:prstGeom>
          </p:spPr>
        </p:pic>
        <p:sp>
          <p:nvSpPr>
            <p:cNvPr id="15" name="TextBox 14">
              <a:extLst>
                <a:ext uri="{FF2B5EF4-FFF2-40B4-BE49-F238E27FC236}">
                  <a16:creationId xmlns:a16="http://schemas.microsoft.com/office/drawing/2014/main" xmlns="" id="{CF3858E8-E609-EA45-8EF4-FF783A3A3351}"/>
                </a:ext>
              </a:extLst>
            </p:cNvPr>
            <p:cNvSpPr txBox="1"/>
            <p:nvPr/>
          </p:nvSpPr>
          <p:spPr>
            <a:xfrm>
              <a:off x="6193971" y="22048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Timber</a:t>
              </a:r>
            </a:p>
          </p:txBody>
        </p:sp>
      </p:grpSp>
      <p:grpSp>
        <p:nvGrpSpPr>
          <p:cNvPr id="7" name="Group 6">
            <a:extLst>
              <a:ext uri="{FF2B5EF4-FFF2-40B4-BE49-F238E27FC236}">
                <a16:creationId xmlns:a16="http://schemas.microsoft.com/office/drawing/2014/main" xmlns="" id="{1DA851DC-444C-2A40-B2D3-7A2AF390AB54}"/>
              </a:ext>
            </a:extLst>
          </p:cNvPr>
          <p:cNvGrpSpPr/>
          <p:nvPr/>
        </p:nvGrpSpPr>
        <p:grpSpPr>
          <a:xfrm>
            <a:off x="6057900" y="2565400"/>
            <a:ext cx="3086100" cy="2565400"/>
            <a:chOff x="6057900" y="2565400"/>
            <a:chExt cx="3086100" cy="2565400"/>
          </a:xfrm>
        </p:grpSpPr>
        <p:pic>
          <p:nvPicPr>
            <p:cNvPr id="27" name="Picture 26">
              <a:extLst>
                <a:ext uri="{FF2B5EF4-FFF2-40B4-BE49-F238E27FC236}">
                  <a16:creationId xmlns:a16="http://schemas.microsoft.com/office/drawing/2014/main" xmlns="" id="{492B8704-522D-B24B-B1E7-69E550838890}"/>
                </a:ext>
              </a:extLst>
            </p:cNvPr>
            <p:cNvPicPr>
              <a:picLocks noChangeAspect="1"/>
            </p:cNvPicPr>
            <p:nvPr/>
          </p:nvPicPr>
          <p:blipFill>
            <a:blip r:embed="rId8" cstate="email"/>
            <a:stretch>
              <a:fillRect/>
            </a:stretch>
          </p:blipFill>
          <p:spPr>
            <a:xfrm>
              <a:off x="6057900" y="2565400"/>
              <a:ext cx="3086100" cy="2565400"/>
            </a:xfrm>
            <a:prstGeom prst="rect">
              <a:avLst/>
            </a:prstGeom>
          </p:spPr>
        </p:pic>
        <p:sp>
          <p:nvSpPr>
            <p:cNvPr id="16" name="TextBox 15">
              <a:extLst>
                <a:ext uri="{FF2B5EF4-FFF2-40B4-BE49-F238E27FC236}">
                  <a16:creationId xmlns:a16="http://schemas.microsoft.com/office/drawing/2014/main" xmlns="" id="{2E8D2070-E2DC-F64A-BB59-B50CC064E3AE}"/>
                </a:ext>
              </a:extLst>
            </p:cNvPr>
            <p:cNvSpPr txBox="1"/>
            <p:nvPr/>
          </p:nvSpPr>
          <p:spPr>
            <a:xfrm>
              <a:off x="6193971" y="4770208"/>
              <a:ext cx="2634343"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Oxygen</a:t>
              </a:r>
            </a:p>
          </p:txBody>
        </p:sp>
      </p:grpSp>
      <p:grpSp>
        <p:nvGrpSpPr>
          <p:cNvPr id="2" name="Group 1">
            <a:extLst>
              <a:ext uri="{FF2B5EF4-FFF2-40B4-BE49-F238E27FC236}">
                <a16:creationId xmlns:a16="http://schemas.microsoft.com/office/drawing/2014/main" xmlns="" id="{9459BAEA-6012-EB4C-AE7A-DA2437FAF090}"/>
              </a:ext>
            </a:extLst>
          </p:cNvPr>
          <p:cNvGrpSpPr/>
          <p:nvPr/>
        </p:nvGrpSpPr>
        <p:grpSpPr>
          <a:xfrm>
            <a:off x="0" y="0"/>
            <a:ext cx="3035300" cy="2565400"/>
            <a:chOff x="0" y="0"/>
            <a:chExt cx="3035300" cy="2565400"/>
          </a:xfrm>
        </p:grpSpPr>
        <p:pic>
          <p:nvPicPr>
            <p:cNvPr id="17" name="Picture 16">
              <a:extLst>
                <a:ext uri="{FF2B5EF4-FFF2-40B4-BE49-F238E27FC236}">
                  <a16:creationId xmlns:a16="http://schemas.microsoft.com/office/drawing/2014/main" xmlns="" id="{3AB6FE1A-2066-1440-B7A9-ECD1C0AA4D5D}"/>
                </a:ext>
              </a:extLst>
            </p:cNvPr>
            <p:cNvPicPr>
              <a:picLocks noChangeAspect="1"/>
            </p:cNvPicPr>
            <p:nvPr/>
          </p:nvPicPr>
          <p:blipFill>
            <a:blip r:embed="rId9" cstate="email"/>
            <a:stretch>
              <a:fillRect/>
            </a:stretch>
          </p:blipFill>
          <p:spPr>
            <a:xfrm>
              <a:off x="0" y="0"/>
              <a:ext cx="3035300" cy="2565400"/>
            </a:xfrm>
            <a:prstGeom prst="rect">
              <a:avLst/>
            </a:prstGeom>
          </p:spPr>
        </p:pic>
        <p:sp>
          <p:nvSpPr>
            <p:cNvPr id="18" name="TextBox 17">
              <a:extLst>
                <a:ext uri="{FF2B5EF4-FFF2-40B4-BE49-F238E27FC236}">
                  <a16:creationId xmlns:a16="http://schemas.microsoft.com/office/drawing/2014/main" xmlns="" id="{6190ACEA-7956-6F44-83CB-5CEE9A9E8962}"/>
                </a:ext>
              </a:extLst>
            </p:cNvPr>
            <p:cNvSpPr txBox="1"/>
            <p:nvPr/>
          </p:nvSpPr>
          <p:spPr>
            <a:xfrm flipH="1">
              <a:off x="1209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Food</a:t>
              </a:r>
            </a:p>
          </p:txBody>
        </p:sp>
      </p:grpSp>
    </p:spTree>
    <p:extLst>
      <p:ext uri="{BB962C8B-B14F-4D97-AF65-F5344CB8AC3E}">
        <p14:creationId xmlns:p14="http://schemas.microsoft.com/office/powerpoint/2010/main" xmlns="" val="3460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A889028-58A8-4845-9B91-08451CC267C7}"/>
              </a:ext>
            </a:extLst>
          </p:cNvPr>
          <p:cNvPicPr>
            <a:picLocks noChangeAspect="1"/>
          </p:cNvPicPr>
          <p:nvPr/>
        </p:nvPicPr>
        <p:blipFill>
          <a:blip r:embed="rId3" cstate="email"/>
          <a:stretch>
            <a:fillRect/>
          </a:stretch>
        </p:blipFill>
        <p:spPr>
          <a:xfrm>
            <a:off x="0" y="3411"/>
            <a:ext cx="9144000" cy="5143500"/>
          </a:xfrm>
          <a:prstGeom prst="rect">
            <a:avLst/>
          </a:prstGeom>
        </p:spPr>
      </p:pic>
      <p:sp>
        <p:nvSpPr>
          <p:cNvPr id="25" name="TextBox 24">
            <a:extLst>
              <a:ext uri="{FF2B5EF4-FFF2-40B4-BE49-F238E27FC236}">
                <a16:creationId xmlns:a16="http://schemas.microsoft.com/office/drawing/2014/main" xmlns=""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10" name="Group 9">
            <a:extLst>
              <a:ext uri="{FF2B5EF4-FFF2-40B4-BE49-F238E27FC236}">
                <a16:creationId xmlns:a16="http://schemas.microsoft.com/office/drawing/2014/main" xmlns="" id="{5954CF17-11A6-0946-8A19-1E517F56EDD7}"/>
              </a:ext>
            </a:extLst>
          </p:cNvPr>
          <p:cNvGrpSpPr/>
          <p:nvPr/>
        </p:nvGrpSpPr>
        <p:grpSpPr>
          <a:xfrm>
            <a:off x="558799" y="2908984"/>
            <a:ext cx="1779638" cy="1779638"/>
            <a:chOff x="558799" y="2908984"/>
            <a:chExt cx="1779638" cy="1779638"/>
          </a:xfrm>
        </p:grpSpPr>
        <p:sp>
          <p:nvSpPr>
            <p:cNvPr id="2" name="Oval 1">
              <a:extLst>
                <a:ext uri="{FF2B5EF4-FFF2-40B4-BE49-F238E27FC236}">
                  <a16:creationId xmlns:a16="http://schemas.microsoft.com/office/drawing/2014/main" xmlns="" id="{DD689A37-F02B-C44F-98E8-CADF38BFB86E}"/>
                </a:ext>
              </a:extLst>
            </p:cNvPr>
            <p:cNvSpPr/>
            <p:nvPr/>
          </p:nvSpPr>
          <p:spPr>
            <a:xfrm>
              <a:off x="558799"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xmlns="" id="{A22701D0-3D2A-2F4F-BC52-5EAB78DBC1F4}"/>
                </a:ext>
              </a:extLst>
            </p:cNvPr>
            <p:cNvSpPr txBox="1"/>
            <p:nvPr/>
          </p:nvSpPr>
          <p:spPr>
            <a:xfrm>
              <a:off x="712221" y="3227401"/>
              <a:ext cx="147279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Forests are being cleared for agriculture, often to grow food for animals.</a:t>
              </a:r>
              <a:endParaRPr lang="en-US" dirty="0">
                <a:latin typeface="Futura Medium" panose="020B0602020204020303" pitchFamily="34" charset="-79"/>
                <a:cs typeface="Futura Medium" panose="020B0602020204020303" pitchFamily="34" charset="-79"/>
              </a:endParaRPr>
            </a:p>
          </p:txBody>
        </p:sp>
      </p:grpSp>
      <p:grpSp>
        <p:nvGrpSpPr>
          <p:cNvPr id="7" name="Group 6">
            <a:extLst>
              <a:ext uri="{FF2B5EF4-FFF2-40B4-BE49-F238E27FC236}">
                <a16:creationId xmlns:a16="http://schemas.microsoft.com/office/drawing/2014/main" xmlns="" id="{8EB5BF66-CB55-0245-B3F2-54D72A1349A6}"/>
              </a:ext>
            </a:extLst>
          </p:cNvPr>
          <p:cNvGrpSpPr/>
          <p:nvPr/>
        </p:nvGrpSpPr>
        <p:grpSpPr>
          <a:xfrm>
            <a:off x="6871786" y="3035984"/>
            <a:ext cx="1779638" cy="1779638"/>
            <a:chOff x="7201815" y="2908984"/>
            <a:chExt cx="1779638" cy="1779638"/>
          </a:xfrm>
        </p:grpSpPr>
        <p:sp>
          <p:nvSpPr>
            <p:cNvPr id="26" name="Oval 25">
              <a:extLst>
                <a:ext uri="{FF2B5EF4-FFF2-40B4-BE49-F238E27FC236}">
                  <a16:creationId xmlns:a16="http://schemas.microsoft.com/office/drawing/2014/main" xmlns="" id="{BCD66A14-6B5F-9948-8994-B2DFCC95EA8A}"/>
                </a:ext>
              </a:extLst>
            </p:cNvPr>
            <p:cNvSpPr/>
            <p:nvPr/>
          </p:nvSpPr>
          <p:spPr>
            <a:xfrm>
              <a:off x="7201815"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xmlns="" id="{9C796ADC-69A7-BC48-8ED1-E70C3285D5F0}"/>
                </a:ext>
              </a:extLst>
            </p:cNvPr>
            <p:cNvSpPr txBox="1"/>
            <p:nvPr/>
          </p:nvSpPr>
          <p:spPr>
            <a:xfrm>
              <a:off x="7229702" y="3129389"/>
              <a:ext cx="172386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Wood is used </a:t>
              </a:r>
            </a:p>
            <a:p>
              <a:pPr algn="ctr"/>
              <a:r>
                <a:rPr lang="en-GB" dirty="0">
                  <a:latin typeface="Futura Medium" panose="020B0602020204020303" pitchFamily="34" charset="-79"/>
                  <a:cs typeface="Futura Medium" panose="020B0602020204020303" pitchFamily="34" charset="-79"/>
                </a:rPr>
                <a:t>by more than a quarter of the world’s population for cooking and heating.</a:t>
              </a:r>
              <a:endParaRPr lang="en-US" dirty="0">
                <a:latin typeface="Futura Medium" panose="020B0602020204020303" pitchFamily="34" charset="-79"/>
                <a:cs typeface="Futura Medium" panose="020B0602020204020303" pitchFamily="34" charset="-79"/>
              </a:endParaRPr>
            </a:p>
          </p:txBody>
        </p:sp>
      </p:grpSp>
      <p:grpSp>
        <p:nvGrpSpPr>
          <p:cNvPr id="9" name="Group 8">
            <a:extLst>
              <a:ext uri="{FF2B5EF4-FFF2-40B4-BE49-F238E27FC236}">
                <a16:creationId xmlns:a16="http://schemas.microsoft.com/office/drawing/2014/main" xmlns="" id="{9598C095-D07D-194B-AD88-6713A20AA1C4}"/>
              </a:ext>
            </a:extLst>
          </p:cNvPr>
          <p:cNvGrpSpPr/>
          <p:nvPr/>
        </p:nvGrpSpPr>
        <p:grpSpPr>
          <a:xfrm>
            <a:off x="2027496" y="1303038"/>
            <a:ext cx="2160446" cy="2160446"/>
            <a:chOff x="4341688" y="2439884"/>
            <a:chExt cx="2160446" cy="2160446"/>
          </a:xfrm>
        </p:grpSpPr>
        <p:sp>
          <p:nvSpPr>
            <p:cNvPr id="27" name="Oval 26">
              <a:extLst>
                <a:ext uri="{FF2B5EF4-FFF2-40B4-BE49-F238E27FC236}">
                  <a16:creationId xmlns:a16="http://schemas.microsoft.com/office/drawing/2014/main" xmlns="" id="{2E0426EC-132E-4B4B-8886-05EBCC25E6DF}"/>
                </a:ext>
              </a:extLst>
            </p:cNvPr>
            <p:cNvSpPr/>
            <p:nvPr/>
          </p:nvSpPr>
          <p:spPr>
            <a:xfrm>
              <a:off x="4341688" y="2439884"/>
              <a:ext cx="2160446" cy="2160446"/>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xmlns="" id="{F8BB98EB-6EAE-8C49-BFE6-753D595123F9}"/>
                </a:ext>
              </a:extLst>
            </p:cNvPr>
            <p:cNvSpPr txBox="1"/>
            <p:nvPr/>
          </p:nvSpPr>
          <p:spPr>
            <a:xfrm>
              <a:off x="4427355" y="2841185"/>
              <a:ext cx="1989112" cy="1754326"/>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Fragmented forests cannot support animals such as grizzly bears or Siberian tigers, as they need large areas of continuous forest to survive.</a:t>
              </a:r>
              <a:endParaRPr lang="en-US" dirty="0">
                <a:latin typeface="Futura Medium" panose="020B0602020204020303" pitchFamily="34" charset="-79"/>
                <a:cs typeface="Futura Medium" panose="020B0602020204020303" pitchFamily="34" charset="-79"/>
              </a:endParaRPr>
            </a:p>
          </p:txBody>
        </p:sp>
      </p:grpSp>
      <p:grpSp>
        <p:nvGrpSpPr>
          <p:cNvPr id="5" name="Group 4">
            <a:extLst>
              <a:ext uri="{FF2B5EF4-FFF2-40B4-BE49-F238E27FC236}">
                <a16:creationId xmlns:a16="http://schemas.microsoft.com/office/drawing/2014/main" xmlns="" id="{3F350607-3092-724F-9863-874D51605EDC}"/>
              </a:ext>
            </a:extLst>
          </p:cNvPr>
          <p:cNvGrpSpPr/>
          <p:nvPr/>
        </p:nvGrpSpPr>
        <p:grpSpPr>
          <a:xfrm>
            <a:off x="5181599" y="506041"/>
            <a:ext cx="1616599" cy="1616599"/>
            <a:chOff x="5181599" y="506041"/>
            <a:chExt cx="1616599" cy="1616599"/>
          </a:xfrm>
        </p:grpSpPr>
        <p:sp>
          <p:nvSpPr>
            <p:cNvPr id="28" name="Oval 27">
              <a:extLst>
                <a:ext uri="{FF2B5EF4-FFF2-40B4-BE49-F238E27FC236}">
                  <a16:creationId xmlns:a16="http://schemas.microsoft.com/office/drawing/2014/main" xmlns="" id="{1E5E5AF3-F715-CD45-8A09-918B454076CD}"/>
                </a:ext>
              </a:extLst>
            </p:cNvPr>
            <p:cNvSpPr/>
            <p:nvPr/>
          </p:nvSpPr>
          <p:spPr>
            <a:xfrm>
              <a:off x="5181599" y="506041"/>
              <a:ext cx="1616599" cy="1616599"/>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xmlns="" id="{9B334AF6-A36F-C348-B98D-CB8B83A62EA0}"/>
                </a:ext>
              </a:extLst>
            </p:cNvPr>
            <p:cNvSpPr txBox="1"/>
            <p:nvPr/>
          </p:nvSpPr>
          <p:spPr>
            <a:xfrm>
              <a:off x="5330851" y="748801"/>
              <a:ext cx="1318094" cy="1131079"/>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In many parts of the world, illegal logging is leading to loss of forests.</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xmlns=""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xmlns="" id="{981D00FC-72C9-4C3C-9726-2C35E0E376E0}"/>
              </a:ext>
            </a:extLst>
          </p:cNvPr>
          <p:cNvPicPr>
            <a:picLocks/>
          </p:cNvPicPr>
          <p:nvPr/>
        </p:nvPicPr>
        <p:blipFill rotWithShape="1">
          <a:blip r:embed="rId3" cstate="email"/>
          <a:srcRect/>
          <a:stretch/>
        </p:blipFill>
        <p:spPr>
          <a:xfrm>
            <a:off x="0" y="0"/>
            <a:ext cx="9144000" cy="5129548"/>
          </a:xfrm>
          <a:prstGeom prst="rect">
            <a:avLst/>
          </a:prstGeom>
        </p:spPr>
      </p:pic>
      <p:sp>
        <p:nvSpPr>
          <p:cNvPr id="10" name="TextBox 9">
            <a:extLst>
              <a:ext uri="{FF2B5EF4-FFF2-40B4-BE49-F238E27FC236}">
                <a16:creationId xmlns:a16="http://schemas.microsoft.com/office/drawing/2014/main" xmlns="" id="{B401813E-4FD5-C74C-A3AE-44128927E82E}"/>
              </a:ext>
            </a:extLst>
          </p:cNvPr>
          <p:cNvSpPr txBox="1"/>
          <p:nvPr/>
        </p:nvSpPr>
        <p:spPr>
          <a:xfrm>
            <a:off x="288000" y="5605200"/>
            <a:ext cx="6988133" cy="1077218"/>
          </a:xfrm>
          <a:prstGeom prst="rect">
            <a:avLst/>
          </a:prstGeom>
          <a:noFill/>
        </p:spPr>
        <p:txBody>
          <a:bodyPr wrap="square" rtlCol="0">
            <a:spAutoFit/>
          </a:bodyPr>
          <a:lstStyle/>
          <a:p>
            <a:r>
              <a:rPr lang="en-GB" sz="4400" b="1" dirty="0">
                <a:latin typeface="Futura-Medium" panose="020B0600000000000000" pitchFamily="34" charset="0"/>
              </a:rPr>
              <a:t>Forests are resilient.</a:t>
            </a:r>
          </a:p>
          <a:p>
            <a:endParaRPr lang="en-GB" sz="2000" b="1" dirty="0">
              <a:latin typeface="Futura-Medium" panose="020B0600000000000000" pitchFamily="34" charset="0"/>
            </a:endParaRPr>
          </a:p>
        </p:txBody>
      </p:sp>
      <p:pic>
        <p:nvPicPr>
          <p:cNvPr id="8" name="Picture 7">
            <a:extLst>
              <a:ext uri="{FF2B5EF4-FFF2-40B4-BE49-F238E27FC236}">
                <a16:creationId xmlns:a16="http://schemas.microsoft.com/office/drawing/2014/main" xmlns="" id="{5C8AFF65-349F-7549-9CDF-542F0B8F1612}"/>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1226035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548</Words>
  <Application>Microsoft Office PowerPoint</Application>
  <PresentationFormat>On-screen Show (4:3)</PresentationFormat>
  <Paragraphs>105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Cockerell;ed@hopscotchconsulting.co.uk</dc:creator>
  <cp:lastModifiedBy>Justin</cp:lastModifiedBy>
  <cp:revision>102</cp:revision>
  <dcterms:created xsi:type="dcterms:W3CDTF">2019-05-24T11:01:30Z</dcterms:created>
  <dcterms:modified xsi:type="dcterms:W3CDTF">2020-01-18T15:03:47Z</dcterms:modified>
</cp:coreProperties>
</file>