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1"/>
  </p:notesMasterIdLst>
  <p:sldIdLst>
    <p:sldId id="256" r:id="rId2"/>
    <p:sldId id="257" r:id="rId3"/>
    <p:sldId id="258" r:id="rId4"/>
    <p:sldId id="259" r:id="rId5"/>
    <p:sldId id="261" r:id="rId6"/>
    <p:sldId id="262" r:id="rId7"/>
    <p:sldId id="263" r:id="rId8"/>
    <p:sldId id="265" r:id="rId9"/>
    <p:sldId id="266" r:id="rId10"/>
  </p:sldIdLst>
  <p:sldSz cx="9144000" cy="6858000" type="screen4x3"/>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 Lang" initials="EL" lastIdx="5" clrIdx="0">
    <p:extLst>
      <p:ext uri="{19B8F6BF-5375-455C-9EA6-DF929625EA0E}">
        <p15:presenceInfo xmlns="" xmlns:p15="http://schemas.microsoft.com/office/powerpoint/2012/main" userId="S::ed@hopscotchconsulting.co.uk::a947666a-58bb-474d-8f2b-3db70a97b2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05431"/>
    <a:srgbClr val="245533"/>
    <a:srgbClr val="221E1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24"/>
    <p:restoredTop sz="66383" autoAdjust="0"/>
  </p:normalViewPr>
  <p:slideViewPr>
    <p:cSldViewPr snapToGrid="0" snapToObjects="1">
      <p:cViewPr varScale="1">
        <p:scale>
          <a:sx n="76" d="100"/>
          <a:sy n="76" d="100"/>
        </p:scale>
        <p:origin x="-263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F1EF9D-1236-A04B-A89F-A65A4D6C3568}" type="datetimeFigureOut">
              <a:rPr lang="en-US" smtClean="0"/>
              <a:pPr/>
              <a:t>1/18/2020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547EE1-7191-5B41-BA2E-205D774F2678}" type="slidenum">
              <a:rPr lang="en-US" smtClean="0"/>
              <a:pPr/>
              <a:t>‹#›</a:t>
            </a:fld>
            <a:endParaRPr lang="en-US"/>
          </a:p>
        </p:txBody>
      </p:sp>
    </p:spTree>
    <p:extLst>
      <p:ext uri="{BB962C8B-B14F-4D97-AF65-F5344CB8AC3E}">
        <p14:creationId xmlns="" xmlns:p14="http://schemas.microsoft.com/office/powerpoint/2010/main" val="3414990834"/>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900" kern="1200" dirty="0">
                <a:solidFill>
                  <a:schemeClr val="tx1"/>
                </a:solidFill>
                <a:effectLst/>
                <a:latin typeface="+mn-lt"/>
                <a:ea typeface="+mn-ea"/>
                <a:cs typeface="+mn-cs"/>
              </a:rPr>
              <a:t>Our life on earth depends on the coldest places on our planet – the icy worlds of the Arctic and Antarctica.</a:t>
            </a:r>
            <a:r>
              <a:rPr lang="en-GB" dirty="0">
                <a:effectLst/>
              </a:rPr>
              <a:t> </a:t>
            </a:r>
            <a:endParaRPr lang="en-US" dirty="0"/>
          </a:p>
        </p:txBody>
      </p:sp>
      <p:sp>
        <p:nvSpPr>
          <p:cNvPr id="4" name="Slide Number Placeholder 3"/>
          <p:cNvSpPr>
            <a:spLocks noGrp="1"/>
          </p:cNvSpPr>
          <p:nvPr>
            <p:ph type="sldNum" sz="quarter" idx="5"/>
          </p:nvPr>
        </p:nvSpPr>
        <p:spPr/>
        <p:txBody>
          <a:bodyPr/>
          <a:lstStyle/>
          <a:p>
            <a:fld id="{EE547EE1-7191-5B41-BA2E-205D774F2678}" type="slidenum">
              <a:rPr lang="en-US" smtClean="0"/>
              <a:pPr/>
              <a:t>1</a:t>
            </a:fld>
            <a:endParaRPr lang="en-US"/>
          </a:p>
        </p:txBody>
      </p:sp>
    </p:spTree>
    <p:extLst>
      <p:ext uri="{BB962C8B-B14F-4D97-AF65-F5344CB8AC3E}">
        <p14:creationId xmlns="" xmlns:p14="http://schemas.microsoft.com/office/powerpoint/2010/main" val="2944877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The </a:t>
            </a:r>
            <a:r>
              <a:rPr lang="en-GB" sz="900" b="1" kern="1200" dirty="0">
                <a:solidFill>
                  <a:schemeClr val="tx1"/>
                </a:solidFill>
                <a:effectLst/>
                <a:latin typeface="+mn-lt"/>
                <a:ea typeface="+mn-ea"/>
                <a:cs typeface="+mn-cs"/>
              </a:rPr>
              <a:t>Arctic</a:t>
            </a:r>
            <a:r>
              <a:rPr lang="en-GB" sz="900" kern="1200" dirty="0">
                <a:solidFill>
                  <a:schemeClr val="tx1"/>
                </a:solidFill>
                <a:effectLst/>
                <a:latin typeface="+mn-lt"/>
                <a:ea typeface="+mn-ea"/>
                <a:cs typeface="+mn-cs"/>
              </a:rPr>
              <a:t> region is the northernmost region of the planet, consisting of the Arctic Ocean and parts of Russia, Greenland, Canada, USA, Norway, Iceland, Sweden and Finland that lie above the ‘Arctic Circle’.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At the other end of the earth, </a:t>
            </a:r>
            <a:r>
              <a:rPr lang="en-GB" sz="900" b="1" kern="1200" dirty="0">
                <a:solidFill>
                  <a:schemeClr val="tx1"/>
                </a:solidFill>
                <a:effectLst/>
                <a:latin typeface="+mn-lt"/>
                <a:ea typeface="+mn-ea"/>
                <a:cs typeface="+mn-cs"/>
              </a:rPr>
              <a:t>Antarctica</a:t>
            </a:r>
            <a:r>
              <a:rPr lang="en-GB" sz="900" kern="1200" dirty="0">
                <a:solidFill>
                  <a:schemeClr val="tx1"/>
                </a:solidFill>
                <a:effectLst/>
                <a:latin typeface="+mn-lt"/>
                <a:ea typeface="+mn-ea"/>
                <a:cs typeface="+mn-cs"/>
              </a:rPr>
              <a:t> is the world’s highest, driest, windiest and coldest continent. It is bigger than Europe and is so dry that it’s classified as a desert.</a:t>
            </a:r>
            <a:r>
              <a:rPr lang="en-GB" dirty="0">
                <a:effectLst/>
              </a:rPr>
              <a:t> </a:t>
            </a:r>
            <a:endParaRPr lang="en-US" dirty="0"/>
          </a:p>
        </p:txBody>
      </p:sp>
      <p:sp>
        <p:nvSpPr>
          <p:cNvPr id="4" name="Slide Number Placeholder 3"/>
          <p:cNvSpPr>
            <a:spLocks noGrp="1"/>
          </p:cNvSpPr>
          <p:nvPr>
            <p:ph type="sldNum" sz="quarter" idx="5"/>
          </p:nvPr>
        </p:nvSpPr>
        <p:spPr/>
        <p:txBody>
          <a:bodyPr/>
          <a:lstStyle/>
          <a:p>
            <a:fld id="{EE547EE1-7191-5B41-BA2E-205D774F2678}" type="slidenum">
              <a:rPr lang="en-US" smtClean="0"/>
              <a:pPr/>
              <a:t>2</a:t>
            </a:fld>
            <a:endParaRPr lang="en-US"/>
          </a:p>
        </p:txBody>
      </p:sp>
    </p:spTree>
    <p:extLst>
      <p:ext uri="{BB962C8B-B14F-4D97-AF65-F5344CB8AC3E}">
        <p14:creationId xmlns="" xmlns:p14="http://schemas.microsoft.com/office/powerpoint/2010/main" val="2372551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dirty="0" smtClean="0"/>
              <a:t>Click</a:t>
            </a:r>
            <a:r>
              <a:rPr lang="en-US" baseline="0" dirty="0" smtClean="0"/>
              <a:t> to watch </a:t>
            </a:r>
            <a:r>
              <a:rPr lang="en-US" baseline="0" dirty="0" err="1" smtClean="0"/>
              <a:t>i</a:t>
            </a:r>
            <a:r>
              <a:rPr lang="en-GB" sz="900" b="0" i="0" kern="1200" dirty="0" err="1" smtClean="0">
                <a:solidFill>
                  <a:schemeClr val="tx1"/>
                </a:solidFill>
                <a:latin typeface="+mn-lt"/>
                <a:ea typeface="+mn-ea"/>
                <a:cs typeface="+mn-cs"/>
              </a:rPr>
              <a:t>llustrative</a:t>
            </a:r>
            <a:r>
              <a:rPr lang="en-GB" sz="900" b="0" i="0" kern="1200" dirty="0" smtClean="0">
                <a:solidFill>
                  <a:schemeClr val="tx1"/>
                </a:solidFill>
                <a:latin typeface="+mn-lt"/>
                <a:ea typeface="+mn-ea"/>
                <a:cs typeface="+mn-cs"/>
              </a:rPr>
              <a:t> biome tour of our </a:t>
            </a:r>
            <a:r>
              <a:rPr lang="en-US" sz="900" kern="1200" dirty="0" smtClean="0">
                <a:solidFill>
                  <a:schemeClr val="tx1"/>
                </a:solidFill>
                <a:effectLst/>
                <a:latin typeface="+mn-lt"/>
                <a:ea typeface="+mn-ea"/>
                <a:cs typeface="+mn-cs"/>
              </a:rPr>
              <a:t>frozen worlds</a:t>
            </a:r>
            <a:r>
              <a:rPr lang="en-GB" sz="900" b="0" i="0" kern="1200" dirty="0" smtClean="0">
                <a:solidFill>
                  <a:schemeClr val="tx1"/>
                </a:solidFill>
                <a:latin typeface="+mn-lt"/>
                <a:ea typeface="+mn-ea"/>
                <a:cs typeface="+mn-cs"/>
              </a:rPr>
              <a:t>: </a:t>
            </a:r>
            <a:r>
              <a:rPr lang="en-GB" dirty="0" smtClean="0"/>
              <a:t>https://www.ourplanet.com/en/video/biome-tour-of-our-frozen-worlds</a:t>
            </a:r>
            <a:endParaRPr lang="en-US" dirty="0" smtClean="0"/>
          </a:p>
        </p:txBody>
      </p:sp>
      <p:sp>
        <p:nvSpPr>
          <p:cNvPr id="4" name="Slide Number Placeholder 3"/>
          <p:cNvSpPr>
            <a:spLocks noGrp="1"/>
          </p:cNvSpPr>
          <p:nvPr>
            <p:ph type="sldNum" sz="quarter" idx="5"/>
          </p:nvPr>
        </p:nvSpPr>
        <p:spPr/>
        <p:txBody>
          <a:bodyPr/>
          <a:lstStyle/>
          <a:p>
            <a:fld id="{EE547EE1-7191-5B41-BA2E-205D774F2678}" type="slidenum">
              <a:rPr lang="en-US" smtClean="0"/>
              <a:pPr/>
              <a:t>3</a:t>
            </a:fld>
            <a:endParaRPr lang="en-US"/>
          </a:p>
        </p:txBody>
      </p:sp>
    </p:spTree>
    <p:extLst>
      <p:ext uri="{BB962C8B-B14F-4D97-AF65-F5344CB8AC3E}">
        <p14:creationId xmlns="" xmlns:p14="http://schemas.microsoft.com/office/powerpoint/2010/main" val="2868883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About 4 million people live in the Arctic region, and the Arctic sea ice supports a wide range of animal species, from microscopic algae to the world’s largest land carnivore, the polar bear.</a:t>
            </a:r>
          </a:p>
        </p:txBody>
      </p:sp>
      <p:sp>
        <p:nvSpPr>
          <p:cNvPr id="4" name="Slide Number Placeholder 3"/>
          <p:cNvSpPr>
            <a:spLocks noGrp="1"/>
          </p:cNvSpPr>
          <p:nvPr>
            <p:ph type="sldNum" sz="quarter" idx="5"/>
          </p:nvPr>
        </p:nvSpPr>
        <p:spPr/>
        <p:txBody>
          <a:bodyPr/>
          <a:lstStyle/>
          <a:p>
            <a:fld id="{EE547EE1-7191-5B41-BA2E-205D774F2678}" type="slidenum">
              <a:rPr lang="en-US" smtClean="0"/>
              <a:pPr/>
              <a:t>4</a:t>
            </a:fld>
            <a:endParaRPr lang="en-US"/>
          </a:p>
        </p:txBody>
      </p:sp>
    </p:spTree>
    <p:extLst>
      <p:ext uri="{BB962C8B-B14F-4D97-AF65-F5344CB8AC3E}">
        <p14:creationId xmlns="" xmlns:p14="http://schemas.microsoft.com/office/powerpoint/2010/main" val="392905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The freezing Southern Ocean surrounding Antarctica is teeming with life. The waters are full of nutrients, which feed plankton at the bottom of the food chain. Plankton is a vital source of food for krill, tiny shrimp-like creatures, which are then eaten by penguins, seals, seabirds and whales.</a:t>
            </a:r>
          </a:p>
        </p:txBody>
      </p:sp>
      <p:sp>
        <p:nvSpPr>
          <p:cNvPr id="4" name="Slide Number Placeholder 3"/>
          <p:cNvSpPr>
            <a:spLocks noGrp="1"/>
          </p:cNvSpPr>
          <p:nvPr>
            <p:ph type="sldNum" sz="quarter" idx="5"/>
          </p:nvPr>
        </p:nvSpPr>
        <p:spPr/>
        <p:txBody>
          <a:bodyPr/>
          <a:lstStyle/>
          <a:p>
            <a:fld id="{EE547EE1-7191-5B41-BA2E-205D774F2678}" type="slidenum">
              <a:rPr lang="en-US" smtClean="0"/>
              <a:pPr/>
              <a:t>5</a:t>
            </a:fld>
            <a:endParaRPr lang="en-US"/>
          </a:p>
        </p:txBody>
      </p:sp>
    </p:spTree>
    <p:extLst>
      <p:ext uri="{BB962C8B-B14F-4D97-AF65-F5344CB8AC3E}">
        <p14:creationId xmlns="" xmlns:p14="http://schemas.microsoft.com/office/powerpoint/2010/main" val="1554716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The ice provides a platform on which much life in the polar regions depends. Polar bears need the sea ice to hunt for seals. If the ice connected to land forms later and melts earlier in the year, the bears have less time to hunt and it becomes harder for females to build up the fat stores they need to nurse their cubs.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Walruses can’t climb out of the sea onto thin ice, and caribou risk falling through it as they cross between islands and headlands.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Antarctic krill are a vital source of food for ocean species worldwide and depend on the shelter and food under sea ice to nurture their young.</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Ice in the polar regions reflects sunlight back into space and helps cool our planet.</a:t>
            </a:r>
          </a:p>
        </p:txBody>
      </p:sp>
      <p:sp>
        <p:nvSpPr>
          <p:cNvPr id="4" name="Slide Number Placeholder 3"/>
          <p:cNvSpPr>
            <a:spLocks noGrp="1"/>
          </p:cNvSpPr>
          <p:nvPr>
            <p:ph type="sldNum" sz="quarter" idx="5"/>
          </p:nvPr>
        </p:nvSpPr>
        <p:spPr/>
        <p:txBody>
          <a:bodyPr/>
          <a:lstStyle/>
          <a:p>
            <a:fld id="{EE547EE1-7191-5B41-BA2E-205D774F2678}" type="slidenum">
              <a:rPr lang="en-US" smtClean="0"/>
              <a:pPr/>
              <a:t>6</a:t>
            </a:fld>
            <a:endParaRPr lang="en-US"/>
          </a:p>
        </p:txBody>
      </p:sp>
    </p:spTree>
    <p:extLst>
      <p:ext uri="{BB962C8B-B14F-4D97-AF65-F5344CB8AC3E}">
        <p14:creationId xmlns="" xmlns:p14="http://schemas.microsoft.com/office/powerpoint/2010/main" val="2591100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sz="900" kern="1200" dirty="0">
                <a:solidFill>
                  <a:schemeClr val="tx1"/>
                </a:solidFill>
                <a:effectLst/>
                <a:latin typeface="+mn-lt"/>
                <a:ea typeface="+mn-ea"/>
                <a:cs typeface="+mn-cs"/>
              </a:rPr>
              <a:t>Globally, sea ice is diminishing faster than ever before, with terrible consequences for wildlife.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Burning fossil fuels such as coal, oil, and natural gas releases carbon dioxide into the earth’s atmosphere. This causes global warming and melting ice. </a:t>
            </a:r>
          </a:p>
          <a:p>
            <a:r>
              <a:rPr lang="en-GB" sz="900" kern="1200" dirty="0">
                <a:solidFill>
                  <a:schemeClr val="tx1"/>
                </a:solidFill>
                <a:effectLst/>
                <a:latin typeface="+mn-lt"/>
                <a:ea typeface="+mn-ea"/>
                <a:cs typeface="+mn-cs"/>
              </a:rPr>
              <a:t> </a:t>
            </a:r>
          </a:p>
          <a:p>
            <a:r>
              <a:rPr lang="en-GB" sz="900" kern="1200" dirty="0">
                <a:solidFill>
                  <a:schemeClr val="tx1"/>
                </a:solidFill>
                <a:effectLst/>
                <a:latin typeface="+mn-lt"/>
                <a:ea typeface="+mn-ea"/>
                <a:cs typeface="+mn-cs"/>
              </a:rPr>
              <a:t>Loss of ice from the poles is causing weather systems to change because the Arctic and parts of Antarctica are warming faster than the rest of our planet. We are already seeing more droughts and flooding around the world. Also, when ice melts it cause sea levels to rise so that millions of people and lots of wildlife could see their homes disappear below the waves.</a:t>
            </a:r>
          </a:p>
        </p:txBody>
      </p:sp>
      <p:sp>
        <p:nvSpPr>
          <p:cNvPr id="4" name="Slide Number Placeholder 3"/>
          <p:cNvSpPr>
            <a:spLocks noGrp="1"/>
          </p:cNvSpPr>
          <p:nvPr>
            <p:ph type="sldNum" sz="quarter" idx="5"/>
          </p:nvPr>
        </p:nvSpPr>
        <p:spPr/>
        <p:txBody>
          <a:bodyPr/>
          <a:lstStyle/>
          <a:p>
            <a:fld id="{EE547EE1-7191-5B41-BA2E-205D774F2678}" type="slidenum">
              <a:rPr lang="en-US" smtClean="0"/>
              <a:pPr/>
              <a:t>7</a:t>
            </a:fld>
            <a:endParaRPr lang="en-US"/>
          </a:p>
        </p:txBody>
      </p:sp>
    </p:spTree>
    <p:extLst>
      <p:ext uri="{BB962C8B-B14F-4D97-AF65-F5344CB8AC3E}">
        <p14:creationId xmlns="" xmlns:p14="http://schemas.microsoft.com/office/powerpoint/2010/main" val="1449322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900" kern="1200" dirty="0">
                <a:solidFill>
                  <a:schemeClr val="tx1"/>
                </a:solidFill>
                <a:effectLst/>
                <a:latin typeface="+mn-lt"/>
                <a:ea typeface="+mn-ea"/>
                <a:cs typeface="+mn-cs"/>
              </a:rPr>
              <a:t>We can all play a role in creating a more sustainable future through our own actions.</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Phasing out fossil fuels and replacing them with renewables will not only slow the warming of the planet and the acidification of the ocean, but it will also lead to clean air for all of us. </a:t>
            </a:r>
            <a:endParaRPr lang="en-GB" sz="900" kern="1200" dirty="0">
              <a:solidFill>
                <a:schemeClr val="tx1"/>
              </a:solidFill>
              <a:effectLst/>
              <a:latin typeface="+mn-lt"/>
              <a:ea typeface="+mn-ea"/>
              <a:cs typeface="+mn-cs"/>
            </a:endParaRPr>
          </a:p>
          <a:p>
            <a:r>
              <a:rPr lang="en-GB" sz="900" b="1" kern="1200" dirty="0">
                <a:solidFill>
                  <a:schemeClr val="tx1"/>
                </a:solidFill>
                <a:effectLst/>
                <a:latin typeface="+mn-lt"/>
                <a:ea typeface="+mn-ea"/>
                <a:cs typeface="+mn-cs"/>
              </a:rPr>
              <a:t> </a:t>
            </a:r>
            <a:endParaRPr lang="en-GB" sz="9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E547EE1-7191-5B41-BA2E-205D774F2678}" type="slidenum">
              <a:rPr lang="en-US" smtClean="0"/>
              <a:pPr/>
              <a:t>8</a:t>
            </a:fld>
            <a:endParaRPr lang="en-US"/>
          </a:p>
        </p:txBody>
      </p:sp>
    </p:spTree>
    <p:extLst>
      <p:ext uri="{BB962C8B-B14F-4D97-AF65-F5344CB8AC3E}">
        <p14:creationId xmlns="" xmlns:p14="http://schemas.microsoft.com/office/powerpoint/2010/main" val="3260762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GB" dirty="0"/>
              <a:t>Visit </a:t>
            </a:r>
            <a:r>
              <a:rPr lang="en-GB" dirty="0" err="1"/>
              <a:t>www.ourplanet.com</a:t>
            </a:r>
            <a:r>
              <a:rPr lang="en-GB" dirty="0"/>
              <a:t> for more information, classroom resources and a wealth of free videos.</a:t>
            </a:r>
          </a:p>
        </p:txBody>
      </p:sp>
      <p:sp>
        <p:nvSpPr>
          <p:cNvPr id="4" name="Slide Number Placeholder 3"/>
          <p:cNvSpPr>
            <a:spLocks noGrp="1"/>
          </p:cNvSpPr>
          <p:nvPr>
            <p:ph type="sldNum" sz="quarter" idx="5"/>
          </p:nvPr>
        </p:nvSpPr>
        <p:spPr/>
        <p:txBody>
          <a:bodyPr/>
          <a:lstStyle/>
          <a:p>
            <a:fld id="{EE547EE1-7191-5B41-BA2E-205D774F2678}" type="slidenum">
              <a:rPr lang="en-US" smtClean="0"/>
              <a:pPr/>
              <a:t>9</a:t>
            </a:fld>
            <a:endParaRPr lang="en-US"/>
          </a:p>
        </p:txBody>
      </p:sp>
    </p:spTree>
    <p:extLst>
      <p:ext uri="{BB962C8B-B14F-4D97-AF65-F5344CB8AC3E}">
        <p14:creationId xmlns="" xmlns:p14="http://schemas.microsoft.com/office/powerpoint/2010/main" val="1804535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372467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748989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298185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358273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5B2073-4A80-F54D-ABD8-D3DCD8C4308D}" type="datetimeFigureOut">
              <a:rPr lang="en-US" smtClean="0"/>
              <a:pPr/>
              <a:t>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59607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5B2073-4A80-F54D-ABD8-D3DCD8C4308D}" type="datetimeFigureOut">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2209942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5B2073-4A80-F54D-ABD8-D3DCD8C4308D}" type="datetimeFigureOut">
              <a:rPr lang="en-US" smtClean="0"/>
              <a:pPr/>
              <a:t>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2045232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5B2073-4A80-F54D-ABD8-D3DCD8C4308D}" type="datetimeFigureOut">
              <a:rPr lang="en-US" smtClean="0"/>
              <a:pPr/>
              <a:t>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128991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5B2073-4A80-F54D-ABD8-D3DCD8C4308D}" type="datetimeFigureOut">
              <a:rPr lang="en-US" smtClean="0"/>
              <a:pPr/>
              <a:t>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4133771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5B2073-4A80-F54D-ABD8-D3DCD8C4308D}" type="datetimeFigureOut">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1702536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5B2073-4A80-F54D-ABD8-D3DCD8C4308D}" type="datetimeFigureOut">
              <a:rPr lang="en-US" smtClean="0"/>
              <a:pPr/>
              <a:t>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41790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B2073-4A80-F54D-ABD8-D3DCD8C4308D}" type="datetimeFigureOut">
              <a:rPr lang="en-US" smtClean="0"/>
              <a:pPr/>
              <a:t>1/18/2020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18D93F-9EBE-EF4F-9200-ED2D2146428D}" type="slidenum">
              <a:rPr lang="en-US" smtClean="0"/>
              <a:pPr/>
              <a:t>‹#›</a:t>
            </a:fld>
            <a:endParaRPr lang="en-US"/>
          </a:p>
        </p:txBody>
      </p:sp>
    </p:spTree>
    <p:extLst>
      <p:ext uri="{BB962C8B-B14F-4D97-AF65-F5344CB8AC3E}">
        <p14:creationId xmlns="" xmlns:p14="http://schemas.microsoft.com/office/powerpoint/2010/main" val="26607022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www.ourplanet.com/en/video/biome-tour-of-our-frozen-worlds" TargetMode="Externa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 xmlns:a16="http://schemas.microsoft.com/office/drawing/2014/main" id="{587E386C-98C9-BE44-8064-7F6839FFE0B8}"/>
              </a:ext>
            </a:extLst>
          </p:cNvPr>
          <p:cNvSpPr txBox="1"/>
          <p:nvPr/>
        </p:nvSpPr>
        <p:spPr>
          <a:xfrm>
            <a:off x="302400" y="5635478"/>
            <a:ext cx="5984112" cy="769441"/>
          </a:xfrm>
          <a:prstGeom prst="rect">
            <a:avLst/>
          </a:prstGeom>
          <a:noFill/>
        </p:spPr>
        <p:txBody>
          <a:bodyPr wrap="square" rtlCol="0">
            <a:spAutoFit/>
          </a:bodyPr>
          <a:lstStyle/>
          <a:p>
            <a:r>
              <a:rPr lang="en-GB" sz="4400" b="1" dirty="0">
                <a:latin typeface="Futura-Medium" panose="020B0600000000000000" pitchFamily="34" charset="0"/>
              </a:rPr>
              <a:t>Our frozen worlds</a:t>
            </a:r>
          </a:p>
        </p:txBody>
      </p:sp>
      <p:pic>
        <p:nvPicPr>
          <p:cNvPr id="7" name="Picture 6">
            <a:extLst>
              <a:ext uri="{FF2B5EF4-FFF2-40B4-BE49-F238E27FC236}">
                <a16:creationId xmlns="" xmlns:a16="http://schemas.microsoft.com/office/drawing/2014/main" id="{3C429CD0-57D6-8246-9114-E1FB8DDCC77C}"/>
              </a:ext>
            </a:extLst>
          </p:cNvPr>
          <p:cNvPicPr>
            <a:picLocks noChangeAspect="1"/>
          </p:cNvPicPr>
          <p:nvPr/>
        </p:nvPicPr>
        <p:blipFill>
          <a:blip r:embed="rId3" cstate="email"/>
          <a:stretch>
            <a:fillRect/>
          </a:stretch>
        </p:blipFill>
        <p:spPr>
          <a:xfrm>
            <a:off x="6142233" y="5483889"/>
            <a:ext cx="2946477" cy="1072621"/>
          </a:xfrm>
          <a:prstGeom prst="rect">
            <a:avLst/>
          </a:prstGeom>
        </p:spPr>
      </p:pic>
      <p:pic>
        <p:nvPicPr>
          <p:cNvPr id="4" name="Picture 3">
            <a:extLst>
              <a:ext uri="{FF2B5EF4-FFF2-40B4-BE49-F238E27FC236}">
                <a16:creationId xmlns="" xmlns:a16="http://schemas.microsoft.com/office/drawing/2014/main" id="{8A7C5F83-2D6E-DF4F-9716-2CF296719115}"/>
              </a:ext>
            </a:extLst>
          </p:cNvPr>
          <p:cNvPicPr>
            <a:picLocks noChangeAspect="1"/>
          </p:cNvPicPr>
          <p:nvPr/>
        </p:nvPicPr>
        <p:blipFill>
          <a:blip r:embed="rId4" cstate="email"/>
          <a:stretch>
            <a:fillRect/>
          </a:stretch>
        </p:blipFill>
        <p:spPr>
          <a:xfrm>
            <a:off x="0" y="0"/>
            <a:ext cx="9144000" cy="5130800"/>
          </a:xfrm>
          <a:prstGeom prst="rect">
            <a:avLst/>
          </a:prstGeom>
        </p:spPr>
      </p:pic>
    </p:spTree>
    <p:extLst>
      <p:ext uri="{BB962C8B-B14F-4D97-AF65-F5344CB8AC3E}">
        <p14:creationId xmlns="" xmlns:p14="http://schemas.microsoft.com/office/powerpoint/2010/main" val="193419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32A15AD2-69F5-874D-B332-CB3EF3F82E07}"/>
              </a:ext>
            </a:extLst>
          </p:cNvPr>
          <p:cNvPicPr>
            <a:picLocks noChangeAspect="1"/>
          </p:cNvPicPr>
          <p:nvPr/>
        </p:nvPicPr>
        <p:blipFill>
          <a:blip r:embed="rId3" cstate="email"/>
          <a:stretch>
            <a:fillRect/>
          </a:stretch>
        </p:blipFill>
        <p:spPr>
          <a:xfrm>
            <a:off x="0" y="0"/>
            <a:ext cx="9144000" cy="5130800"/>
          </a:xfrm>
          <a:prstGeom prst="rect">
            <a:avLst/>
          </a:prstGeom>
        </p:spPr>
      </p:pic>
      <p:sp>
        <p:nvSpPr>
          <p:cNvPr id="13" name="TextBox 12">
            <a:extLst>
              <a:ext uri="{FF2B5EF4-FFF2-40B4-BE49-F238E27FC236}">
                <a16:creationId xmlns="" xmlns:a16="http://schemas.microsoft.com/office/drawing/2014/main" id="{491598D9-44BC-2742-AF1B-BDF57F995327}"/>
              </a:ext>
            </a:extLst>
          </p:cNvPr>
          <p:cNvSpPr txBox="1"/>
          <p:nvPr/>
        </p:nvSpPr>
        <p:spPr>
          <a:xfrm>
            <a:off x="3451558" y="0"/>
            <a:ext cx="1893971" cy="300082"/>
          </a:xfrm>
          <a:prstGeom prst="rect">
            <a:avLst/>
          </a:prstGeom>
          <a:noFill/>
        </p:spPr>
        <p:txBody>
          <a:bodyPr wrap="square" rtlCol="0">
            <a:spAutoFit/>
          </a:bodyPr>
          <a:lstStyle/>
          <a:p>
            <a:r>
              <a:rPr lang="en-US" dirty="0">
                <a:latin typeface="Futura Medium" panose="020B0602020204020303" pitchFamily="34" charset="-79"/>
                <a:cs typeface="Futura Medium" panose="020B0602020204020303" pitchFamily="34" charset="-79"/>
              </a:rPr>
              <a:t>Arctic</a:t>
            </a:r>
          </a:p>
        </p:txBody>
      </p:sp>
      <p:sp>
        <p:nvSpPr>
          <p:cNvPr id="18" name="TextBox 17">
            <a:extLst>
              <a:ext uri="{FF2B5EF4-FFF2-40B4-BE49-F238E27FC236}">
                <a16:creationId xmlns="" xmlns:a16="http://schemas.microsoft.com/office/drawing/2014/main" id="{4B82251C-F0F1-AC47-BDEA-4E4D13BC1B75}"/>
              </a:ext>
            </a:extLst>
          </p:cNvPr>
          <p:cNvSpPr txBox="1"/>
          <p:nvPr/>
        </p:nvSpPr>
        <p:spPr>
          <a:xfrm>
            <a:off x="5165084" y="4726843"/>
            <a:ext cx="1893971" cy="300082"/>
          </a:xfrm>
          <a:prstGeom prst="rect">
            <a:avLst/>
          </a:prstGeom>
          <a:noFill/>
        </p:spPr>
        <p:txBody>
          <a:bodyPr wrap="square" rtlCol="0">
            <a:spAutoFit/>
          </a:bodyPr>
          <a:lstStyle/>
          <a:p>
            <a:pPr algn="ctr"/>
            <a:r>
              <a:rPr lang="en-US" dirty="0">
                <a:latin typeface="Futura Medium" panose="020B0602020204020303" pitchFamily="34" charset="-79"/>
                <a:cs typeface="Futura Medium" panose="020B0602020204020303" pitchFamily="34" charset="-79"/>
              </a:rPr>
              <a:t>Antarctica</a:t>
            </a:r>
          </a:p>
        </p:txBody>
      </p:sp>
      <p:sp>
        <p:nvSpPr>
          <p:cNvPr id="23" name="TextBox 22">
            <a:extLst>
              <a:ext uri="{FF2B5EF4-FFF2-40B4-BE49-F238E27FC236}">
                <a16:creationId xmlns="" xmlns:a16="http://schemas.microsoft.com/office/drawing/2014/main" id="{D5A72768-F97F-194B-B321-FD1EFE2D2B25}"/>
              </a:ext>
            </a:extLst>
          </p:cNvPr>
          <p:cNvSpPr txBox="1"/>
          <p:nvPr/>
        </p:nvSpPr>
        <p:spPr>
          <a:xfrm>
            <a:off x="300942" y="5604701"/>
            <a:ext cx="5984112" cy="769441"/>
          </a:xfrm>
          <a:prstGeom prst="rect">
            <a:avLst/>
          </a:prstGeom>
          <a:noFill/>
        </p:spPr>
        <p:txBody>
          <a:bodyPr wrap="square" rtlCol="0">
            <a:spAutoFit/>
          </a:bodyPr>
          <a:lstStyle/>
          <a:p>
            <a:r>
              <a:rPr lang="en-GB" sz="4400" b="1" dirty="0">
                <a:latin typeface="Futura-Medium" panose="020B0600000000000000" pitchFamily="34" charset="0"/>
              </a:rPr>
              <a:t>Where in the world?</a:t>
            </a:r>
          </a:p>
        </p:txBody>
      </p:sp>
      <p:pic>
        <p:nvPicPr>
          <p:cNvPr id="15" name="Picture 14">
            <a:extLst>
              <a:ext uri="{FF2B5EF4-FFF2-40B4-BE49-F238E27FC236}">
                <a16:creationId xmlns="" xmlns:a16="http://schemas.microsoft.com/office/drawing/2014/main" id="{3831AF21-093E-114C-A1D3-BB821D8EA55E}"/>
              </a:ext>
            </a:extLst>
          </p:cNvPr>
          <p:cNvPicPr>
            <a:picLocks noChangeAspect="1"/>
          </p:cNvPicPr>
          <p:nvPr/>
        </p:nvPicPr>
        <p:blipFill>
          <a:blip r:embed="rId4" cstate="email"/>
          <a:stretch>
            <a:fillRect/>
          </a:stretch>
        </p:blipFill>
        <p:spPr>
          <a:xfrm>
            <a:off x="6142233" y="5483889"/>
            <a:ext cx="2946477" cy="1072621"/>
          </a:xfrm>
          <a:prstGeom prst="rect">
            <a:avLst/>
          </a:prstGeom>
        </p:spPr>
      </p:pic>
    </p:spTree>
    <p:extLst>
      <p:ext uri="{BB962C8B-B14F-4D97-AF65-F5344CB8AC3E}">
        <p14:creationId xmlns="" xmlns:p14="http://schemas.microsoft.com/office/powerpoint/2010/main" val="2010242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0-#ppt_w/2"/>
                                          </p:val>
                                        </p:tav>
                                        <p:tav tm="100000">
                                          <p:val>
                                            <p:strVal val="#ppt_x"/>
                                          </p:val>
                                        </p:tav>
                                      </p:tavLst>
                                    </p:anim>
                                    <p:anim calcmode="lin" valueType="num">
                                      <p:cBhvr additive="base">
                                        <p:cTn id="14"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3EAF221F-0016-5140-8428-6C21678DFB1A}"/>
              </a:ext>
            </a:extLst>
          </p:cNvPr>
          <p:cNvPicPr>
            <a:picLocks noChangeAspect="1"/>
          </p:cNvPicPr>
          <p:nvPr/>
        </p:nvPicPr>
        <p:blipFill>
          <a:blip r:embed="rId3" cstate="email"/>
          <a:stretch>
            <a:fillRect/>
          </a:stretch>
        </p:blipFill>
        <p:spPr>
          <a:xfrm>
            <a:off x="6142233" y="5483889"/>
            <a:ext cx="2946477" cy="1072621"/>
          </a:xfrm>
          <a:prstGeom prst="rect">
            <a:avLst/>
          </a:prstGeom>
        </p:spPr>
      </p:pic>
      <p:pic>
        <p:nvPicPr>
          <p:cNvPr id="3" name="Picture 2">
            <a:extLst>
              <a:ext uri="{FF2B5EF4-FFF2-40B4-BE49-F238E27FC236}">
                <a16:creationId xmlns="" xmlns:a16="http://schemas.microsoft.com/office/drawing/2014/main" id="{C7C2A5A6-0EEC-C647-8856-CE1486E345B2}"/>
              </a:ext>
            </a:extLst>
          </p:cNvPr>
          <p:cNvPicPr>
            <a:picLocks noChangeAspect="1"/>
          </p:cNvPicPr>
          <p:nvPr/>
        </p:nvPicPr>
        <p:blipFill>
          <a:blip r:embed="rId4" cstate="email"/>
          <a:stretch>
            <a:fillRect/>
          </a:stretch>
        </p:blipFill>
        <p:spPr>
          <a:xfrm>
            <a:off x="0" y="-4597"/>
            <a:ext cx="9144000" cy="5130800"/>
          </a:xfrm>
          <a:prstGeom prst="rect">
            <a:avLst/>
          </a:prstGeom>
        </p:spPr>
      </p:pic>
      <p:sp>
        <p:nvSpPr>
          <p:cNvPr id="9" name="TextBox 8">
            <a:extLst>
              <a:ext uri="{FF2B5EF4-FFF2-40B4-BE49-F238E27FC236}">
                <a16:creationId xmlns="" xmlns:a16="http://schemas.microsoft.com/office/drawing/2014/main" id="{650F5952-7E55-A04C-8BCB-CDD9A16869A6}"/>
              </a:ext>
            </a:extLst>
          </p:cNvPr>
          <p:cNvSpPr txBox="1"/>
          <p:nvPr/>
        </p:nvSpPr>
        <p:spPr>
          <a:xfrm>
            <a:off x="302400" y="5635478"/>
            <a:ext cx="5984112" cy="769441"/>
          </a:xfrm>
          <a:prstGeom prst="rect">
            <a:avLst/>
          </a:prstGeom>
          <a:noFill/>
        </p:spPr>
        <p:txBody>
          <a:bodyPr wrap="square" rtlCol="0">
            <a:spAutoFit/>
          </a:bodyPr>
          <a:lstStyle/>
          <a:p>
            <a:r>
              <a:rPr lang="en-GB" sz="4400" b="1" dirty="0">
                <a:latin typeface="Futura-Medium" panose="020B0600000000000000" pitchFamily="34" charset="0"/>
              </a:rPr>
              <a:t>Our frozen worlds</a:t>
            </a:r>
          </a:p>
        </p:txBody>
      </p:sp>
      <p:pic>
        <p:nvPicPr>
          <p:cNvPr id="6" name="Picture 5" descr="icon.png">
            <a:hlinkClick r:id="rId5"/>
          </p:cNvPr>
          <p:cNvPicPr>
            <a:picLocks noChangeAspect="1"/>
          </p:cNvPicPr>
          <p:nvPr/>
        </p:nvPicPr>
        <p:blipFill>
          <a:blip r:embed="rId6" cstate="email"/>
          <a:stretch>
            <a:fillRect/>
          </a:stretch>
        </p:blipFill>
        <p:spPr>
          <a:xfrm>
            <a:off x="3352952" y="1376238"/>
            <a:ext cx="2438095" cy="2438095"/>
          </a:xfrm>
          <a:prstGeom prst="rect">
            <a:avLst/>
          </a:prstGeom>
        </p:spPr>
      </p:pic>
    </p:spTree>
    <p:extLst>
      <p:ext uri="{BB962C8B-B14F-4D97-AF65-F5344CB8AC3E}">
        <p14:creationId xmlns="" xmlns:p14="http://schemas.microsoft.com/office/powerpoint/2010/main" val="3649443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52D7E92B-708F-7941-A912-0A2EBAFE8744}"/>
              </a:ext>
            </a:extLst>
          </p:cNvPr>
          <p:cNvPicPr>
            <a:picLocks noChangeAspect="1"/>
          </p:cNvPicPr>
          <p:nvPr/>
        </p:nvPicPr>
        <p:blipFill>
          <a:blip r:embed="rId3" cstate="email"/>
          <a:stretch>
            <a:fillRect/>
          </a:stretch>
        </p:blipFill>
        <p:spPr>
          <a:xfrm>
            <a:off x="6142233" y="5483889"/>
            <a:ext cx="2946477" cy="1072621"/>
          </a:xfrm>
          <a:prstGeom prst="rect">
            <a:avLst/>
          </a:prstGeom>
        </p:spPr>
      </p:pic>
      <p:sp>
        <p:nvSpPr>
          <p:cNvPr id="11" name="TextBox 10">
            <a:extLst>
              <a:ext uri="{FF2B5EF4-FFF2-40B4-BE49-F238E27FC236}">
                <a16:creationId xmlns="" xmlns:a16="http://schemas.microsoft.com/office/drawing/2014/main" id="{9C06517A-8EBF-A94A-9026-42BE98FE2D6B}"/>
              </a:ext>
            </a:extLst>
          </p:cNvPr>
          <p:cNvSpPr txBox="1"/>
          <p:nvPr/>
        </p:nvSpPr>
        <p:spPr>
          <a:xfrm>
            <a:off x="302400" y="5635478"/>
            <a:ext cx="5984112" cy="769441"/>
          </a:xfrm>
          <a:prstGeom prst="rect">
            <a:avLst/>
          </a:prstGeom>
          <a:noFill/>
        </p:spPr>
        <p:txBody>
          <a:bodyPr wrap="square" rtlCol="0">
            <a:spAutoFit/>
          </a:bodyPr>
          <a:lstStyle/>
          <a:p>
            <a:r>
              <a:rPr lang="en-GB" sz="4400" b="1" dirty="0">
                <a:latin typeface="Futura-Medium" panose="020B0600000000000000" pitchFamily="34" charset="0"/>
              </a:rPr>
              <a:t>The Arctic</a:t>
            </a:r>
          </a:p>
        </p:txBody>
      </p:sp>
      <p:pic>
        <p:nvPicPr>
          <p:cNvPr id="3" name="Picture 2">
            <a:extLst>
              <a:ext uri="{FF2B5EF4-FFF2-40B4-BE49-F238E27FC236}">
                <a16:creationId xmlns="" xmlns:a16="http://schemas.microsoft.com/office/drawing/2014/main" id="{546BD79D-F50D-0541-AA05-0E24A997E0D3}"/>
              </a:ext>
            </a:extLst>
          </p:cNvPr>
          <p:cNvPicPr>
            <a:picLocks noChangeAspect="1"/>
          </p:cNvPicPr>
          <p:nvPr/>
        </p:nvPicPr>
        <p:blipFill>
          <a:blip r:embed="rId4" cstate="email"/>
          <a:stretch>
            <a:fillRect/>
          </a:stretch>
        </p:blipFill>
        <p:spPr>
          <a:xfrm>
            <a:off x="0" y="0"/>
            <a:ext cx="9144000" cy="5130800"/>
          </a:xfrm>
          <a:prstGeom prst="rect">
            <a:avLst/>
          </a:prstGeom>
        </p:spPr>
      </p:pic>
    </p:spTree>
    <p:extLst>
      <p:ext uri="{BB962C8B-B14F-4D97-AF65-F5344CB8AC3E}">
        <p14:creationId xmlns="" xmlns:p14="http://schemas.microsoft.com/office/powerpoint/2010/main" val="3828290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B5B0C86E-ECE9-B24C-B654-A569C224180A}"/>
              </a:ext>
            </a:extLst>
          </p:cNvPr>
          <p:cNvPicPr>
            <a:picLocks noChangeAspect="1"/>
          </p:cNvPicPr>
          <p:nvPr/>
        </p:nvPicPr>
        <p:blipFill rotWithShape="1">
          <a:blip r:embed="rId3" cstate="email"/>
          <a:srcRect/>
          <a:stretch/>
        </p:blipFill>
        <p:spPr>
          <a:xfrm>
            <a:off x="0" y="-5223"/>
            <a:ext cx="9143999" cy="5136023"/>
          </a:xfrm>
          <a:prstGeom prst="rect">
            <a:avLst/>
          </a:prstGeom>
        </p:spPr>
      </p:pic>
      <p:pic>
        <p:nvPicPr>
          <p:cNvPr id="23" name="Picture 22">
            <a:extLst>
              <a:ext uri="{FF2B5EF4-FFF2-40B4-BE49-F238E27FC236}">
                <a16:creationId xmlns="" xmlns:a16="http://schemas.microsoft.com/office/drawing/2014/main" id="{82777553-DE5D-E346-AD0E-7367973F6E9C}"/>
              </a:ext>
            </a:extLst>
          </p:cNvPr>
          <p:cNvPicPr>
            <a:picLocks noChangeAspect="1"/>
          </p:cNvPicPr>
          <p:nvPr/>
        </p:nvPicPr>
        <p:blipFill>
          <a:blip r:embed="rId4" cstate="email"/>
          <a:stretch>
            <a:fillRect/>
          </a:stretch>
        </p:blipFill>
        <p:spPr>
          <a:xfrm>
            <a:off x="6142233" y="5483889"/>
            <a:ext cx="2946477" cy="1072621"/>
          </a:xfrm>
          <a:prstGeom prst="rect">
            <a:avLst/>
          </a:prstGeom>
        </p:spPr>
      </p:pic>
      <p:sp>
        <p:nvSpPr>
          <p:cNvPr id="35" name="TextBox 34">
            <a:extLst>
              <a:ext uri="{FF2B5EF4-FFF2-40B4-BE49-F238E27FC236}">
                <a16:creationId xmlns="" xmlns:a16="http://schemas.microsoft.com/office/drawing/2014/main" id="{A58B3DFB-FB7E-9B47-ABE1-D0C62EA6C9A9}"/>
              </a:ext>
            </a:extLst>
          </p:cNvPr>
          <p:cNvSpPr txBox="1"/>
          <p:nvPr/>
        </p:nvSpPr>
        <p:spPr>
          <a:xfrm>
            <a:off x="300941" y="5605200"/>
            <a:ext cx="6988133" cy="769441"/>
          </a:xfrm>
          <a:prstGeom prst="rect">
            <a:avLst/>
          </a:prstGeom>
          <a:noFill/>
        </p:spPr>
        <p:txBody>
          <a:bodyPr wrap="square" rtlCol="0">
            <a:spAutoFit/>
          </a:bodyPr>
          <a:lstStyle/>
          <a:p>
            <a:r>
              <a:rPr lang="en-GB" sz="4400" b="1" dirty="0">
                <a:latin typeface="Futura-Medium" panose="020B0600000000000000" pitchFamily="34" charset="0"/>
              </a:rPr>
              <a:t>Antarctica</a:t>
            </a:r>
          </a:p>
        </p:txBody>
      </p:sp>
      <p:sp>
        <p:nvSpPr>
          <p:cNvPr id="31" name="TextBox 30">
            <a:extLst>
              <a:ext uri="{FF2B5EF4-FFF2-40B4-BE49-F238E27FC236}">
                <a16:creationId xmlns="" xmlns:a16="http://schemas.microsoft.com/office/drawing/2014/main" id="{A4848290-CE52-754E-95CE-C39F937BD1F8}"/>
              </a:ext>
            </a:extLst>
          </p:cNvPr>
          <p:cNvSpPr txBox="1"/>
          <p:nvPr/>
        </p:nvSpPr>
        <p:spPr>
          <a:xfrm>
            <a:off x="2861260" y="3490875"/>
            <a:ext cx="2634343" cy="246221"/>
          </a:xfrm>
          <a:prstGeom prst="rect">
            <a:avLst/>
          </a:prstGeom>
          <a:noFill/>
        </p:spPr>
        <p:txBody>
          <a:bodyPr wrap="square" rtlCol="0">
            <a:spAutoFit/>
          </a:bodyPr>
          <a:lstStyle/>
          <a:p>
            <a:r>
              <a:rPr lang="en-GB" sz="1000" dirty="0">
                <a:latin typeface="Futura-Medium" panose="020B0600000000000000" pitchFamily="34" charset="0"/>
              </a:rPr>
              <a:t>Krill</a:t>
            </a:r>
          </a:p>
        </p:txBody>
      </p:sp>
      <p:pic>
        <p:nvPicPr>
          <p:cNvPr id="9" name="Picture 8">
            <a:extLst>
              <a:ext uri="{FF2B5EF4-FFF2-40B4-BE49-F238E27FC236}">
                <a16:creationId xmlns="" xmlns:a16="http://schemas.microsoft.com/office/drawing/2014/main" id="{FFEC339D-E051-0247-B9FF-1ACB29460560}"/>
              </a:ext>
            </a:extLst>
          </p:cNvPr>
          <p:cNvPicPr>
            <a:picLocks noChangeAspect="1"/>
          </p:cNvPicPr>
          <p:nvPr/>
        </p:nvPicPr>
        <p:blipFill>
          <a:blip r:embed="rId5" cstate="email"/>
          <a:stretch>
            <a:fillRect/>
          </a:stretch>
        </p:blipFill>
        <p:spPr>
          <a:xfrm>
            <a:off x="3174274" y="51026"/>
            <a:ext cx="5182589" cy="4836079"/>
          </a:xfrm>
          <a:prstGeom prst="rect">
            <a:avLst/>
          </a:prstGeom>
        </p:spPr>
      </p:pic>
    </p:spTree>
    <p:extLst>
      <p:ext uri="{BB962C8B-B14F-4D97-AF65-F5344CB8AC3E}">
        <p14:creationId xmlns="" xmlns:p14="http://schemas.microsoft.com/office/powerpoint/2010/main" val="279655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 xmlns:a16="http://schemas.microsoft.com/office/drawing/2014/main" id="{B81227B2-C278-9E41-A802-042813D667A6}"/>
              </a:ext>
            </a:extLst>
          </p:cNvPr>
          <p:cNvPicPr>
            <a:picLocks noChangeAspect="1"/>
          </p:cNvPicPr>
          <p:nvPr/>
        </p:nvPicPr>
        <p:blipFill>
          <a:blip r:embed="rId3" cstate="email"/>
          <a:stretch>
            <a:fillRect/>
          </a:stretch>
        </p:blipFill>
        <p:spPr>
          <a:xfrm>
            <a:off x="6142233" y="5483889"/>
            <a:ext cx="2946477" cy="1072621"/>
          </a:xfrm>
          <a:prstGeom prst="rect">
            <a:avLst/>
          </a:prstGeom>
        </p:spPr>
      </p:pic>
      <p:sp>
        <p:nvSpPr>
          <p:cNvPr id="22" name="TextBox 21">
            <a:extLst>
              <a:ext uri="{FF2B5EF4-FFF2-40B4-BE49-F238E27FC236}">
                <a16:creationId xmlns="" xmlns:a16="http://schemas.microsoft.com/office/drawing/2014/main" id="{B4F828AC-16C3-554E-B83B-45D6A49D101F}"/>
              </a:ext>
            </a:extLst>
          </p:cNvPr>
          <p:cNvSpPr txBox="1"/>
          <p:nvPr/>
        </p:nvSpPr>
        <p:spPr>
          <a:xfrm>
            <a:off x="300941" y="5605200"/>
            <a:ext cx="6988133" cy="769441"/>
          </a:xfrm>
          <a:prstGeom prst="rect">
            <a:avLst/>
          </a:prstGeom>
          <a:noFill/>
        </p:spPr>
        <p:txBody>
          <a:bodyPr wrap="square" rtlCol="0">
            <a:spAutoFit/>
          </a:bodyPr>
          <a:lstStyle/>
          <a:p>
            <a:r>
              <a:rPr lang="en-GB" sz="4400" b="1" dirty="0">
                <a:latin typeface="Futura-Medium" panose="020B0600000000000000" pitchFamily="34" charset="0"/>
              </a:rPr>
              <a:t>Why does ice matter?</a:t>
            </a:r>
          </a:p>
        </p:txBody>
      </p:sp>
      <p:pic>
        <p:nvPicPr>
          <p:cNvPr id="9" name="Picture 8">
            <a:extLst>
              <a:ext uri="{FF2B5EF4-FFF2-40B4-BE49-F238E27FC236}">
                <a16:creationId xmlns="" xmlns:a16="http://schemas.microsoft.com/office/drawing/2014/main" id="{802499AD-507F-8543-903C-ACB4627E6D47}"/>
              </a:ext>
            </a:extLst>
          </p:cNvPr>
          <p:cNvPicPr>
            <a:picLocks noChangeAspect="1"/>
          </p:cNvPicPr>
          <p:nvPr/>
        </p:nvPicPr>
        <p:blipFill>
          <a:blip r:embed="rId4" cstate="email"/>
          <a:stretch>
            <a:fillRect/>
          </a:stretch>
        </p:blipFill>
        <p:spPr>
          <a:xfrm>
            <a:off x="0" y="2552700"/>
            <a:ext cx="4572000" cy="2552700"/>
          </a:xfrm>
          <a:prstGeom prst="rect">
            <a:avLst/>
          </a:prstGeom>
        </p:spPr>
      </p:pic>
      <p:pic>
        <p:nvPicPr>
          <p:cNvPr id="28" name="Picture 27">
            <a:extLst>
              <a:ext uri="{FF2B5EF4-FFF2-40B4-BE49-F238E27FC236}">
                <a16:creationId xmlns="" xmlns:a16="http://schemas.microsoft.com/office/drawing/2014/main" id="{B29942E5-7D9B-5F41-B7C0-30054AA6F321}"/>
              </a:ext>
            </a:extLst>
          </p:cNvPr>
          <p:cNvPicPr>
            <a:picLocks noChangeAspect="1"/>
          </p:cNvPicPr>
          <p:nvPr/>
        </p:nvPicPr>
        <p:blipFill>
          <a:blip r:embed="rId5" cstate="email"/>
          <a:stretch>
            <a:fillRect/>
          </a:stretch>
        </p:blipFill>
        <p:spPr>
          <a:xfrm>
            <a:off x="0" y="0"/>
            <a:ext cx="4572000" cy="2552700"/>
          </a:xfrm>
          <a:prstGeom prst="rect">
            <a:avLst/>
          </a:prstGeom>
        </p:spPr>
      </p:pic>
      <p:pic>
        <p:nvPicPr>
          <p:cNvPr id="30" name="Picture 29">
            <a:extLst>
              <a:ext uri="{FF2B5EF4-FFF2-40B4-BE49-F238E27FC236}">
                <a16:creationId xmlns="" xmlns:a16="http://schemas.microsoft.com/office/drawing/2014/main" id="{3DEA74CE-808A-6746-913B-0913BD6456AA}"/>
              </a:ext>
            </a:extLst>
          </p:cNvPr>
          <p:cNvPicPr>
            <a:picLocks noChangeAspect="1"/>
          </p:cNvPicPr>
          <p:nvPr/>
        </p:nvPicPr>
        <p:blipFill>
          <a:blip r:embed="rId6" cstate="email"/>
          <a:stretch>
            <a:fillRect/>
          </a:stretch>
        </p:blipFill>
        <p:spPr>
          <a:xfrm>
            <a:off x="4572000" y="0"/>
            <a:ext cx="4572000" cy="2552700"/>
          </a:xfrm>
          <a:prstGeom prst="rect">
            <a:avLst/>
          </a:prstGeom>
        </p:spPr>
      </p:pic>
      <p:pic>
        <p:nvPicPr>
          <p:cNvPr id="3" name="Picture 2">
            <a:extLst>
              <a:ext uri="{FF2B5EF4-FFF2-40B4-BE49-F238E27FC236}">
                <a16:creationId xmlns="" xmlns:a16="http://schemas.microsoft.com/office/drawing/2014/main" id="{F139FA4B-B084-D044-9EF2-C323D2B249AB}"/>
              </a:ext>
            </a:extLst>
          </p:cNvPr>
          <p:cNvPicPr>
            <a:picLocks noChangeAspect="1"/>
          </p:cNvPicPr>
          <p:nvPr/>
        </p:nvPicPr>
        <p:blipFill>
          <a:blip r:embed="rId7" cstate="email"/>
          <a:stretch>
            <a:fillRect/>
          </a:stretch>
        </p:blipFill>
        <p:spPr>
          <a:xfrm>
            <a:off x="4572000" y="2552700"/>
            <a:ext cx="4572000" cy="2552700"/>
          </a:xfrm>
          <a:prstGeom prst="rect">
            <a:avLst/>
          </a:prstGeom>
        </p:spPr>
      </p:pic>
    </p:spTree>
    <p:extLst>
      <p:ext uri="{BB962C8B-B14F-4D97-AF65-F5344CB8AC3E}">
        <p14:creationId xmlns="" xmlns:p14="http://schemas.microsoft.com/office/powerpoint/2010/main" val="346046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500" fill="hold"/>
                                        <p:tgtEl>
                                          <p:spTgt spid="30"/>
                                        </p:tgtEl>
                                        <p:attrNameLst>
                                          <p:attrName>ppt_x</p:attrName>
                                        </p:attrNameLst>
                                      </p:cBhvr>
                                      <p:tavLst>
                                        <p:tav tm="0">
                                          <p:val>
                                            <p:strVal val="#ppt_x"/>
                                          </p:val>
                                        </p:tav>
                                        <p:tav tm="100000">
                                          <p:val>
                                            <p:strVal val="#ppt_x"/>
                                          </p:val>
                                        </p:tav>
                                      </p:tavLst>
                                    </p:anim>
                                    <p:anim calcmode="lin" valueType="num">
                                      <p:cBhvr additive="base">
                                        <p:cTn id="1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07CD1C64-3CB4-D341-A793-D4E403BA443C}"/>
              </a:ext>
            </a:extLst>
          </p:cNvPr>
          <p:cNvPicPr>
            <a:picLocks noChangeAspect="1"/>
          </p:cNvPicPr>
          <p:nvPr/>
        </p:nvPicPr>
        <p:blipFill>
          <a:blip r:embed="rId3" cstate="email"/>
          <a:stretch>
            <a:fillRect/>
          </a:stretch>
        </p:blipFill>
        <p:spPr>
          <a:xfrm>
            <a:off x="0" y="0"/>
            <a:ext cx="9144000" cy="5080000"/>
          </a:xfrm>
          <a:prstGeom prst="rect">
            <a:avLst/>
          </a:prstGeom>
        </p:spPr>
      </p:pic>
      <p:sp>
        <p:nvSpPr>
          <p:cNvPr id="25" name="TextBox 24">
            <a:extLst>
              <a:ext uri="{FF2B5EF4-FFF2-40B4-BE49-F238E27FC236}">
                <a16:creationId xmlns="" xmlns:a16="http://schemas.microsoft.com/office/drawing/2014/main" id="{A2F37E7D-695F-5B41-9CA9-62E9FE607F6F}"/>
              </a:ext>
            </a:extLst>
          </p:cNvPr>
          <p:cNvSpPr txBox="1"/>
          <p:nvPr/>
        </p:nvSpPr>
        <p:spPr>
          <a:xfrm>
            <a:off x="300941" y="5605200"/>
            <a:ext cx="6988133" cy="1077218"/>
          </a:xfrm>
          <a:prstGeom prst="rect">
            <a:avLst/>
          </a:prstGeom>
          <a:noFill/>
        </p:spPr>
        <p:txBody>
          <a:bodyPr wrap="square" rtlCol="0">
            <a:spAutoFit/>
          </a:bodyPr>
          <a:lstStyle/>
          <a:p>
            <a:r>
              <a:rPr lang="en-GB" sz="4400" b="1" dirty="0">
                <a:latin typeface="Futura-Medium" panose="020B0600000000000000" pitchFamily="34" charset="0"/>
              </a:rPr>
              <a:t>What’s the problem?</a:t>
            </a:r>
          </a:p>
          <a:p>
            <a:endParaRPr lang="en-GB" sz="2000" b="1" dirty="0">
              <a:latin typeface="Futura-Medium" panose="020B0600000000000000" pitchFamily="34" charset="0"/>
            </a:endParaRPr>
          </a:p>
        </p:txBody>
      </p:sp>
      <p:pic>
        <p:nvPicPr>
          <p:cNvPr id="20" name="Picture 19">
            <a:extLst>
              <a:ext uri="{FF2B5EF4-FFF2-40B4-BE49-F238E27FC236}">
                <a16:creationId xmlns="" xmlns:a16="http://schemas.microsoft.com/office/drawing/2014/main" id="{77E6836C-46D8-5A4A-8575-D7C188365A08}"/>
              </a:ext>
            </a:extLst>
          </p:cNvPr>
          <p:cNvPicPr>
            <a:picLocks noChangeAspect="1"/>
          </p:cNvPicPr>
          <p:nvPr/>
        </p:nvPicPr>
        <p:blipFill>
          <a:blip r:embed="rId4" cstate="email"/>
          <a:stretch>
            <a:fillRect/>
          </a:stretch>
        </p:blipFill>
        <p:spPr>
          <a:xfrm>
            <a:off x="6142233" y="5483889"/>
            <a:ext cx="2946477" cy="1072621"/>
          </a:xfrm>
          <a:prstGeom prst="rect">
            <a:avLst/>
          </a:prstGeom>
        </p:spPr>
      </p:pic>
      <p:grpSp>
        <p:nvGrpSpPr>
          <p:cNvPr id="6" name="Group 5">
            <a:extLst>
              <a:ext uri="{FF2B5EF4-FFF2-40B4-BE49-F238E27FC236}">
                <a16:creationId xmlns="" xmlns:a16="http://schemas.microsoft.com/office/drawing/2014/main" id="{27C95D30-36E7-B04A-AF5A-D1BF6D309408}"/>
              </a:ext>
            </a:extLst>
          </p:cNvPr>
          <p:cNvGrpSpPr/>
          <p:nvPr/>
        </p:nvGrpSpPr>
        <p:grpSpPr>
          <a:xfrm>
            <a:off x="6485956" y="596116"/>
            <a:ext cx="1943884" cy="1943884"/>
            <a:chOff x="247858" y="1283269"/>
            <a:chExt cx="1943884" cy="1943884"/>
          </a:xfrm>
        </p:grpSpPr>
        <p:sp>
          <p:nvSpPr>
            <p:cNvPr id="21" name="Oval 20">
              <a:extLst>
                <a:ext uri="{FF2B5EF4-FFF2-40B4-BE49-F238E27FC236}">
                  <a16:creationId xmlns="" xmlns:a16="http://schemas.microsoft.com/office/drawing/2014/main" id="{B1770234-8C32-EC49-8A31-2C116B1EF194}"/>
                </a:ext>
              </a:extLst>
            </p:cNvPr>
            <p:cNvSpPr/>
            <p:nvPr/>
          </p:nvSpPr>
          <p:spPr>
            <a:xfrm>
              <a:off x="247858" y="1283269"/>
              <a:ext cx="1943884" cy="1943884"/>
            </a:xfrm>
            <a:prstGeom prst="ellipse">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TextBox 21">
              <a:extLst>
                <a:ext uri="{FF2B5EF4-FFF2-40B4-BE49-F238E27FC236}">
                  <a16:creationId xmlns="" xmlns:a16="http://schemas.microsoft.com/office/drawing/2014/main" id="{CA931B74-C348-094A-A2D9-F172159EFC7F}"/>
                </a:ext>
              </a:extLst>
            </p:cNvPr>
            <p:cNvSpPr txBox="1"/>
            <p:nvPr/>
          </p:nvSpPr>
          <p:spPr>
            <a:xfrm>
              <a:off x="296720" y="1481923"/>
              <a:ext cx="1846161" cy="1546577"/>
            </a:xfrm>
            <a:prstGeom prst="rect">
              <a:avLst/>
            </a:prstGeom>
            <a:noFill/>
          </p:spPr>
          <p:txBody>
            <a:bodyPr wrap="square" rtlCol="0">
              <a:spAutoFit/>
            </a:bodyPr>
            <a:lstStyle/>
            <a:p>
              <a:pPr algn="ctr"/>
              <a:r>
                <a:rPr lang="en-GB" dirty="0">
                  <a:latin typeface="Futura Medium" panose="020B0602020204020303" pitchFamily="34" charset="-79"/>
                  <a:cs typeface="Futura Medium" panose="020B0602020204020303" pitchFamily="34" charset="-79"/>
                </a:rPr>
                <a:t>Burning </a:t>
              </a:r>
            </a:p>
            <a:p>
              <a:pPr algn="ctr"/>
              <a:r>
                <a:rPr lang="en-GB" dirty="0">
                  <a:latin typeface="Futura Medium" panose="020B0602020204020303" pitchFamily="34" charset="-79"/>
                  <a:cs typeface="Futura Medium" panose="020B0602020204020303" pitchFamily="34" charset="-79"/>
                </a:rPr>
                <a:t>fossil fuels releases carbon into the atmosphere, causing global warming that leads to loss of </a:t>
              </a:r>
            </a:p>
            <a:p>
              <a:pPr algn="ctr"/>
              <a:r>
                <a:rPr lang="en-GB" dirty="0">
                  <a:latin typeface="Futura Medium" panose="020B0602020204020303" pitchFamily="34" charset="-79"/>
                  <a:cs typeface="Futura Medium" panose="020B0602020204020303" pitchFamily="34" charset="-79"/>
                </a:rPr>
                <a:t>sea ice.</a:t>
              </a:r>
              <a:endParaRPr lang="en-US" dirty="0">
                <a:latin typeface="Futura Medium" panose="020B0602020204020303" pitchFamily="34" charset="-79"/>
                <a:cs typeface="Futura Medium" panose="020B0602020204020303" pitchFamily="34" charset="-79"/>
              </a:endParaRPr>
            </a:p>
          </p:txBody>
        </p:sp>
      </p:grpSp>
      <p:grpSp>
        <p:nvGrpSpPr>
          <p:cNvPr id="11" name="Group 10">
            <a:extLst>
              <a:ext uri="{FF2B5EF4-FFF2-40B4-BE49-F238E27FC236}">
                <a16:creationId xmlns="" xmlns:a16="http://schemas.microsoft.com/office/drawing/2014/main" id="{A652E573-6FB4-3A4A-B487-C40EEC1E6F3B}"/>
              </a:ext>
            </a:extLst>
          </p:cNvPr>
          <p:cNvGrpSpPr/>
          <p:nvPr/>
        </p:nvGrpSpPr>
        <p:grpSpPr>
          <a:xfrm>
            <a:off x="6240946" y="2880261"/>
            <a:ext cx="1943884" cy="1943884"/>
            <a:chOff x="6240946" y="2880261"/>
            <a:chExt cx="1943884" cy="1943884"/>
          </a:xfrm>
        </p:grpSpPr>
        <p:sp>
          <p:nvSpPr>
            <p:cNvPr id="35" name="Oval 34">
              <a:extLst>
                <a:ext uri="{FF2B5EF4-FFF2-40B4-BE49-F238E27FC236}">
                  <a16:creationId xmlns="" xmlns:a16="http://schemas.microsoft.com/office/drawing/2014/main" id="{8F4D2F36-012C-4F4B-B4B9-15A26CF1E598}"/>
                </a:ext>
              </a:extLst>
            </p:cNvPr>
            <p:cNvSpPr/>
            <p:nvPr/>
          </p:nvSpPr>
          <p:spPr>
            <a:xfrm>
              <a:off x="6240946" y="2880261"/>
              <a:ext cx="1943884" cy="1943884"/>
            </a:xfrm>
            <a:prstGeom prst="ellipse">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TextBox 35">
              <a:extLst>
                <a:ext uri="{FF2B5EF4-FFF2-40B4-BE49-F238E27FC236}">
                  <a16:creationId xmlns="" xmlns:a16="http://schemas.microsoft.com/office/drawing/2014/main" id="{1A0B50FD-4CBE-4748-AF6A-9595699EE8E1}"/>
                </a:ext>
              </a:extLst>
            </p:cNvPr>
            <p:cNvSpPr txBox="1"/>
            <p:nvPr/>
          </p:nvSpPr>
          <p:spPr>
            <a:xfrm>
              <a:off x="6365994" y="2975040"/>
              <a:ext cx="1693789" cy="1754326"/>
            </a:xfrm>
            <a:prstGeom prst="rect">
              <a:avLst/>
            </a:prstGeom>
            <a:noFill/>
          </p:spPr>
          <p:txBody>
            <a:bodyPr wrap="square" rtlCol="0">
              <a:spAutoFit/>
            </a:bodyPr>
            <a:lstStyle/>
            <a:p>
              <a:pPr algn="ctr"/>
              <a:r>
                <a:rPr lang="en-GB" dirty="0">
                  <a:latin typeface="Futura Medium" panose="020B0602020204020303" pitchFamily="34" charset="-79"/>
                  <a:cs typeface="Futura Medium" panose="020B0602020204020303" pitchFamily="34" charset="-79"/>
                </a:rPr>
                <a:t>As sea ice disappears, predators such as walruses and polar bears have to swim long distances from land to find </a:t>
              </a:r>
            </a:p>
            <a:p>
              <a:pPr algn="ctr"/>
              <a:r>
                <a:rPr lang="en-GB" dirty="0">
                  <a:latin typeface="Futura Medium" panose="020B0602020204020303" pitchFamily="34" charset="-79"/>
                  <a:cs typeface="Futura Medium" panose="020B0602020204020303" pitchFamily="34" charset="-79"/>
                </a:rPr>
                <a:t>food.</a:t>
              </a:r>
              <a:endParaRPr lang="en-US" dirty="0">
                <a:latin typeface="Futura Medium" panose="020B0602020204020303" pitchFamily="34" charset="-79"/>
                <a:cs typeface="Futura Medium" panose="020B0602020204020303" pitchFamily="34" charset="-79"/>
              </a:endParaRPr>
            </a:p>
          </p:txBody>
        </p:sp>
      </p:grpSp>
      <p:grpSp>
        <p:nvGrpSpPr>
          <p:cNvPr id="13" name="Group 12">
            <a:extLst>
              <a:ext uri="{FF2B5EF4-FFF2-40B4-BE49-F238E27FC236}">
                <a16:creationId xmlns="" xmlns:a16="http://schemas.microsoft.com/office/drawing/2014/main" id="{E9E29C4E-5726-2644-A91C-04DA6B9A17EA}"/>
              </a:ext>
            </a:extLst>
          </p:cNvPr>
          <p:cNvGrpSpPr/>
          <p:nvPr/>
        </p:nvGrpSpPr>
        <p:grpSpPr>
          <a:xfrm>
            <a:off x="737129" y="3134206"/>
            <a:ext cx="1653374" cy="1653374"/>
            <a:chOff x="737129" y="3134206"/>
            <a:chExt cx="1653374" cy="1653374"/>
          </a:xfrm>
        </p:grpSpPr>
        <p:sp>
          <p:nvSpPr>
            <p:cNvPr id="38" name="Oval 37">
              <a:extLst>
                <a:ext uri="{FF2B5EF4-FFF2-40B4-BE49-F238E27FC236}">
                  <a16:creationId xmlns="" xmlns:a16="http://schemas.microsoft.com/office/drawing/2014/main" id="{8F786C72-D1FF-5944-9490-0F70B1B65E34}"/>
                </a:ext>
              </a:extLst>
            </p:cNvPr>
            <p:cNvSpPr/>
            <p:nvPr/>
          </p:nvSpPr>
          <p:spPr>
            <a:xfrm>
              <a:off x="737129" y="3134206"/>
              <a:ext cx="1653374" cy="1653374"/>
            </a:xfrm>
            <a:prstGeom prst="ellipse">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TextBox 38">
              <a:extLst>
                <a:ext uri="{FF2B5EF4-FFF2-40B4-BE49-F238E27FC236}">
                  <a16:creationId xmlns="" xmlns:a16="http://schemas.microsoft.com/office/drawing/2014/main" id="{D8647353-3305-CD47-8346-AE38F2723080}"/>
                </a:ext>
              </a:extLst>
            </p:cNvPr>
            <p:cNvSpPr txBox="1"/>
            <p:nvPr/>
          </p:nvSpPr>
          <p:spPr>
            <a:xfrm>
              <a:off x="788768" y="3330668"/>
              <a:ext cx="1550097" cy="1338828"/>
            </a:xfrm>
            <a:prstGeom prst="rect">
              <a:avLst/>
            </a:prstGeom>
            <a:noFill/>
          </p:spPr>
          <p:txBody>
            <a:bodyPr wrap="square" rtlCol="0">
              <a:spAutoFit/>
            </a:bodyPr>
            <a:lstStyle/>
            <a:p>
              <a:pPr algn="ctr"/>
              <a:r>
                <a:rPr lang="en-GB" dirty="0">
                  <a:latin typeface="Futura Medium" panose="020B0602020204020303" pitchFamily="34" charset="-79"/>
                  <a:cs typeface="Futura Medium" panose="020B0602020204020303" pitchFamily="34" charset="-79"/>
                </a:rPr>
                <a:t>Loss of sea ice reduces krill populations, meaning less food for many species.</a:t>
              </a:r>
              <a:endParaRPr lang="en-US" dirty="0">
                <a:latin typeface="Futura Medium" panose="020B0602020204020303" pitchFamily="34" charset="-79"/>
                <a:cs typeface="Futura Medium" panose="020B0602020204020303" pitchFamily="34" charset="-79"/>
              </a:endParaRPr>
            </a:p>
          </p:txBody>
        </p:sp>
      </p:grpSp>
      <p:grpSp>
        <p:nvGrpSpPr>
          <p:cNvPr id="14" name="Group 13">
            <a:extLst>
              <a:ext uri="{FF2B5EF4-FFF2-40B4-BE49-F238E27FC236}">
                <a16:creationId xmlns="" xmlns:a16="http://schemas.microsoft.com/office/drawing/2014/main" id="{25A6FE11-1203-A44B-ABEB-0269CC863E9B}"/>
              </a:ext>
            </a:extLst>
          </p:cNvPr>
          <p:cNvGrpSpPr/>
          <p:nvPr/>
        </p:nvGrpSpPr>
        <p:grpSpPr>
          <a:xfrm>
            <a:off x="300941" y="354187"/>
            <a:ext cx="2272442" cy="2272442"/>
            <a:chOff x="300941" y="354187"/>
            <a:chExt cx="2272442" cy="2272442"/>
          </a:xfrm>
        </p:grpSpPr>
        <p:sp>
          <p:nvSpPr>
            <p:cNvPr id="41" name="Oval 40">
              <a:extLst>
                <a:ext uri="{FF2B5EF4-FFF2-40B4-BE49-F238E27FC236}">
                  <a16:creationId xmlns="" xmlns:a16="http://schemas.microsoft.com/office/drawing/2014/main" id="{966FB59E-73DA-8B48-8202-BFB4A6443CC9}"/>
                </a:ext>
              </a:extLst>
            </p:cNvPr>
            <p:cNvSpPr/>
            <p:nvPr/>
          </p:nvSpPr>
          <p:spPr>
            <a:xfrm>
              <a:off x="300941" y="354187"/>
              <a:ext cx="2272442" cy="2272442"/>
            </a:xfrm>
            <a:prstGeom prst="ellipse">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Box 41">
              <a:extLst>
                <a:ext uri="{FF2B5EF4-FFF2-40B4-BE49-F238E27FC236}">
                  <a16:creationId xmlns="" xmlns:a16="http://schemas.microsoft.com/office/drawing/2014/main" id="{713590FA-E804-1045-814B-305EA3F70EF7}"/>
                </a:ext>
              </a:extLst>
            </p:cNvPr>
            <p:cNvSpPr txBox="1"/>
            <p:nvPr/>
          </p:nvSpPr>
          <p:spPr>
            <a:xfrm>
              <a:off x="345419" y="717120"/>
              <a:ext cx="2183485" cy="1546577"/>
            </a:xfrm>
            <a:prstGeom prst="rect">
              <a:avLst/>
            </a:prstGeom>
            <a:noFill/>
          </p:spPr>
          <p:txBody>
            <a:bodyPr wrap="square" rtlCol="0">
              <a:spAutoFit/>
            </a:bodyPr>
            <a:lstStyle/>
            <a:p>
              <a:pPr algn="ctr"/>
              <a:r>
                <a:rPr lang="en-GB" dirty="0">
                  <a:latin typeface="Futura Medium" panose="020B0602020204020303" pitchFamily="34" charset="-79"/>
                  <a:cs typeface="Futura Medium" panose="020B0602020204020303" pitchFamily="34" charset="-79"/>
                </a:rPr>
                <a:t>The polar jet stream </a:t>
              </a:r>
            </a:p>
            <a:p>
              <a:pPr algn="ctr"/>
              <a:r>
                <a:rPr lang="en-GB" dirty="0">
                  <a:latin typeface="Futura Medium" panose="020B0602020204020303" pitchFamily="34" charset="-79"/>
                  <a:cs typeface="Futura Medium" panose="020B0602020204020303" pitchFamily="34" charset="-79"/>
                </a:rPr>
                <a:t>is a circle of fast-moving air currents created by the difference in temperature between the cold Arctic and warmer areas further south.</a:t>
              </a:r>
              <a:endParaRPr lang="en-US" dirty="0">
                <a:latin typeface="Futura Medium" panose="020B0602020204020303" pitchFamily="34" charset="-79"/>
                <a:cs typeface="Futura Medium" panose="020B0602020204020303" pitchFamily="34" charset="-79"/>
              </a:endParaRPr>
            </a:p>
          </p:txBody>
        </p:sp>
      </p:grpSp>
      <p:grpSp>
        <p:nvGrpSpPr>
          <p:cNvPr id="15" name="Group 14">
            <a:extLst>
              <a:ext uri="{FF2B5EF4-FFF2-40B4-BE49-F238E27FC236}">
                <a16:creationId xmlns="" xmlns:a16="http://schemas.microsoft.com/office/drawing/2014/main" id="{CE2AA265-A00D-2044-BE8F-24D930CCEB91}"/>
              </a:ext>
            </a:extLst>
          </p:cNvPr>
          <p:cNvGrpSpPr/>
          <p:nvPr/>
        </p:nvGrpSpPr>
        <p:grpSpPr>
          <a:xfrm>
            <a:off x="3595827" y="518466"/>
            <a:ext cx="1943884" cy="1943884"/>
            <a:chOff x="2861165" y="2975040"/>
            <a:chExt cx="1943884" cy="1943884"/>
          </a:xfrm>
        </p:grpSpPr>
        <p:sp>
          <p:nvSpPr>
            <p:cNvPr id="44" name="Oval 43">
              <a:extLst>
                <a:ext uri="{FF2B5EF4-FFF2-40B4-BE49-F238E27FC236}">
                  <a16:creationId xmlns="" xmlns:a16="http://schemas.microsoft.com/office/drawing/2014/main" id="{193DBA7A-8CAD-4A4C-887C-71B9A645218C}"/>
                </a:ext>
              </a:extLst>
            </p:cNvPr>
            <p:cNvSpPr/>
            <p:nvPr/>
          </p:nvSpPr>
          <p:spPr>
            <a:xfrm>
              <a:off x="2861165" y="2975040"/>
              <a:ext cx="1943884" cy="1943884"/>
            </a:xfrm>
            <a:prstGeom prst="ellipse">
              <a:avLst/>
            </a:prstGeom>
            <a:solidFill>
              <a:schemeClr val="bg1">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TextBox 44">
              <a:extLst>
                <a:ext uri="{FF2B5EF4-FFF2-40B4-BE49-F238E27FC236}">
                  <a16:creationId xmlns="" xmlns:a16="http://schemas.microsoft.com/office/drawing/2014/main" id="{E6C95C73-4A2F-2F4D-BC0B-E92C545ACCE5}"/>
                </a:ext>
              </a:extLst>
            </p:cNvPr>
            <p:cNvSpPr txBox="1"/>
            <p:nvPr/>
          </p:nvSpPr>
          <p:spPr>
            <a:xfrm>
              <a:off x="2922727" y="3224494"/>
              <a:ext cx="1846161" cy="1546577"/>
            </a:xfrm>
            <a:prstGeom prst="rect">
              <a:avLst/>
            </a:prstGeom>
            <a:noFill/>
          </p:spPr>
          <p:txBody>
            <a:bodyPr wrap="square" rtlCol="0">
              <a:spAutoFit/>
            </a:bodyPr>
            <a:lstStyle/>
            <a:p>
              <a:pPr algn="ctr"/>
              <a:r>
                <a:rPr lang="en-GB" dirty="0">
                  <a:latin typeface="Futura Medium" panose="020B0602020204020303" pitchFamily="34" charset="-79"/>
                  <a:cs typeface="Futura Medium" panose="020B0602020204020303" pitchFamily="34" charset="-79"/>
                </a:rPr>
                <a:t>Warmer Arctic temperatures weaken the polar jet stream, changing its shape and causing extreme weather further south.</a:t>
              </a:r>
              <a:endParaRPr lang="en-US" dirty="0">
                <a:latin typeface="Futura Medium" panose="020B0602020204020303" pitchFamily="34" charset="-79"/>
                <a:cs typeface="Futura Medium" panose="020B0602020204020303" pitchFamily="34" charset="-79"/>
              </a:endParaRPr>
            </a:p>
          </p:txBody>
        </p:sp>
      </p:grpSp>
    </p:spTree>
    <p:extLst>
      <p:ext uri="{BB962C8B-B14F-4D97-AF65-F5344CB8AC3E}">
        <p14:creationId xmlns="" xmlns:p14="http://schemas.microsoft.com/office/powerpoint/2010/main" val="305498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0-#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0-#ppt_w/2"/>
                                          </p:val>
                                        </p:tav>
                                        <p:tav tm="100000">
                                          <p:val>
                                            <p:strVal val="#ppt_x"/>
                                          </p:val>
                                        </p:tav>
                                      </p:tavLst>
                                    </p:anim>
                                    <p:anim calcmode="lin" valueType="num">
                                      <p:cBhvr additive="base">
                                        <p:cTn id="20"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0-#ppt_w/2"/>
                                          </p:val>
                                        </p:tav>
                                        <p:tav tm="100000">
                                          <p:val>
                                            <p:strVal val="#ppt_x"/>
                                          </p:val>
                                        </p:tav>
                                      </p:tavLst>
                                    </p:anim>
                                    <p:anim calcmode="lin" valueType="num">
                                      <p:cBhvr additive="base">
                                        <p:cTn id="26"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0-#ppt_w/2"/>
                                          </p:val>
                                        </p:tav>
                                        <p:tav tm="100000">
                                          <p:val>
                                            <p:strVal val="#ppt_x"/>
                                          </p:val>
                                        </p:tav>
                                      </p:tavLst>
                                    </p:anim>
                                    <p:anim calcmode="lin" valueType="num">
                                      <p:cBhvr additive="base">
                                        <p:cTn id="32"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E33601E6-5E8B-3043-9394-2DA11756611E}"/>
              </a:ext>
            </a:extLst>
          </p:cNvPr>
          <p:cNvPicPr>
            <a:picLocks noChangeAspect="1"/>
          </p:cNvPicPr>
          <p:nvPr/>
        </p:nvPicPr>
        <p:blipFill>
          <a:blip r:embed="rId3" cstate="email"/>
          <a:stretch>
            <a:fillRect/>
          </a:stretch>
        </p:blipFill>
        <p:spPr>
          <a:xfrm>
            <a:off x="0" y="0"/>
            <a:ext cx="9144000" cy="5130800"/>
          </a:xfrm>
          <a:prstGeom prst="rect">
            <a:avLst/>
          </a:prstGeom>
        </p:spPr>
      </p:pic>
      <p:sp>
        <p:nvSpPr>
          <p:cNvPr id="7" name="Rectangle 6">
            <a:extLst>
              <a:ext uri="{FF2B5EF4-FFF2-40B4-BE49-F238E27FC236}">
                <a16:creationId xmlns="" xmlns:a16="http://schemas.microsoft.com/office/drawing/2014/main" id="{73CB783C-4662-0344-B4ED-10FF9B756130}"/>
              </a:ext>
            </a:extLst>
          </p:cNvPr>
          <p:cNvSpPr/>
          <p:nvPr/>
        </p:nvSpPr>
        <p:spPr>
          <a:xfrm>
            <a:off x="302400" y="1821918"/>
            <a:ext cx="2229478" cy="2821629"/>
          </a:xfrm>
          <a:prstGeom prst="rect">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 xmlns:a16="http://schemas.microsoft.com/office/drawing/2014/main" id="{D7A92FD3-74D6-6347-A20C-0BE467F317E7}"/>
              </a:ext>
            </a:extLst>
          </p:cNvPr>
          <p:cNvSpPr txBox="1"/>
          <p:nvPr/>
        </p:nvSpPr>
        <p:spPr>
          <a:xfrm>
            <a:off x="402033" y="1900576"/>
            <a:ext cx="2193462" cy="2677656"/>
          </a:xfrm>
          <a:prstGeom prst="rect">
            <a:avLst/>
          </a:prstGeom>
          <a:noFill/>
        </p:spPr>
        <p:txBody>
          <a:bodyPr wrap="square" rtlCol="0">
            <a:spAutoFit/>
          </a:bodyPr>
          <a:lstStyle/>
          <a:p>
            <a:r>
              <a:rPr lang="en-US" sz="1200" b="1" dirty="0">
                <a:latin typeface="Futura Medium" panose="020B0602020204020303" pitchFamily="34" charset="-79"/>
                <a:cs typeface="Futura Medium" panose="020B0602020204020303" pitchFamily="34" charset="-79"/>
              </a:rPr>
              <a:t>Individual actions</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Save energy</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Reuse, repair, recycle, share and borrow</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Eat more plants and cut down on meat</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Walk and cycle rather than drive</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Hold businesses to account</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Ask politicians to support renewable energy and make restrictions on emissions</a:t>
            </a:r>
          </a:p>
        </p:txBody>
      </p:sp>
      <p:sp>
        <p:nvSpPr>
          <p:cNvPr id="16" name="TextBox 15">
            <a:extLst>
              <a:ext uri="{FF2B5EF4-FFF2-40B4-BE49-F238E27FC236}">
                <a16:creationId xmlns="" xmlns:a16="http://schemas.microsoft.com/office/drawing/2014/main" id="{86C7B167-F527-F94D-94CE-DD7496661B8C}"/>
              </a:ext>
            </a:extLst>
          </p:cNvPr>
          <p:cNvSpPr txBox="1"/>
          <p:nvPr/>
        </p:nvSpPr>
        <p:spPr>
          <a:xfrm>
            <a:off x="302400" y="5605200"/>
            <a:ext cx="6988133" cy="1077218"/>
          </a:xfrm>
          <a:prstGeom prst="rect">
            <a:avLst/>
          </a:prstGeom>
          <a:noFill/>
        </p:spPr>
        <p:txBody>
          <a:bodyPr wrap="square" rtlCol="0">
            <a:spAutoFit/>
          </a:bodyPr>
          <a:lstStyle/>
          <a:p>
            <a:r>
              <a:rPr lang="en-GB" sz="4400" b="1" dirty="0">
                <a:latin typeface="Futura-Medium" panose="020B0600000000000000" pitchFamily="34" charset="0"/>
              </a:rPr>
              <a:t>What can we do?</a:t>
            </a:r>
          </a:p>
          <a:p>
            <a:endParaRPr lang="en-GB" sz="2000" b="1" dirty="0">
              <a:latin typeface="Futura-Medium" panose="020B0600000000000000" pitchFamily="34" charset="0"/>
            </a:endParaRPr>
          </a:p>
        </p:txBody>
      </p:sp>
      <p:pic>
        <p:nvPicPr>
          <p:cNvPr id="9" name="Picture 8">
            <a:extLst>
              <a:ext uri="{FF2B5EF4-FFF2-40B4-BE49-F238E27FC236}">
                <a16:creationId xmlns="" xmlns:a16="http://schemas.microsoft.com/office/drawing/2014/main" id="{283F7556-BA48-9648-B9F4-7E546B3C8388}"/>
              </a:ext>
            </a:extLst>
          </p:cNvPr>
          <p:cNvPicPr>
            <a:picLocks noChangeAspect="1"/>
          </p:cNvPicPr>
          <p:nvPr/>
        </p:nvPicPr>
        <p:blipFill>
          <a:blip r:embed="rId4" cstate="email"/>
          <a:stretch>
            <a:fillRect/>
          </a:stretch>
        </p:blipFill>
        <p:spPr>
          <a:xfrm>
            <a:off x="6142233" y="5483889"/>
            <a:ext cx="2946477" cy="1072621"/>
          </a:xfrm>
          <a:prstGeom prst="rect">
            <a:avLst/>
          </a:prstGeom>
        </p:spPr>
      </p:pic>
      <p:sp>
        <p:nvSpPr>
          <p:cNvPr id="18" name="Rectangle 17">
            <a:extLst>
              <a:ext uri="{FF2B5EF4-FFF2-40B4-BE49-F238E27FC236}">
                <a16:creationId xmlns="" xmlns:a16="http://schemas.microsoft.com/office/drawing/2014/main" id="{EFFDC758-A40D-6D4E-B5D3-8DADBBD318C0}"/>
              </a:ext>
            </a:extLst>
          </p:cNvPr>
          <p:cNvSpPr/>
          <p:nvPr/>
        </p:nvSpPr>
        <p:spPr>
          <a:xfrm>
            <a:off x="6121693" y="250075"/>
            <a:ext cx="2229478" cy="990896"/>
          </a:xfrm>
          <a:prstGeom prst="rect">
            <a:avLst/>
          </a:prstGeom>
          <a:solidFill>
            <a:schemeClr val="bg1">
              <a:alpha val="6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 xmlns:a16="http://schemas.microsoft.com/office/drawing/2014/main" id="{D9E9B875-3322-C942-BADF-F45A1C3D6905}"/>
              </a:ext>
            </a:extLst>
          </p:cNvPr>
          <p:cNvSpPr txBox="1"/>
          <p:nvPr/>
        </p:nvSpPr>
        <p:spPr>
          <a:xfrm>
            <a:off x="6222263" y="325029"/>
            <a:ext cx="2128908" cy="1038746"/>
          </a:xfrm>
          <a:prstGeom prst="rect">
            <a:avLst/>
          </a:prstGeom>
          <a:noFill/>
        </p:spPr>
        <p:txBody>
          <a:bodyPr wrap="square" rtlCol="0">
            <a:spAutoFit/>
          </a:bodyPr>
          <a:lstStyle/>
          <a:p>
            <a:r>
              <a:rPr lang="en-US" sz="1200" b="1" dirty="0">
                <a:latin typeface="Futura Medium" panose="020B0602020204020303" pitchFamily="34" charset="-79"/>
                <a:cs typeface="Futura Medium" panose="020B0602020204020303" pitchFamily="34" charset="-79"/>
              </a:rPr>
              <a:t>Global change</a:t>
            </a:r>
          </a:p>
          <a:p>
            <a:pPr marL="171450" indent="-171450">
              <a:buFont typeface="Arial" panose="020B0604020202020204" pitchFamily="34" charset="0"/>
              <a:buChar char="•"/>
            </a:pPr>
            <a:r>
              <a:rPr lang="en-US" sz="1200" dirty="0">
                <a:latin typeface="Futura Medium" panose="020B0602020204020303" pitchFamily="34" charset="-79"/>
                <a:cs typeface="Futura Medium" panose="020B0602020204020303" pitchFamily="34" charset="-79"/>
              </a:rPr>
              <a:t>Replace fossil fuels with renewable sources </a:t>
            </a:r>
            <a:r>
              <a:rPr lang="en-US" sz="1200">
                <a:latin typeface="Futura Medium" panose="020B0602020204020303" pitchFamily="34" charset="-79"/>
                <a:cs typeface="Futura Medium" panose="020B0602020204020303" pitchFamily="34" charset="-79"/>
              </a:rPr>
              <a:t>of energy</a:t>
            </a:r>
            <a:endParaRPr lang="en-US" sz="1200" dirty="0">
              <a:latin typeface="Futura Medium" panose="020B0602020204020303" pitchFamily="34" charset="-79"/>
              <a:cs typeface="Futura Medium" panose="020B0602020204020303" pitchFamily="34" charset="-79"/>
            </a:endParaRPr>
          </a:p>
          <a:p>
            <a:endParaRPr lang="en-US" dirty="0"/>
          </a:p>
        </p:txBody>
      </p:sp>
      <p:pic>
        <p:nvPicPr>
          <p:cNvPr id="4" name="Picture 3">
            <a:extLst>
              <a:ext uri="{FF2B5EF4-FFF2-40B4-BE49-F238E27FC236}">
                <a16:creationId xmlns="" xmlns:a16="http://schemas.microsoft.com/office/drawing/2014/main" id="{19813E86-69CA-C847-9BAD-C59598396DE1}"/>
              </a:ext>
            </a:extLst>
          </p:cNvPr>
          <p:cNvPicPr>
            <a:picLocks noChangeAspect="1"/>
          </p:cNvPicPr>
          <p:nvPr/>
        </p:nvPicPr>
        <p:blipFill>
          <a:blip r:embed="rId5" cstate="email"/>
          <a:stretch>
            <a:fillRect/>
          </a:stretch>
        </p:blipFill>
        <p:spPr>
          <a:xfrm>
            <a:off x="2659112" y="1478708"/>
            <a:ext cx="6303850" cy="2792845"/>
          </a:xfrm>
          <a:prstGeom prst="rect">
            <a:avLst/>
          </a:prstGeom>
        </p:spPr>
      </p:pic>
    </p:spTree>
    <p:extLst>
      <p:ext uri="{BB962C8B-B14F-4D97-AF65-F5344CB8AC3E}">
        <p14:creationId xmlns="" xmlns:p14="http://schemas.microsoft.com/office/powerpoint/2010/main" val="6178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0-#ppt_h/2"/>
                                          </p:val>
                                        </p:tav>
                                        <p:tav tm="100000">
                                          <p:val>
                                            <p:strVal val="#ppt_y"/>
                                          </p:val>
                                        </p:tav>
                                      </p:tavLst>
                                    </p:anim>
                                  </p:childTnLst>
                                </p:cTn>
                              </p:par>
                              <p:par>
                                <p:cTn id="19" presetID="2" presetClass="entr" presetSubtype="1"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2" grpId="0"/>
      <p:bldP spid="18" grpId="0" animBg="1"/>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C1A1F232-E354-B545-93B5-89F78E06E784}"/>
              </a:ext>
            </a:extLst>
          </p:cNvPr>
          <p:cNvPicPr>
            <a:picLocks noChangeAspect="1"/>
          </p:cNvPicPr>
          <p:nvPr/>
        </p:nvPicPr>
        <p:blipFill>
          <a:blip r:embed="rId3" cstate="email">
            <a:extLst>
              <a:ext uri="{28A0092B-C50C-407E-A947-70E740481C1C}">
                <a14:useLocalDpi xmlns="" xmlns:a14="http://schemas.microsoft.com/office/drawing/2010/main"/>
              </a:ext>
            </a:extLst>
          </a:blip>
          <a:stretch>
            <a:fillRect/>
          </a:stretch>
        </p:blipFill>
        <p:spPr>
          <a:xfrm>
            <a:off x="2702224" y="1976137"/>
            <a:ext cx="3898108" cy="1264579"/>
          </a:xfrm>
          <a:prstGeom prst="rect">
            <a:avLst/>
          </a:prstGeom>
        </p:spPr>
      </p:pic>
      <p:sp>
        <p:nvSpPr>
          <p:cNvPr id="5" name="TextBox 4">
            <a:extLst>
              <a:ext uri="{FF2B5EF4-FFF2-40B4-BE49-F238E27FC236}">
                <a16:creationId xmlns="" xmlns:a16="http://schemas.microsoft.com/office/drawing/2014/main" id="{20875C99-C7D6-7944-A551-78C866F533D8}"/>
              </a:ext>
            </a:extLst>
          </p:cNvPr>
          <p:cNvSpPr txBox="1"/>
          <p:nvPr/>
        </p:nvSpPr>
        <p:spPr>
          <a:xfrm>
            <a:off x="3144295" y="4449262"/>
            <a:ext cx="3013966" cy="1200329"/>
          </a:xfrm>
          <a:prstGeom prst="rect">
            <a:avLst/>
          </a:prstGeom>
          <a:noFill/>
        </p:spPr>
        <p:txBody>
          <a:bodyPr wrap="none" rtlCol="0">
            <a:spAutoFit/>
          </a:bodyPr>
          <a:lstStyle/>
          <a:p>
            <a:pPr algn="ctr"/>
            <a:r>
              <a:rPr lang="en-GB" sz="2400" dirty="0">
                <a:latin typeface="Futura Md BT" panose="020B0602020204020303" pitchFamily="34" charset="0"/>
              </a:rPr>
              <a:t>#</a:t>
            </a:r>
            <a:r>
              <a:rPr lang="en-GB" sz="2400" dirty="0" err="1">
                <a:latin typeface="Futura Md BT" panose="020B0602020204020303" pitchFamily="34" charset="0"/>
              </a:rPr>
              <a:t>OurPlanet</a:t>
            </a:r>
            <a:endParaRPr lang="en-GB" sz="2400" dirty="0">
              <a:latin typeface="Futura Md BT" panose="020B0602020204020303" pitchFamily="34" charset="0"/>
            </a:endParaRPr>
          </a:p>
          <a:p>
            <a:pPr algn="ctr"/>
            <a:endParaRPr lang="en-GB" sz="2400" dirty="0">
              <a:latin typeface="Futura Md BT" panose="020B0602020204020303" pitchFamily="34" charset="0"/>
            </a:endParaRPr>
          </a:p>
          <a:p>
            <a:pPr algn="ctr"/>
            <a:r>
              <a:rPr lang="en-GB" sz="2400" dirty="0">
                <a:latin typeface="Futura Md BT" panose="020B0602020204020303" pitchFamily="34" charset="0"/>
              </a:rPr>
              <a:t>www.ourplanet.com</a:t>
            </a:r>
          </a:p>
        </p:txBody>
      </p:sp>
    </p:spTree>
    <p:extLst>
      <p:ext uri="{BB962C8B-B14F-4D97-AF65-F5344CB8AC3E}">
        <p14:creationId xmlns="" xmlns:p14="http://schemas.microsoft.com/office/powerpoint/2010/main" val="2841065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1146</TotalTime>
  <Words>487</Words>
  <Application>Microsoft Office PowerPoint</Application>
  <PresentationFormat>On-screen Show (4:3)</PresentationFormat>
  <Paragraphs>65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Cockerell</dc:creator>
  <cp:lastModifiedBy>Justin</cp:lastModifiedBy>
  <cp:revision>114</cp:revision>
  <cp:lastPrinted>2019-06-17T13:31:51Z</cp:lastPrinted>
  <dcterms:created xsi:type="dcterms:W3CDTF">2019-05-24T11:01:30Z</dcterms:created>
  <dcterms:modified xsi:type="dcterms:W3CDTF">2020-01-18T15:10:03Z</dcterms:modified>
</cp:coreProperties>
</file>