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1"/>
  </p:notesMasterIdLst>
  <p:sldIdLst>
    <p:sldId id="256" r:id="rId2"/>
    <p:sldId id="257" r:id="rId3"/>
    <p:sldId id="258" r:id="rId4"/>
    <p:sldId id="259" r:id="rId5"/>
    <p:sldId id="260" r:id="rId6"/>
    <p:sldId id="263" r:id="rId7"/>
    <p:sldId id="264" r:id="rId8"/>
    <p:sldId id="265" r:id="rId9"/>
    <p:sldId id="266" r:id="rId10"/>
  </p:sldIdLst>
  <p:sldSz cx="9144000" cy="6858000" type="screen4x3"/>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 Lang" initials="EL" lastIdx="5" clrIdx="0">
    <p:extLst>
      <p:ext uri="{19B8F6BF-5375-455C-9EA6-DF929625EA0E}">
        <p15:presenceInfo xmlns="" xmlns:p15="http://schemas.microsoft.com/office/powerpoint/2012/main" userId="S::ed@hopscotchconsulting.co.uk::a947666a-58bb-474d-8f2b-3db70a97b2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05431"/>
    <a:srgbClr val="245533"/>
    <a:srgbClr val="221E1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90"/>
    <p:restoredTop sz="66388" autoAdjust="0"/>
  </p:normalViewPr>
  <p:slideViewPr>
    <p:cSldViewPr snapToGrid="0" snapToObjects="1">
      <p:cViewPr varScale="1">
        <p:scale>
          <a:sx n="76" d="100"/>
          <a:sy n="76" d="100"/>
        </p:scale>
        <p:origin x="-26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F1EF9D-1236-A04B-A89F-A65A4D6C3568}" type="datetimeFigureOut">
              <a:rPr lang="en-US" smtClean="0"/>
              <a:pPr/>
              <a:t>1/18/2020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547EE1-7191-5B41-BA2E-205D774F2678}" type="slidenum">
              <a:rPr lang="en-US" smtClean="0"/>
              <a:pPr/>
              <a:t>‹#›</a:t>
            </a:fld>
            <a:endParaRPr lang="en-US"/>
          </a:p>
        </p:txBody>
      </p:sp>
    </p:spTree>
    <p:extLst>
      <p:ext uri="{BB962C8B-B14F-4D97-AF65-F5344CB8AC3E}">
        <p14:creationId xmlns="" xmlns:p14="http://schemas.microsoft.com/office/powerpoint/2010/main" val="3414990834"/>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Also known as prairies, steppes, meadows, savanna or pampas, grasslands cover over a quarter of the land on our planet.</a:t>
            </a:r>
          </a:p>
        </p:txBody>
      </p:sp>
      <p:sp>
        <p:nvSpPr>
          <p:cNvPr id="4" name="Slide Number Placeholder 3"/>
          <p:cNvSpPr>
            <a:spLocks noGrp="1"/>
          </p:cNvSpPr>
          <p:nvPr>
            <p:ph type="sldNum" sz="quarter" idx="5"/>
          </p:nvPr>
        </p:nvSpPr>
        <p:spPr/>
        <p:txBody>
          <a:bodyPr/>
          <a:lstStyle/>
          <a:p>
            <a:fld id="{EE547EE1-7191-5B41-BA2E-205D774F2678}" type="slidenum">
              <a:rPr lang="en-US" smtClean="0"/>
              <a:pPr/>
              <a:t>1</a:t>
            </a:fld>
            <a:endParaRPr lang="en-US"/>
          </a:p>
        </p:txBody>
      </p:sp>
    </p:spTree>
    <p:extLst>
      <p:ext uri="{BB962C8B-B14F-4D97-AF65-F5344CB8AC3E}">
        <p14:creationId xmlns="" xmlns:p14="http://schemas.microsoft.com/office/powerpoint/2010/main" val="294487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Grasslands are found where there is not enough rain for forests to grow. These huge areas are covered in grasses, providing food for grazing animals. </a:t>
            </a:r>
            <a:endParaRPr lang="en-US" dirty="0"/>
          </a:p>
        </p:txBody>
      </p:sp>
      <p:sp>
        <p:nvSpPr>
          <p:cNvPr id="4" name="Slide Number Placeholder 3"/>
          <p:cNvSpPr>
            <a:spLocks noGrp="1"/>
          </p:cNvSpPr>
          <p:nvPr>
            <p:ph type="sldNum" sz="quarter" idx="5"/>
          </p:nvPr>
        </p:nvSpPr>
        <p:spPr/>
        <p:txBody>
          <a:bodyPr/>
          <a:lstStyle/>
          <a:p>
            <a:fld id="{EE547EE1-7191-5B41-BA2E-205D774F2678}" type="slidenum">
              <a:rPr lang="en-US" smtClean="0"/>
              <a:pPr/>
              <a:t>2</a:t>
            </a:fld>
            <a:endParaRPr lang="en-US"/>
          </a:p>
        </p:txBody>
      </p:sp>
    </p:spTree>
    <p:extLst>
      <p:ext uri="{BB962C8B-B14F-4D97-AF65-F5344CB8AC3E}">
        <p14:creationId xmlns="" xmlns:p14="http://schemas.microsoft.com/office/powerpoint/2010/main" val="2372551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900" kern="1200" dirty="0">
                <a:solidFill>
                  <a:schemeClr val="tx1"/>
                </a:solidFill>
                <a:effectLst/>
                <a:latin typeface="+mn-lt"/>
                <a:ea typeface="+mn-ea"/>
                <a:cs typeface="+mn-cs"/>
              </a:rPr>
              <a:t>Let’s have a look at our grasslands</a:t>
            </a:r>
            <a:r>
              <a:rPr lang="en-US" sz="900" kern="1200" dirty="0" smtClean="0">
                <a:solidFill>
                  <a:schemeClr val="tx1"/>
                </a:solidFill>
                <a:effectLst/>
                <a:latin typeface="+mn-lt"/>
                <a:ea typeface="+mn-ea"/>
                <a:cs typeface="+mn-cs"/>
              </a:rPr>
              <a:t>.</a:t>
            </a:r>
          </a:p>
          <a:p>
            <a:endParaRPr lang="en-US" sz="900" kern="1200" dirty="0" smtClean="0">
              <a:solidFill>
                <a:schemeClr val="tx1"/>
              </a:solidFill>
              <a:effectLst/>
              <a:latin typeface="+mn-lt"/>
              <a:ea typeface="+mn-ea"/>
              <a:cs typeface="+mn-cs"/>
            </a:endParaRPr>
          </a:p>
          <a:p>
            <a:pPr marL="0" marR="0" indent="0" algn="l" defTabSz="685800" rtl="0" eaLnBrk="1" fontAlgn="auto" latinLnBrk="0" hangingPunct="1">
              <a:lnSpc>
                <a:spcPct val="100000"/>
              </a:lnSpc>
              <a:spcBef>
                <a:spcPts val="0"/>
              </a:spcBef>
              <a:spcAft>
                <a:spcPts val="0"/>
              </a:spcAft>
              <a:buClrTx/>
              <a:buSzTx/>
              <a:buFontTx/>
              <a:buNone/>
              <a:tabLst/>
              <a:defRPr/>
            </a:pPr>
            <a:r>
              <a:rPr lang="en-US" dirty="0" smtClean="0"/>
              <a:t>Click</a:t>
            </a:r>
            <a:r>
              <a:rPr lang="en-US" baseline="0" dirty="0" smtClean="0"/>
              <a:t> to watch </a:t>
            </a:r>
            <a:r>
              <a:rPr lang="en-US" baseline="0" dirty="0" err="1" smtClean="0"/>
              <a:t>i</a:t>
            </a:r>
            <a:r>
              <a:rPr lang="en-GB" sz="900" b="0" i="0" kern="1200" dirty="0" err="1" smtClean="0">
                <a:solidFill>
                  <a:schemeClr val="tx1"/>
                </a:solidFill>
                <a:latin typeface="+mn-lt"/>
                <a:ea typeface="+mn-ea"/>
                <a:cs typeface="+mn-cs"/>
              </a:rPr>
              <a:t>llustrative</a:t>
            </a:r>
            <a:r>
              <a:rPr lang="en-GB" sz="900" b="0" i="0" kern="1200" dirty="0" smtClean="0">
                <a:solidFill>
                  <a:schemeClr val="tx1"/>
                </a:solidFill>
                <a:latin typeface="+mn-lt"/>
                <a:ea typeface="+mn-ea"/>
                <a:cs typeface="+mn-cs"/>
              </a:rPr>
              <a:t> biome tour of our grasslands</a:t>
            </a:r>
            <a:r>
              <a:rPr lang="en-GB" sz="900" b="0" i="0" kern="1200" smtClean="0">
                <a:solidFill>
                  <a:schemeClr val="tx1"/>
                </a:solidFill>
                <a:latin typeface="+mn-lt"/>
                <a:ea typeface="+mn-ea"/>
                <a:cs typeface="+mn-cs"/>
              </a:rPr>
              <a:t>: </a:t>
            </a:r>
            <a:r>
              <a:rPr lang="en-GB" smtClean="0"/>
              <a:t>https://www.ourplanet.com/en/video/biome-tour-of-our-grasslands</a:t>
            </a:r>
            <a:endParaRPr lang="en-US" dirty="0" smtClean="0"/>
          </a:p>
        </p:txBody>
      </p:sp>
      <p:sp>
        <p:nvSpPr>
          <p:cNvPr id="4" name="Slide Number Placeholder 3"/>
          <p:cNvSpPr>
            <a:spLocks noGrp="1"/>
          </p:cNvSpPr>
          <p:nvPr>
            <p:ph type="sldNum" sz="quarter" idx="5"/>
          </p:nvPr>
        </p:nvSpPr>
        <p:spPr/>
        <p:txBody>
          <a:bodyPr/>
          <a:lstStyle/>
          <a:p>
            <a:fld id="{EE547EE1-7191-5B41-BA2E-205D774F2678}" type="slidenum">
              <a:rPr lang="en-US" smtClean="0"/>
              <a:pPr/>
              <a:t>3</a:t>
            </a:fld>
            <a:endParaRPr lang="en-US"/>
          </a:p>
        </p:txBody>
      </p:sp>
    </p:spTree>
    <p:extLst>
      <p:ext uri="{BB962C8B-B14F-4D97-AF65-F5344CB8AC3E}">
        <p14:creationId xmlns="" xmlns:p14="http://schemas.microsoft.com/office/powerpoint/2010/main" val="2868883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900" kern="1200" dirty="0">
                <a:solidFill>
                  <a:schemeClr val="tx1"/>
                </a:solidFill>
                <a:effectLst/>
                <a:latin typeface="+mn-lt"/>
                <a:ea typeface="+mn-ea"/>
                <a:cs typeface="+mn-cs"/>
              </a:rPr>
              <a:t>Grasslands support huge numbers of grazing animals such as zebra, antelope and wildebeest. Many of these are constantly on the move, following the rain that causes the grass to flourish and they can migrate</a:t>
            </a:r>
            <a:r>
              <a:rPr lang="en-GB"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rPr>
              <a:t>over very long distances. In turn, these grazers stimulate new growth with their trampling feet, keep trees and shrubs from taking over, and provide food for predators including big cats and African wild</a:t>
            </a:r>
            <a:r>
              <a:rPr lang="en-GB" sz="900"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rPr>
              <a:t>dogs. This is all part of a natural balance and is made possible because there is enough space, so that the grazing animals can get enough to eat without over-using the grassland.</a:t>
            </a:r>
            <a:r>
              <a:rPr lang="en-GB" dirty="0">
                <a:effectLst/>
              </a:rPr>
              <a:t> </a:t>
            </a:r>
            <a:endParaRPr lang="en-GB" sz="9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E547EE1-7191-5B41-BA2E-205D774F2678}" type="slidenum">
              <a:rPr lang="en-US" smtClean="0"/>
              <a:pPr/>
              <a:t>4</a:t>
            </a:fld>
            <a:endParaRPr lang="en-US"/>
          </a:p>
        </p:txBody>
      </p:sp>
    </p:spTree>
    <p:extLst>
      <p:ext uri="{BB962C8B-B14F-4D97-AF65-F5344CB8AC3E}">
        <p14:creationId xmlns="" xmlns:p14="http://schemas.microsoft.com/office/powerpoint/2010/main" val="392905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Grasslands are not just valuable for wildlife. For over 10,000 years, people have used them to support herds of grazing domestic animals and to grow staple crops. As the world population has grown, we have converted more grasslands to farmland.</a:t>
            </a:r>
            <a:r>
              <a:rPr lang="en-GB" dirty="0">
                <a:effectLst/>
              </a:rPr>
              <a:t> </a:t>
            </a:r>
            <a:endParaRPr lang="en-GB" sz="9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E547EE1-7191-5B41-BA2E-205D774F2678}" type="slidenum">
              <a:rPr lang="en-US" smtClean="0"/>
              <a:pPr/>
              <a:t>5</a:t>
            </a:fld>
            <a:endParaRPr lang="en-US"/>
          </a:p>
        </p:txBody>
      </p:sp>
    </p:spTree>
    <p:extLst>
      <p:ext uri="{BB962C8B-B14F-4D97-AF65-F5344CB8AC3E}">
        <p14:creationId xmlns="" xmlns:p14="http://schemas.microsoft.com/office/powerpoint/2010/main" val="848436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Too much grassland is being used for farming.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This means that wild animals such as elephants have to find food or living space closer to people, and it can lead to conflicts.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Some grassland animals are also threatened by Illegal hunting for their fur, tusks or horns.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 </a:t>
            </a:r>
          </a:p>
          <a:p>
            <a:r>
              <a:rPr lang="en-US" sz="900" kern="1200" dirty="0">
                <a:solidFill>
                  <a:schemeClr val="tx1"/>
                </a:solidFill>
                <a:effectLst/>
                <a:latin typeface="+mn-lt"/>
                <a:ea typeface="+mn-ea"/>
                <a:cs typeface="+mn-cs"/>
              </a:rPr>
              <a:t> </a:t>
            </a:r>
            <a:endParaRPr lang="en-GB" sz="9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E547EE1-7191-5B41-BA2E-205D774F2678}" type="slidenum">
              <a:rPr lang="en-US" smtClean="0"/>
              <a:pPr/>
              <a:t>6</a:t>
            </a:fld>
            <a:endParaRPr lang="en-US"/>
          </a:p>
        </p:txBody>
      </p:sp>
    </p:spTree>
    <p:extLst>
      <p:ext uri="{BB962C8B-B14F-4D97-AF65-F5344CB8AC3E}">
        <p14:creationId xmlns="" xmlns:p14="http://schemas.microsoft.com/office/powerpoint/2010/main" val="1449322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Cheetahs live on the grasslands of eastern and southwestern Africa. Their spotted coats blend with the high grasses – ideal when they are hunting. The cheetah is the fastest land mammal and can reach a speed of 60 miles per hour in just 3 seconds. Cheetahs hunt in the day to avoid nocturnal hunters such as leopards and lions. They usually feed on small antelope.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As human populations grow the cheetah’s habitat is shrinking. With less hunting space and less natural prey to catch, cheetahs are coming into conflict with farmers.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Today there are only about 7,000 cheetahs left in the wild, compared to 15,000 counted in Southern Africa in the 1970s. Over 90% of cheetahs live outside protected management areas. This means that they live and hunt in areas shared with human communities and are seen as a threat by farmers. </a:t>
            </a:r>
          </a:p>
        </p:txBody>
      </p:sp>
      <p:sp>
        <p:nvSpPr>
          <p:cNvPr id="4" name="Slide Number Placeholder 3"/>
          <p:cNvSpPr>
            <a:spLocks noGrp="1"/>
          </p:cNvSpPr>
          <p:nvPr>
            <p:ph type="sldNum" sz="quarter" idx="5"/>
          </p:nvPr>
        </p:nvSpPr>
        <p:spPr/>
        <p:txBody>
          <a:bodyPr/>
          <a:lstStyle/>
          <a:p>
            <a:fld id="{EE547EE1-7191-5B41-BA2E-205D774F2678}" type="slidenum">
              <a:rPr lang="en-US" smtClean="0"/>
              <a:pPr/>
              <a:t>7</a:t>
            </a:fld>
            <a:endParaRPr lang="en-US"/>
          </a:p>
        </p:txBody>
      </p:sp>
    </p:spTree>
    <p:extLst>
      <p:ext uri="{BB962C8B-B14F-4D97-AF65-F5344CB8AC3E}">
        <p14:creationId xmlns="" xmlns:p14="http://schemas.microsoft.com/office/powerpoint/2010/main" val="1678493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900" kern="1200" dirty="0">
                <a:solidFill>
                  <a:schemeClr val="tx1"/>
                </a:solidFill>
                <a:effectLst/>
                <a:latin typeface="+mn-lt"/>
                <a:ea typeface="+mn-ea"/>
                <a:cs typeface="+mn-cs"/>
              </a:rPr>
              <a:t>We can all play a role in creating a more sustainable future through our own actions.</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n-GB" sz="900" kern="1200" dirty="0">
              <a:solidFill>
                <a:schemeClr val="tx1"/>
              </a:solidFill>
              <a:effectLst/>
              <a:latin typeface="+mn-lt"/>
              <a:ea typeface="+mn-ea"/>
              <a:cs typeface="+mn-cs"/>
            </a:endParaRPr>
          </a:p>
          <a:p>
            <a:r>
              <a:rPr lang="en-GB" sz="900" kern="1200" dirty="0">
                <a:solidFill>
                  <a:schemeClr val="tx1"/>
                </a:solidFill>
                <a:effectLst/>
                <a:latin typeface="+mn-lt"/>
                <a:ea typeface="+mn-ea"/>
                <a:cs typeface="+mn-cs"/>
              </a:rPr>
              <a:t>With careful choices, our planet can give us space to grow enough food for every person and leave enough space for the incredible wildlife that needs grasslands to survive. We need to think more carefully about what we eat and also how we can farm more efficiently to use less space. We can make crops – and land – more productive, and people are already exploring new ways to farm on the sides of skyscrapers, on floating rafts in the sea, and even underground.</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Reducing our meat and dairy intake could be the key to a brighter future for grasslands. If humans ate less meat and more plant-based foods we would need less space to farm. Producing 1kg of beef uses almost 70 times as much land as producing 1kg of vegetables or grains.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Grassland species need protection from poaching, and their migration routes must be kept clear to allow them to travel the distances they need to find food.</a:t>
            </a:r>
          </a:p>
        </p:txBody>
      </p:sp>
      <p:sp>
        <p:nvSpPr>
          <p:cNvPr id="4" name="Slide Number Placeholder 3"/>
          <p:cNvSpPr>
            <a:spLocks noGrp="1"/>
          </p:cNvSpPr>
          <p:nvPr>
            <p:ph type="sldNum" sz="quarter" idx="5"/>
          </p:nvPr>
        </p:nvSpPr>
        <p:spPr/>
        <p:txBody>
          <a:bodyPr/>
          <a:lstStyle/>
          <a:p>
            <a:fld id="{EE547EE1-7191-5B41-BA2E-205D774F2678}" type="slidenum">
              <a:rPr lang="en-US" smtClean="0"/>
              <a:pPr/>
              <a:t>8</a:t>
            </a:fld>
            <a:endParaRPr lang="en-US"/>
          </a:p>
        </p:txBody>
      </p:sp>
    </p:spTree>
    <p:extLst>
      <p:ext uri="{BB962C8B-B14F-4D97-AF65-F5344CB8AC3E}">
        <p14:creationId xmlns="" xmlns:p14="http://schemas.microsoft.com/office/powerpoint/2010/main" val="3260762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GB" dirty="0"/>
              <a:t>Visit </a:t>
            </a:r>
            <a:r>
              <a:rPr lang="en-GB" dirty="0" err="1"/>
              <a:t>www.ourplanet.com</a:t>
            </a:r>
            <a:r>
              <a:rPr lang="en-GB" dirty="0"/>
              <a:t> for more information, classroom resources and a wealth of free videos.</a:t>
            </a:r>
          </a:p>
        </p:txBody>
      </p:sp>
      <p:sp>
        <p:nvSpPr>
          <p:cNvPr id="4" name="Slide Number Placeholder 3"/>
          <p:cNvSpPr>
            <a:spLocks noGrp="1"/>
          </p:cNvSpPr>
          <p:nvPr>
            <p:ph type="sldNum" sz="quarter" idx="5"/>
          </p:nvPr>
        </p:nvSpPr>
        <p:spPr/>
        <p:txBody>
          <a:bodyPr/>
          <a:lstStyle/>
          <a:p>
            <a:fld id="{EE547EE1-7191-5B41-BA2E-205D774F2678}" type="slidenum">
              <a:rPr lang="en-US" smtClean="0"/>
              <a:pPr/>
              <a:t>9</a:t>
            </a:fld>
            <a:endParaRPr lang="en-US"/>
          </a:p>
        </p:txBody>
      </p:sp>
    </p:spTree>
    <p:extLst>
      <p:ext uri="{BB962C8B-B14F-4D97-AF65-F5344CB8AC3E}">
        <p14:creationId xmlns="" xmlns:p14="http://schemas.microsoft.com/office/powerpoint/2010/main" val="1804535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372467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74898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298185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358273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59607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5B2073-4A80-F54D-ABD8-D3DCD8C4308D}"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2209942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5B2073-4A80-F54D-ABD8-D3DCD8C4308D}" type="datetimeFigureOut">
              <a:rPr lang="en-US" smtClean="0"/>
              <a:pPr/>
              <a:t>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204523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5B2073-4A80-F54D-ABD8-D3DCD8C4308D}" type="datetimeFigureOut">
              <a:rPr lang="en-US" smtClean="0"/>
              <a:pPr/>
              <a:t>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128991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B2073-4A80-F54D-ABD8-D3DCD8C4308D}" type="datetimeFigureOut">
              <a:rPr lang="en-US" smtClean="0"/>
              <a:pPr/>
              <a:t>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4133771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5B2073-4A80-F54D-ABD8-D3DCD8C4308D}"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702536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5B2073-4A80-F54D-ABD8-D3DCD8C4308D}"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41790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B2073-4A80-F54D-ABD8-D3DCD8C4308D}" type="datetimeFigureOut">
              <a:rPr lang="en-US" smtClean="0"/>
              <a:pPr/>
              <a:t>1/18/2020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26607022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ourplanet.com/en/video/biome-tour-of-our-grasslands"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 xmlns:a16="http://schemas.microsoft.com/office/drawing/2014/main" id="{587E386C-98C9-BE44-8064-7F6839FFE0B8}"/>
              </a:ext>
            </a:extLst>
          </p:cNvPr>
          <p:cNvSpPr txBox="1"/>
          <p:nvPr/>
        </p:nvSpPr>
        <p:spPr>
          <a:xfrm>
            <a:off x="302400" y="5635478"/>
            <a:ext cx="5984112" cy="769441"/>
          </a:xfrm>
          <a:prstGeom prst="rect">
            <a:avLst/>
          </a:prstGeom>
          <a:noFill/>
        </p:spPr>
        <p:txBody>
          <a:bodyPr wrap="square" rtlCol="0">
            <a:spAutoFit/>
          </a:bodyPr>
          <a:lstStyle/>
          <a:p>
            <a:r>
              <a:rPr lang="en-GB" sz="4400" b="1" dirty="0">
                <a:latin typeface="Futura-Medium" panose="020B0600000000000000" pitchFamily="34" charset="0"/>
              </a:rPr>
              <a:t>Our grasslands</a:t>
            </a:r>
          </a:p>
        </p:txBody>
      </p:sp>
      <p:pic>
        <p:nvPicPr>
          <p:cNvPr id="7" name="Picture 6">
            <a:extLst>
              <a:ext uri="{FF2B5EF4-FFF2-40B4-BE49-F238E27FC236}">
                <a16:creationId xmlns="" xmlns:a16="http://schemas.microsoft.com/office/drawing/2014/main" id="{3C429CD0-57D6-8246-9114-E1FB8DDCC77C}"/>
              </a:ext>
            </a:extLst>
          </p:cNvPr>
          <p:cNvPicPr>
            <a:picLocks noChangeAspect="1"/>
          </p:cNvPicPr>
          <p:nvPr/>
        </p:nvPicPr>
        <p:blipFill>
          <a:blip r:embed="rId3" cstate="email"/>
          <a:stretch>
            <a:fillRect/>
          </a:stretch>
        </p:blipFill>
        <p:spPr>
          <a:xfrm>
            <a:off x="6142233" y="5483889"/>
            <a:ext cx="2946477" cy="1072621"/>
          </a:xfrm>
          <a:prstGeom prst="rect">
            <a:avLst/>
          </a:prstGeom>
        </p:spPr>
      </p:pic>
      <p:pic>
        <p:nvPicPr>
          <p:cNvPr id="4" name="Picture 3">
            <a:extLst>
              <a:ext uri="{FF2B5EF4-FFF2-40B4-BE49-F238E27FC236}">
                <a16:creationId xmlns="" xmlns:a16="http://schemas.microsoft.com/office/drawing/2014/main" id="{11092608-8264-8D41-BBAD-AF9309A1F1D8}"/>
              </a:ext>
            </a:extLst>
          </p:cNvPr>
          <p:cNvPicPr>
            <a:picLocks noChangeAspect="1"/>
          </p:cNvPicPr>
          <p:nvPr/>
        </p:nvPicPr>
        <p:blipFill>
          <a:blip r:embed="rId4" cstate="email"/>
          <a:stretch>
            <a:fillRect/>
          </a:stretch>
        </p:blipFill>
        <p:spPr>
          <a:xfrm>
            <a:off x="0" y="0"/>
            <a:ext cx="9144000" cy="5130800"/>
          </a:xfrm>
          <a:prstGeom prst="rect">
            <a:avLst/>
          </a:prstGeom>
        </p:spPr>
      </p:pic>
    </p:spTree>
    <p:extLst>
      <p:ext uri="{BB962C8B-B14F-4D97-AF65-F5344CB8AC3E}">
        <p14:creationId xmlns="" xmlns:p14="http://schemas.microsoft.com/office/powerpoint/2010/main" val="193419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32A15AD2-69F5-874D-B332-CB3EF3F82E07}"/>
              </a:ext>
            </a:extLst>
          </p:cNvPr>
          <p:cNvPicPr>
            <a:picLocks noChangeAspect="1"/>
          </p:cNvPicPr>
          <p:nvPr/>
        </p:nvPicPr>
        <p:blipFill>
          <a:blip r:embed="rId3" cstate="email"/>
          <a:stretch>
            <a:fillRect/>
          </a:stretch>
        </p:blipFill>
        <p:spPr>
          <a:xfrm>
            <a:off x="0" y="0"/>
            <a:ext cx="9144000" cy="5130800"/>
          </a:xfrm>
          <a:prstGeom prst="rect">
            <a:avLst/>
          </a:prstGeom>
        </p:spPr>
      </p:pic>
      <p:sp>
        <p:nvSpPr>
          <p:cNvPr id="23" name="TextBox 22">
            <a:extLst>
              <a:ext uri="{FF2B5EF4-FFF2-40B4-BE49-F238E27FC236}">
                <a16:creationId xmlns="" xmlns:a16="http://schemas.microsoft.com/office/drawing/2014/main" id="{D5A72768-F97F-194B-B321-FD1EFE2D2B25}"/>
              </a:ext>
            </a:extLst>
          </p:cNvPr>
          <p:cNvSpPr txBox="1"/>
          <p:nvPr/>
        </p:nvSpPr>
        <p:spPr>
          <a:xfrm>
            <a:off x="300942" y="5604701"/>
            <a:ext cx="5984112" cy="769441"/>
          </a:xfrm>
          <a:prstGeom prst="rect">
            <a:avLst/>
          </a:prstGeom>
          <a:noFill/>
        </p:spPr>
        <p:txBody>
          <a:bodyPr wrap="square" rtlCol="0">
            <a:spAutoFit/>
          </a:bodyPr>
          <a:lstStyle/>
          <a:p>
            <a:r>
              <a:rPr lang="en-GB" sz="4400" b="1" dirty="0">
                <a:latin typeface="Futura-Medium" panose="020B0600000000000000" pitchFamily="34" charset="0"/>
              </a:rPr>
              <a:t>Where in the world?</a:t>
            </a:r>
          </a:p>
        </p:txBody>
      </p:sp>
      <p:pic>
        <p:nvPicPr>
          <p:cNvPr id="15" name="Picture 14">
            <a:extLst>
              <a:ext uri="{FF2B5EF4-FFF2-40B4-BE49-F238E27FC236}">
                <a16:creationId xmlns="" xmlns:a16="http://schemas.microsoft.com/office/drawing/2014/main" id="{3831AF21-093E-114C-A1D3-BB821D8EA55E}"/>
              </a:ext>
            </a:extLst>
          </p:cNvPr>
          <p:cNvPicPr>
            <a:picLocks noChangeAspect="1"/>
          </p:cNvPicPr>
          <p:nvPr/>
        </p:nvPicPr>
        <p:blipFill>
          <a:blip r:embed="rId4" cstate="email"/>
          <a:stretch>
            <a:fillRect/>
          </a:stretch>
        </p:blipFill>
        <p:spPr>
          <a:xfrm>
            <a:off x="6142233" y="5483889"/>
            <a:ext cx="2946477" cy="1072621"/>
          </a:xfrm>
          <a:prstGeom prst="rect">
            <a:avLst/>
          </a:prstGeom>
        </p:spPr>
      </p:pic>
    </p:spTree>
    <p:extLst>
      <p:ext uri="{BB962C8B-B14F-4D97-AF65-F5344CB8AC3E}">
        <p14:creationId xmlns="" xmlns:p14="http://schemas.microsoft.com/office/powerpoint/2010/main" val="2010242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B9112F17-532F-344A-8E89-FDA58E5E3DE9}"/>
              </a:ext>
            </a:extLst>
          </p:cNvPr>
          <p:cNvPicPr>
            <a:picLocks noChangeAspect="1"/>
          </p:cNvPicPr>
          <p:nvPr/>
        </p:nvPicPr>
        <p:blipFill>
          <a:blip r:embed="rId3" cstate="email"/>
          <a:stretch>
            <a:fillRect/>
          </a:stretch>
        </p:blipFill>
        <p:spPr>
          <a:xfrm>
            <a:off x="0" y="0"/>
            <a:ext cx="9144000" cy="5130800"/>
          </a:xfrm>
          <a:prstGeom prst="rect">
            <a:avLst/>
          </a:prstGeom>
        </p:spPr>
      </p:pic>
      <p:sp>
        <p:nvSpPr>
          <p:cNvPr id="7" name="TextBox 6">
            <a:extLst>
              <a:ext uri="{FF2B5EF4-FFF2-40B4-BE49-F238E27FC236}">
                <a16:creationId xmlns="" xmlns:a16="http://schemas.microsoft.com/office/drawing/2014/main" id="{AB22EB58-EE6F-D24A-8BB6-1CEF0343EA55}"/>
              </a:ext>
            </a:extLst>
          </p:cNvPr>
          <p:cNvSpPr txBox="1"/>
          <p:nvPr/>
        </p:nvSpPr>
        <p:spPr>
          <a:xfrm>
            <a:off x="286427" y="5483889"/>
            <a:ext cx="6988133" cy="1077218"/>
          </a:xfrm>
          <a:prstGeom prst="rect">
            <a:avLst/>
          </a:prstGeom>
          <a:noFill/>
        </p:spPr>
        <p:txBody>
          <a:bodyPr wrap="square" rtlCol="0">
            <a:spAutoFit/>
          </a:bodyPr>
          <a:lstStyle/>
          <a:p>
            <a:r>
              <a:rPr lang="en-GB" sz="4400" b="1" dirty="0">
                <a:latin typeface="Futura-Medium" panose="020B0600000000000000" pitchFamily="34" charset="0"/>
              </a:rPr>
              <a:t>Let’s explore </a:t>
            </a:r>
          </a:p>
          <a:p>
            <a:r>
              <a:rPr lang="en-GB" sz="2000" b="1" dirty="0">
                <a:latin typeface="Futura-Medium" panose="020B0600000000000000" pitchFamily="34" charset="0"/>
              </a:rPr>
              <a:t>our grasslands</a:t>
            </a:r>
          </a:p>
        </p:txBody>
      </p:sp>
      <p:pic>
        <p:nvPicPr>
          <p:cNvPr id="8" name="Picture 7">
            <a:extLst>
              <a:ext uri="{FF2B5EF4-FFF2-40B4-BE49-F238E27FC236}">
                <a16:creationId xmlns="" xmlns:a16="http://schemas.microsoft.com/office/drawing/2014/main" id="{3EAF221F-0016-5140-8428-6C21678DFB1A}"/>
              </a:ext>
            </a:extLst>
          </p:cNvPr>
          <p:cNvPicPr>
            <a:picLocks noChangeAspect="1"/>
          </p:cNvPicPr>
          <p:nvPr/>
        </p:nvPicPr>
        <p:blipFill>
          <a:blip r:embed="rId4" cstate="email"/>
          <a:stretch>
            <a:fillRect/>
          </a:stretch>
        </p:blipFill>
        <p:spPr>
          <a:xfrm>
            <a:off x="6142233" y="5483889"/>
            <a:ext cx="2946477" cy="1072621"/>
          </a:xfrm>
          <a:prstGeom prst="rect">
            <a:avLst/>
          </a:prstGeom>
        </p:spPr>
      </p:pic>
      <p:pic>
        <p:nvPicPr>
          <p:cNvPr id="6" name="Picture 5" descr="icon.png">
            <a:hlinkClick r:id="rId5"/>
          </p:cNvPr>
          <p:cNvPicPr>
            <a:picLocks noChangeAspect="1"/>
          </p:cNvPicPr>
          <p:nvPr/>
        </p:nvPicPr>
        <p:blipFill>
          <a:blip r:embed="rId6" cstate="email"/>
          <a:stretch>
            <a:fillRect/>
          </a:stretch>
        </p:blipFill>
        <p:spPr>
          <a:xfrm>
            <a:off x="3352952" y="1376238"/>
            <a:ext cx="2438095" cy="2438095"/>
          </a:xfrm>
          <a:prstGeom prst="rect">
            <a:avLst/>
          </a:prstGeom>
        </p:spPr>
      </p:pic>
    </p:spTree>
    <p:extLst>
      <p:ext uri="{BB962C8B-B14F-4D97-AF65-F5344CB8AC3E}">
        <p14:creationId xmlns="" xmlns:p14="http://schemas.microsoft.com/office/powerpoint/2010/main" val="3649443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52D7E92B-708F-7941-A912-0A2EBAFE8744}"/>
              </a:ext>
            </a:extLst>
          </p:cNvPr>
          <p:cNvPicPr>
            <a:picLocks noChangeAspect="1"/>
          </p:cNvPicPr>
          <p:nvPr/>
        </p:nvPicPr>
        <p:blipFill>
          <a:blip r:embed="rId3" cstate="email"/>
          <a:stretch>
            <a:fillRect/>
          </a:stretch>
        </p:blipFill>
        <p:spPr>
          <a:xfrm>
            <a:off x="6142233" y="5483889"/>
            <a:ext cx="2946477" cy="1072621"/>
          </a:xfrm>
          <a:prstGeom prst="rect">
            <a:avLst/>
          </a:prstGeom>
        </p:spPr>
      </p:pic>
      <p:sp>
        <p:nvSpPr>
          <p:cNvPr id="11" name="TextBox 10">
            <a:extLst>
              <a:ext uri="{FF2B5EF4-FFF2-40B4-BE49-F238E27FC236}">
                <a16:creationId xmlns="" xmlns:a16="http://schemas.microsoft.com/office/drawing/2014/main" id="{F41A2E36-9EFD-4646-B86F-A2B016611691}"/>
              </a:ext>
            </a:extLst>
          </p:cNvPr>
          <p:cNvSpPr txBox="1"/>
          <p:nvPr/>
        </p:nvSpPr>
        <p:spPr>
          <a:xfrm>
            <a:off x="300942" y="5604701"/>
            <a:ext cx="5984112" cy="769441"/>
          </a:xfrm>
          <a:prstGeom prst="rect">
            <a:avLst/>
          </a:prstGeom>
          <a:noFill/>
        </p:spPr>
        <p:txBody>
          <a:bodyPr wrap="square" rtlCol="0">
            <a:spAutoFit/>
          </a:bodyPr>
          <a:lstStyle/>
          <a:p>
            <a:r>
              <a:rPr lang="en-GB" sz="4400" b="1" dirty="0">
                <a:latin typeface="Futura-Medium" panose="020B0600000000000000" pitchFamily="34" charset="0"/>
              </a:rPr>
              <a:t>The great expanses</a:t>
            </a:r>
          </a:p>
        </p:txBody>
      </p:sp>
      <p:pic>
        <p:nvPicPr>
          <p:cNvPr id="3" name="Picture 2">
            <a:extLst>
              <a:ext uri="{FF2B5EF4-FFF2-40B4-BE49-F238E27FC236}">
                <a16:creationId xmlns="" xmlns:a16="http://schemas.microsoft.com/office/drawing/2014/main" id="{5C1ABDA5-47F8-CC4C-8B15-4B91B0CD4E74}"/>
              </a:ext>
            </a:extLst>
          </p:cNvPr>
          <p:cNvPicPr>
            <a:picLocks noChangeAspect="1"/>
          </p:cNvPicPr>
          <p:nvPr/>
        </p:nvPicPr>
        <p:blipFill>
          <a:blip r:embed="rId4" cstate="email"/>
          <a:stretch>
            <a:fillRect/>
          </a:stretch>
        </p:blipFill>
        <p:spPr>
          <a:xfrm>
            <a:off x="0" y="0"/>
            <a:ext cx="9144000" cy="5130800"/>
          </a:xfrm>
          <a:prstGeom prst="rect">
            <a:avLst/>
          </a:prstGeom>
        </p:spPr>
      </p:pic>
    </p:spTree>
    <p:extLst>
      <p:ext uri="{BB962C8B-B14F-4D97-AF65-F5344CB8AC3E}">
        <p14:creationId xmlns="" xmlns:p14="http://schemas.microsoft.com/office/powerpoint/2010/main" val="3828290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E8DB8A03-A2CE-8141-862A-944E0E53A828}"/>
              </a:ext>
            </a:extLst>
          </p:cNvPr>
          <p:cNvPicPr>
            <a:picLocks noChangeAspect="1"/>
          </p:cNvPicPr>
          <p:nvPr/>
        </p:nvPicPr>
        <p:blipFill>
          <a:blip r:embed="rId3" cstate="email"/>
          <a:stretch>
            <a:fillRect/>
          </a:stretch>
        </p:blipFill>
        <p:spPr>
          <a:xfrm>
            <a:off x="6142233" y="5483889"/>
            <a:ext cx="2946477" cy="1072621"/>
          </a:xfrm>
          <a:prstGeom prst="rect">
            <a:avLst/>
          </a:prstGeom>
        </p:spPr>
      </p:pic>
      <p:sp>
        <p:nvSpPr>
          <p:cNvPr id="6" name="TextBox 5">
            <a:extLst>
              <a:ext uri="{FF2B5EF4-FFF2-40B4-BE49-F238E27FC236}">
                <a16:creationId xmlns="" xmlns:a16="http://schemas.microsoft.com/office/drawing/2014/main" id="{2E30C69C-3DBB-0D4C-B50F-C510F9BC778A}"/>
              </a:ext>
            </a:extLst>
          </p:cNvPr>
          <p:cNvSpPr txBox="1"/>
          <p:nvPr/>
        </p:nvSpPr>
        <p:spPr>
          <a:xfrm>
            <a:off x="300942" y="5604701"/>
            <a:ext cx="5984112" cy="769441"/>
          </a:xfrm>
          <a:prstGeom prst="rect">
            <a:avLst/>
          </a:prstGeom>
          <a:noFill/>
        </p:spPr>
        <p:txBody>
          <a:bodyPr wrap="square" rtlCol="0">
            <a:spAutoFit/>
          </a:bodyPr>
          <a:lstStyle/>
          <a:p>
            <a:r>
              <a:rPr lang="en-GB" sz="4400" b="1" dirty="0">
                <a:latin typeface="Futura-Medium" panose="020B0600000000000000" pitchFamily="34" charset="0"/>
              </a:rPr>
              <a:t>Fertile soils</a:t>
            </a:r>
          </a:p>
        </p:txBody>
      </p:sp>
      <p:pic>
        <p:nvPicPr>
          <p:cNvPr id="3" name="Picture 2">
            <a:extLst>
              <a:ext uri="{FF2B5EF4-FFF2-40B4-BE49-F238E27FC236}">
                <a16:creationId xmlns="" xmlns:a16="http://schemas.microsoft.com/office/drawing/2014/main" id="{78A632D4-BB80-2148-960B-B0FA6320CB63}"/>
              </a:ext>
            </a:extLst>
          </p:cNvPr>
          <p:cNvPicPr>
            <a:picLocks noChangeAspect="1"/>
          </p:cNvPicPr>
          <p:nvPr/>
        </p:nvPicPr>
        <p:blipFill>
          <a:blip r:embed="rId4" cstate="email"/>
          <a:stretch>
            <a:fillRect/>
          </a:stretch>
        </p:blipFill>
        <p:spPr>
          <a:xfrm>
            <a:off x="0" y="0"/>
            <a:ext cx="9131300" cy="5130800"/>
          </a:xfrm>
          <a:prstGeom prst="rect">
            <a:avLst/>
          </a:prstGeom>
        </p:spPr>
      </p:pic>
    </p:spTree>
    <p:extLst>
      <p:ext uri="{BB962C8B-B14F-4D97-AF65-F5344CB8AC3E}">
        <p14:creationId xmlns="" xmlns:p14="http://schemas.microsoft.com/office/powerpoint/2010/main" val="3097518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74A7F9D-83DF-C64C-9FE0-407C292D6EC7}"/>
              </a:ext>
            </a:extLst>
          </p:cNvPr>
          <p:cNvPicPr>
            <a:picLocks noChangeAspect="1"/>
          </p:cNvPicPr>
          <p:nvPr/>
        </p:nvPicPr>
        <p:blipFill>
          <a:blip r:embed="rId3" cstate="email"/>
          <a:stretch>
            <a:fillRect/>
          </a:stretch>
        </p:blipFill>
        <p:spPr>
          <a:xfrm>
            <a:off x="0" y="0"/>
            <a:ext cx="9144000" cy="5130800"/>
          </a:xfrm>
          <a:prstGeom prst="rect">
            <a:avLst/>
          </a:prstGeom>
        </p:spPr>
      </p:pic>
      <p:sp>
        <p:nvSpPr>
          <p:cNvPr id="25" name="TextBox 24">
            <a:extLst>
              <a:ext uri="{FF2B5EF4-FFF2-40B4-BE49-F238E27FC236}">
                <a16:creationId xmlns="" xmlns:a16="http://schemas.microsoft.com/office/drawing/2014/main" id="{A2F37E7D-695F-5B41-9CA9-62E9FE607F6F}"/>
              </a:ext>
            </a:extLst>
          </p:cNvPr>
          <p:cNvSpPr txBox="1"/>
          <p:nvPr/>
        </p:nvSpPr>
        <p:spPr>
          <a:xfrm>
            <a:off x="300941" y="5605200"/>
            <a:ext cx="6988133" cy="1077218"/>
          </a:xfrm>
          <a:prstGeom prst="rect">
            <a:avLst/>
          </a:prstGeom>
          <a:noFill/>
        </p:spPr>
        <p:txBody>
          <a:bodyPr wrap="square" rtlCol="0">
            <a:spAutoFit/>
          </a:bodyPr>
          <a:lstStyle/>
          <a:p>
            <a:r>
              <a:rPr lang="en-GB" sz="4400" b="1" dirty="0">
                <a:latin typeface="Futura-Medium" panose="020B0600000000000000" pitchFamily="34" charset="0"/>
              </a:rPr>
              <a:t>What’s the problem?</a:t>
            </a:r>
          </a:p>
          <a:p>
            <a:endParaRPr lang="en-GB" sz="2000" b="1" dirty="0">
              <a:latin typeface="Futura-Medium" panose="020B0600000000000000" pitchFamily="34" charset="0"/>
            </a:endParaRPr>
          </a:p>
        </p:txBody>
      </p:sp>
      <p:grpSp>
        <p:nvGrpSpPr>
          <p:cNvPr id="6" name="Group 5">
            <a:extLst>
              <a:ext uri="{FF2B5EF4-FFF2-40B4-BE49-F238E27FC236}">
                <a16:creationId xmlns="" xmlns:a16="http://schemas.microsoft.com/office/drawing/2014/main" id="{79C8DDA9-4BC8-9446-A732-7796E33CCE35}"/>
              </a:ext>
            </a:extLst>
          </p:cNvPr>
          <p:cNvGrpSpPr/>
          <p:nvPr/>
        </p:nvGrpSpPr>
        <p:grpSpPr>
          <a:xfrm>
            <a:off x="145065" y="2583973"/>
            <a:ext cx="2120216" cy="2120216"/>
            <a:chOff x="558799" y="2908984"/>
            <a:chExt cx="2120216" cy="2120216"/>
          </a:xfrm>
        </p:grpSpPr>
        <p:sp>
          <p:nvSpPr>
            <p:cNvPr id="2" name="Oval 1">
              <a:extLst>
                <a:ext uri="{FF2B5EF4-FFF2-40B4-BE49-F238E27FC236}">
                  <a16:creationId xmlns="" xmlns:a16="http://schemas.microsoft.com/office/drawing/2014/main" id="{DD689A37-F02B-C44F-98E8-CADF38BFB86E}"/>
                </a:ext>
              </a:extLst>
            </p:cNvPr>
            <p:cNvSpPr/>
            <p:nvPr/>
          </p:nvSpPr>
          <p:spPr>
            <a:xfrm>
              <a:off x="558799" y="2908984"/>
              <a:ext cx="2120216" cy="2120216"/>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TextBox 11">
              <a:extLst>
                <a:ext uri="{FF2B5EF4-FFF2-40B4-BE49-F238E27FC236}">
                  <a16:creationId xmlns="" xmlns:a16="http://schemas.microsoft.com/office/drawing/2014/main" id="{A22701D0-3D2A-2F4F-BC52-5EAB78DBC1F4}"/>
                </a:ext>
              </a:extLst>
            </p:cNvPr>
            <p:cNvSpPr txBox="1"/>
            <p:nvPr/>
          </p:nvSpPr>
          <p:spPr>
            <a:xfrm>
              <a:off x="727515" y="3091929"/>
              <a:ext cx="1782785" cy="1754326"/>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The area of </a:t>
              </a:r>
            </a:p>
            <a:p>
              <a:pPr algn="ctr"/>
              <a:r>
                <a:rPr lang="en-GB" dirty="0">
                  <a:latin typeface="Futura Medium" panose="020B0602020204020303" pitchFamily="34" charset="-79"/>
                  <a:cs typeface="Futura Medium" panose="020B0602020204020303" pitchFamily="34" charset="-79"/>
                </a:rPr>
                <a:t>land we use to raise animals for food is twice the size of South America, including the space needed to grow the food they eat.</a:t>
              </a:r>
              <a:endParaRPr lang="en-US" dirty="0">
                <a:latin typeface="Futura Medium" panose="020B0602020204020303" pitchFamily="34" charset="-79"/>
                <a:cs typeface="Futura Medium" panose="020B0602020204020303" pitchFamily="34" charset="-79"/>
              </a:endParaRPr>
            </a:p>
          </p:txBody>
        </p:sp>
      </p:grpSp>
      <p:grpSp>
        <p:nvGrpSpPr>
          <p:cNvPr id="17" name="Group 16">
            <a:extLst>
              <a:ext uri="{FF2B5EF4-FFF2-40B4-BE49-F238E27FC236}">
                <a16:creationId xmlns="" xmlns:a16="http://schemas.microsoft.com/office/drawing/2014/main" id="{DEA77515-97AC-354A-9251-3870B68830BA}"/>
              </a:ext>
            </a:extLst>
          </p:cNvPr>
          <p:cNvGrpSpPr/>
          <p:nvPr/>
        </p:nvGrpSpPr>
        <p:grpSpPr>
          <a:xfrm>
            <a:off x="3545492" y="645833"/>
            <a:ext cx="1754326" cy="1754326"/>
            <a:chOff x="6785204" y="2949402"/>
            <a:chExt cx="1754326" cy="1754326"/>
          </a:xfrm>
        </p:grpSpPr>
        <p:sp>
          <p:nvSpPr>
            <p:cNvPr id="26" name="Oval 25">
              <a:extLst>
                <a:ext uri="{FF2B5EF4-FFF2-40B4-BE49-F238E27FC236}">
                  <a16:creationId xmlns="" xmlns:a16="http://schemas.microsoft.com/office/drawing/2014/main" id="{BCD66A14-6B5F-9948-8994-B2DFCC95EA8A}"/>
                </a:ext>
              </a:extLst>
            </p:cNvPr>
            <p:cNvSpPr/>
            <p:nvPr/>
          </p:nvSpPr>
          <p:spPr>
            <a:xfrm>
              <a:off x="6785204" y="2949402"/>
              <a:ext cx="1754326" cy="1754326"/>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TextBox 18">
              <a:extLst>
                <a:ext uri="{FF2B5EF4-FFF2-40B4-BE49-F238E27FC236}">
                  <a16:creationId xmlns="" xmlns:a16="http://schemas.microsoft.com/office/drawing/2014/main" id="{9C796ADC-69A7-BC48-8ED1-E70C3285D5F0}"/>
                </a:ext>
              </a:extLst>
            </p:cNvPr>
            <p:cNvSpPr txBox="1"/>
            <p:nvPr/>
          </p:nvSpPr>
          <p:spPr>
            <a:xfrm>
              <a:off x="6873307" y="3222466"/>
              <a:ext cx="1578121" cy="1338828"/>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Many animals such as elephants and rhinos are illegally hunted for their tusks or horns.</a:t>
              </a:r>
              <a:endParaRPr lang="en-US" dirty="0">
                <a:latin typeface="Futura Medium" panose="020B0602020204020303" pitchFamily="34" charset="-79"/>
                <a:cs typeface="Futura Medium" panose="020B0602020204020303" pitchFamily="34" charset="-79"/>
              </a:endParaRPr>
            </a:p>
          </p:txBody>
        </p:sp>
      </p:grpSp>
      <p:grpSp>
        <p:nvGrpSpPr>
          <p:cNvPr id="13" name="Group 12">
            <a:extLst>
              <a:ext uri="{FF2B5EF4-FFF2-40B4-BE49-F238E27FC236}">
                <a16:creationId xmlns="" xmlns:a16="http://schemas.microsoft.com/office/drawing/2014/main" id="{8F3B5D6A-0B2B-9A4C-9808-C9A2F41F92CF}"/>
              </a:ext>
            </a:extLst>
          </p:cNvPr>
          <p:cNvGrpSpPr/>
          <p:nvPr/>
        </p:nvGrpSpPr>
        <p:grpSpPr>
          <a:xfrm>
            <a:off x="616066" y="199454"/>
            <a:ext cx="1953740" cy="1953740"/>
            <a:chOff x="1185057" y="198420"/>
            <a:chExt cx="1953740" cy="1953740"/>
          </a:xfrm>
        </p:grpSpPr>
        <p:sp>
          <p:nvSpPr>
            <p:cNvPr id="27" name="Oval 26">
              <a:extLst>
                <a:ext uri="{FF2B5EF4-FFF2-40B4-BE49-F238E27FC236}">
                  <a16:creationId xmlns="" xmlns:a16="http://schemas.microsoft.com/office/drawing/2014/main" id="{2E0426EC-132E-4B4B-8886-05EBCC25E6DF}"/>
                </a:ext>
              </a:extLst>
            </p:cNvPr>
            <p:cNvSpPr/>
            <p:nvPr/>
          </p:nvSpPr>
          <p:spPr>
            <a:xfrm>
              <a:off x="1185057" y="198420"/>
              <a:ext cx="1953740" cy="1953740"/>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TextBox 22">
              <a:extLst>
                <a:ext uri="{FF2B5EF4-FFF2-40B4-BE49-F238E27FC236}">
                  <a16:creationId xmlns="" xmlns:a16="http://schemas.microsoft.com/office/drawing/2014/main" id="{F8BB98EB-6EAE-8C49-BFE6-753D595123F9}"/>
                </a:ext>
              </a:extLst>
            </p:cNvPr>
            <p:cNvSpPr txBox="1"/>
            <p:nvPr/>
          </p:nvSpPr>
          <p:spPr>
            <a:xfrm>
              <a:off x="1299778" y="429125"/>
              <a:ext cx="1724297" cy="1546577"/>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When there is </a:t>
              </a:r>
            </a:p>
            <a:p>
              <a:pPr algn="ctr"/>
              <a:r>
                <a:rPr lang="en-GB" dirty="0">
                  <a:latin typeface="Futura Medium" panose="020B0602020204020303" pitchFamily="34" charset="-79"/>
                  <a:cs typeface="Futura Medium" panose="020B0602020204020303" pitchFamily="34" charset="-79"/>
                </a:rPr>
                <a:t>less space and food, wild animals can be forced into conflict with humans and livestock.</a:t>
              </a:r>
              <a:endParaRPr lang="en-US" dirty="0">
                <a:latin typeface="Futura Medium" panose="020B0602020204020303" pitchFamily="34" charset="-79"/>
                <a:cs typeface="Futura Medium" panose="020B0602020204020303" pitchFamily="34" charset="-79"/>
              </a:endParaRPr>
            </a:p>
          </p:txBody>
        </p:sp>
      </p:grpSp>
      <p:grpSp>
        <p:nvGrpSpPr>
          <p:cNvPr id="11" name="Group 10">
            <a:extLst>
              <a:ext uri="{FF2B5EF4-FFF2-40B4-BE49-F238E27FC236}">
                <a16:creationId xmlns="" xmlns:a16="http://schemas.microsoft.com/office/drawing/2014/main" id="{6B4070B9-66DC-7947-8B6C-EEB97484B0FF}"/>
              </a:ext>
            </a:extLst>
          </p:cNvPr>
          <p:cNvGrpSpPr/>
          <p:nvPr/>
        </p:nvGrpSpPr>
        <p:grpSpPr>
          <a:xfrm>
            <a:off x="7289074" y="1300754"/>
            <a:ext cx="1757263" cy="1757263"/>
            <a:chOff x="5142410" y="114155"/>
            <a:chExt cx="1757263" cy="1757263"/>
          </a:xfrm>
        </p:grpSpPr>
        <p:sp>
          <p:nvSpPr>
            <p:cNvPr id="28" name="Oval 27">
              <a:extLst>
                <a:ext uri="{FF2B5EF4-FFF2-40B4-BE49-F238E27FC236}">
                  <a16:creationId xmlns="" xmlns:a16="http://schemas.microsoft.com/office/drawing/2014/main" id="{1E5E5AF3-F715-CD45-8A09-918B454076CD}"/>
                </a:ext>
              </a:extLst>
            </p:cNvPr>
            <p:cNvSpPr/>
            <p:nvPr/>
          </p:nvSpPr>
          <p:spPr>
            <a:xfrm>
              <a:off x="5142410" y="114155"/>
              <a:ext cx="1757263" cy="1757263"/>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TextBox 15">
              <a:extLst>
                <a:ext uri="{FF2B5EF4-FFF2-40B4-BE49-F238E27FC236}">
                  <a16:creationId xmlns="" xmlns:a16="http://schemas.microsoft.com/office/drawing/2014/main" id="{9B334AF6-A36F-C348-B98D-CB8B83A62EA0}"/>
                </a:ext>
              </a:extLst>
            </p:cNvPr>
            <p:cNvSpPr txBox="1"/>
            <p:nvPr/>
          </p:nvSpPr>
          <p:spPr>
            <a:xfrm>
              <a:off x="5316249" y="220337"/>
              <a:ext cx="1409584" cy="1546577"/>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Large-scale farming reduces space for animals and can block their migration routes.</a:t>
              </a:r>
              <a:endParaRPr lang="en-US" dirty="0">
                <a:latin typeface="Futura Medium" panose="020B0602020204020303" pitchFamily="34" charset="-79"/>
                <a:cs typeface="Futura Medium" panose="020B0602020204020303" pitchFamily="34" charset="-79"/>
              </a:endParaRPr>
            </a:p>
          </p:txBody>
        </p:sp>
      </p:grpSp>
      <p:pic>
        <p:nvPicPr>
          <p:cNvPr id="20" name="Picture 19">
            <a:extLst>
              <a:ext uri="{FF2B5EF4-FFF2-40B4-BE49-F238E27FC236}">
                <a16:creationId xmlns="" xmlns:a16="http://schemas.microsoft.com/office/drawing/2014/main" id="{77E6836C-46D8-5A4A-8575-D7C188365A08}"/>
              </a:ext>
            </a:extLst>
          </p:cNvPr>
          <p:cNvPicPr>
            <a:picLocks noChangeAspect="1"/>
          </p:cNvPicPr>
          <p:nvPr/>
        </p:nvPicPr>
        <p:blipFill>
          <a:blip r:embed="rId4" cstate="email"/>
          <a:stretch>
            <a:fillRect/>
          </a:stretch>
        </p:blipFill>
        <p:spPr>
          <a:xfrm>
            <a:off x="6142233" y="5483889"/>
            <a:ext cx="2946477" cy="1072621"/>
          </a:xfrm>
          <a:prstGeom prst="rect">
            <a:avLst/>
          </a:prstGeom>
        </p:spPr>
      </p:pic>
    </p:spTree>
    <p:extLst>
      <p:ext uri="{BB962C8B-B14F-4D97-AF65-F5344CB8AC3E}">
        <p14:creationId xmlns="" xmlns:p14="http://schemas.microsoft.com/office/powerpoint/2010/main" val="305498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0-#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0-#ppt_w/2"/>
                                          </p:val>
                                        </p:tav>
                                        <p:tav tm="100000">
                                          <p:val>
                                            <p:strVal val="#ppt_x"/>
                                          </p:val>
                                        </p:tav>
                                      </p:tavLst>
                                    </p:anim>
                                    <p:anim calcmode="lin" valueType="num">
                                      <p:cBhvr additive="base">
                                        <p:cTn id="20"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0-#ppt_w/2"/>
                                          </p:val>
                                        </p:tav>
                                        <p:tav tm="100000">
                                          <p:val>
                                            <p:strVal val="#ppt_x"/>
                                          </p:val>
                                        </p:tav>
                                      </p:tavLst>
                                    </p:anim>
                                    <p:anim calcmode="lin" valueType="num">
                                      <p:cBhvr additive="base">
                                        <p:cTn id="26"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 xmlns:a16="http://schemas.microsoft.com/office/drawing/2014/main" id="{B401813E-4FD5-C74C-A3AE-44128927E82E}"/>
              </a:ext>
            </a:extLst>
          </p:cNvPr>
          <p:cNvSpPr txBox="1"/>
          <p:nvPr/>
        </p:nvSpPr>
        <p:spPr>
          <a:xfrm>
            <a:off x="288000" y="5605200"/>
            <a:ext cx="6988133" cy="1077218"/>
          </a:xfrm>
          <a:prstGeom prst="rect">
            <a:avLst/>
          </a:prstGeom>
          <a:noFill/>
        </p:spPr>
        <p:txBody>
          <a:bodyPr wrap="square" rtlCol="0">
            <a:spAutoFit/>
          </a:bodyPr>
          <a:lstStyle/>
          <a:p>
            <a:r>
              <a:rPr lang="en-GB" sz="4400" b="1" dirty="0">
                <a:latin typeface="Futura-Medium" panose="020B0600000000000000" pitchFamily="34" charset="0"/>
              </a:rPr>
              <a:t>Meet the cheetah</a:t>
            </a:r>
          </a:p>
          <a:p>
            <a:endParaRPr lang="en-GB" sz="2000" b="1" dirty="0">
              <a:latin typeface="Futura-Medium" panose="020B0600000000000000" pitchFamily="34" charset="0"/>
            </a:endParaRPr>
          </a:p>
        </p:txBody>
      </p:sp>
      <p:pic>
        <p:nvPicPr>
          <p:cNvPr id="8" name="Picture 7">
            <a:extLst>
              <a:ext uri="{FF2B5EF4-FFF2-40B4-BE49-F238E27FC236}">
                <a16:creationId xmlns="" xmlns:a16="http://schemas.microsoft.com/office/drawing/2014/main" id="{5C8AFF65-349F-7549-9CDF-542F0B8F1612}"/>
              </a:ext>
            </a:extLst>
          </p:cNvPr>
          <p:cNvPicPr>
            <a:picLocks noChangeAspect="1"/>
          </p:cNvPicPr>
          <p:nvPr/>
        </p:nvPicPr>
        <p:blipFill>
          <a:blip r:embed="rId3" cstate="email"/>
          <a:stretch>
            <a:fillRect/>
          </a:stretch>
        </p:blipFill>
        <p:spPr>
          <a:xfrm>
            <a:off x="6142233" y="5483889"/>
            <a:ext cx="2946477" cy="1072621"/>
          </a:xfrm>
          <a:prstGeom prst="rect">
            <a:avLst/>
          </a:prstGeom>
        </p:spPr>
      </p:pic>
      <p:pic>
        <p:nvPicPr>
          <p:cNvPr id="4" name="Picture 3">
            <a:extLst>
              <a:ext uri="{FF2B5EF4-FFF2-40B4-BE49-F238E27FC236}">
                <a16:creationId xmlns="" xmlns:a16="http://schemas.microsoft.com/office/drawing/2014/main" id="{99889699-4F67-A64A-A2DC-D24AD2EC61D6}"/>
              </a:ext>
            </a:extLst>
          </p:cNvPr>
          <p:cNvPicPr>
            <a:picLocks noChangeAspect="1"/>
          </p:cNvPicPr>
          <p:nvPr/>
        </p:nvPicPr>
        <p:blipFill>
          <a:blip r:embed="rId4" cstate="email"/>
          <a:stretch>
            <a:fillRect/>
          </a:stretch>
        </p:blipFill>
        <p:spPr>
          <a:xfrm>
            <a:off x="0" y="0"/>
            <a:ext cx="9144000" cy="5130800"/>
          </a:xfrm>
          <a:prstGeom prst="rect">
            <a:avLst/>
          </a:prstGeom>
        </p:spPr>
      </p:pic>
    </p:spTree>
    <p:extLst>
      <p:ext uri="{BB962C8B-B14F-4D97-AF65-F5344CB8AC3E}">
        <p14:creationId xmlns="" xmlns:p14="http://schemas.microsoft.com/office/powerpoint/2010/main" val="1226035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5C7638B8-FC7B-F74B-B302-46170C29B89C}"/>
              </a:ext>
            </a:extLst>
          </p:cNvPr>
          <p:cNvPicPr>
            <a:picLocks noChangeAspect="1"/>
          </p:cNvPicPr>
          <p:nvPr/>
        </p:nvPicPr>
        <p:blipFill>
          <a:blip r:embed="rId3" cstate="email"/>
          <a:stretch>
            <a:fillRect/>
          </a:stretch>
        </p:blipFill>
        <p:spPr>
          <a:xfrm>
            <a:off x="0" y="0"/>
            <a:ext cx="9144000" cy="5130800"/>
          </a:xfrm>
          <a:prstGeom prst="rect">
            <a:avLst/>
          </a:prstGeom>
        </p:spPr>
      </p:pic>
      <p:grpSp>
        <p:nvGrpSpPr>
          <p:cNvPr id="10" name="Group 9">
            <a:extLst>
              <a:ext uri="{FF2B5EF4-FFF2-40B4-BE49-F238E27FC236}">
                <a16:creationId xmlns="" xmlns:a16="http://schemas.microsoft.com/office/drawing/2014/main" id="{8B99FB78-841C-0242-AF18-5ED05408C174}"/>
              </a:ext>
            </a:extLst>
          </p:cNvPr>
          <p:cNvGrpSpPr/>
          <p:nvPr/>
        </p:nvGrpSpPr>
        <p:grpSpPr>
          <a:xfrm>
            <a:off x="302400" y="1821918"/>
            <a:ext cx="2293095" cy="2580265"/>
            <a:chOff x="302400" y="1821918"/>
            <a:chExt cx="2293095" cy="2580265"/>
          </a:xfrm>
        </p:grpSpPr>
        <p:sp>
          <p:nvSpPr>
            <p:cNvPr id="7" name="Rectangle 6">
              <a:extLst>
                <a:ext uri="{FF2B5EF4-FFF2-40B4-BE49-F238E27FC236}">
                  <a16:creationId xmlns="" xmlns:a16="http://schemas.microsoft.com/office/drawing/2014/main" id="{73CB783C-4662-0344-B4ED-10FF9B756130}"/>
                </a:ext>
              </a:extLst>
            </p:cNvPr>
            <p:cNvSpPr/>
            <p:nvPr/>
          </p:nvSpPr>
          <p:spPr>
            <a:xfrm>
              <a:off x="302400" y="1821918"/>
              <a:ext cx="2229478" cy="2580265"/>
            </a:xfrm>
            <a:prstGeom prst="rect">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 xmlns:a16="http://schemas.microsoft.com/office/drawing/2014/main" id="{D7A92FD3-74D6-6347-A20C-0BE467F317E7}"/>
                </a:ext>
              </a:extLst>
            </p:cNvPr>
            <p:cNvSpPr txBox="1"/>
            <p:nvPr/>
          </p:nvSpPr>
          <p:spPr>
            <a:xfrm>
              <a:off x="402033" y="1965891"/>
              <a:ext cx="2193462" cy="2308324"/>
            </a:xfrm>
            <a:prstGeom prst="rect">
              <a:avLst/>
            </a:prstGeom>
            <a:noFill/>
          </p:spPr>
          <p:txBody>
            <a:bodyPr wrap="square" rtlCol="0">
              <a:spAutoFit/>
            </a:bodyPr>
            <a:lstStyle/>
            <a:p>
              <a:r>
                <a:rPr lang="en-US" sz="1200" b="1" dirty="0">
                  <a:latin typeface="Futura Medium" panose="020B0602020204020303" pitchFamily="34" charset="-79"/>
                  <a:cs typeface="Futura Medium" panose="020B0602020204020303" pitchFamily="34" charset="-79"/>
                </a:rPr>
                <a:t>Individual actions</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Find out where our food comes from</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Enjoy more fruit and vegetables and eat less meat</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Waste less food</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Buy local, seasonal food</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Hold businesses to account</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Ask politicians to protect grasslands</a:t>
              </a:r>
            </a:p>
          </p:txBody>
        </p:sp>
      </p:grpSp>
      <p:sp>
        <p:nvSpPr>
          <p:cNvPr id="16" name="TextBox 15">
            <a:extLst>
              <a:ext uri="{FF2B5EF4-FFF2-40B4-BE49-F238E27FC236}">
                <a16:creationId xmlns="" xmlns:a16="http://schemas.microsoft.com/office/drawing/2014/main" id="{86C7B167-F527-F94D-94CE-DD7496661B8C}"/>
              </a:ext>
            </a:extLst>
          </p:cNvPr>
          <p:cNvSpPr txBox="1"/>
          <p:nvPr/>
        </p:nvSpPr>
        <p:spPr>
          <a:xfrm>
            <a:off x="302400" y="5605200"/>
            <a:ext cx="6988133" cy="1077218"/>
          </a:xfrm>
          <a:prstGeom prst="rect">
            <a:avLst/>
          </a:prstGeom>
          <a:noFill/>
        </p:spPr>
        <p:txBody>
          <a:bodyPr wrap="square" rtlCol="0">
            <a:spAutoFit/>
          </a:bodyPr>
          <a:lstStyle/>
          <a:p>
            <a:r>
              <a:rPr lang="en-GB" sz="4400" b="1" dirty="0">
                <a:latin typeface="Futura-Medium" panose="020B0600000000000000" pitchFamily="34" charset="0"/>
              </a:rPr>
              <a:t>What can we do?</a:t>
            </a:r>
          </a:p>
          <a:p>
            <a:endParaRPr lang="en-GB" sz="2000" b="1" dirty="0">
              <a:latin typeface="Futura-Medium" panose="020B0600000000000000" pitchFamily="34" charset="0"/>
            </a:endParaRPr>
          </a:p>
        </p:txBody>
      </p:sp>
      <p:pic>
        <p:nvPicPr>
          <p:cNvPr id="9" name="Picture 8">
            <a:extLst>
              <a:ext uri="{FF2B5EF4-FFF2-40B4-BE49-F238E27FC236}">
                <a16:creationId xmlns="" xmlns:a16="http://schemas.microsoft.com/office/drawing/2014/main" id="{283F7556-BA48-9648-B9F4-7E546B3C8388}"/>
              </a:ext>
            </a:extLst>
          </p:cNvPr>
          <p:cNvPicPr>
            <a:picLocks noChangeAspect="1"/>
          </p:cNvPicPr>
          <p:nvPr/>
        </p:nvPicPr>
        <p:blipFill>
          <a:blip r:embed="rId4" cstate="email"/>
          <a:stretch>
            <a:fillRect/>
          </a:stretch>
        </p:blipFill>
        <p:spPr>
          <a:xfrm>
            <a:off x="6142233" y="5483889"/>
            <a:ext cx="2946477" cy="1072621"/>
          </a:xfrm>
          <a:prstGeom prst="rect">
            <a:avLst/>
          </a:prstGeom>
        </p:spPr>
      </p:pic>
      <p:grpSp>
        <p:nvGrpSpPr>
          <p:cNvPr id="2" name="Group 1">
            <a:extLst>
              <a:ext uri="{FF2B5EF4-FFF2-40B4-BE49-F238E27FC236}">
                <a16:creationId xmlns="" xmlns:a16="http://schemas.microsoft.com/office/drawing/2014/main" id="{40077E2B-63E4-DB4C-A2C9-FFE243F45794}"/>
              </a:ext>
            </a:extLst>
          </p:cNvPr>
          <p:cNvGrpSpPr/>
          <p:nvPr/>
        </p:nvGrpSpPr>
        <p:grpSpPr>
          <a:xfrm>
            <a:off x="5836550" y="3076211"/>
            <a:ext cx="2578170" cy="2037030"/>
            <a:chOff x="5232518" y="141689"/>
            <a:chExt cx="2578170" cy="2037030"/>
          </a:xfrm>
        </p:grpSpPr>
        <p:sp>
          <p:nvSpPr>
            <p:cNvPr id="18" name="Rectangle 17">
              <a:extLst>
                <a:ext uri="{FF2B5EF4-FFF2-40B4-BE49-F238E27FC236}">
                  <a16:creationId xmlns="" xmlns:a16="http://schemas.microsoft.com/office/drawing/2014/main" id="{EFFDC758-A40D-6D4E-B5D3-8DADBBD318C0}"/>
                </a:ext>
              </a:extLst>
            </p:cNvPr>
            <p:cNvSpPr/>
            <p:nvPr/>
          </p:nvSpPr>
          <p:spPr>
            <a:xfrm>
              <a:off x="5232518" y="141689"/>
              <a:ext cx="2578170" cy="1918359"/>
            </a:xfrm>
            <a:prstGeom prst="rect">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 xmlns:a16="http://schemas.microsoft.com/office/drawing/2014/main" id="{D9E9B875-3322-C942-BADF-F45A1C3D6905}"/>
                </a:ext>
              </a:extLst>
            </p:cNvPr>
            <p:cNvSpPr txBox="1"/>
            <p:nvPr/>
          </p:nvSpPr>
          <p:spPr>
            <a:xfrm>
              <a:off x="5333088" y="216643"/>
              <a:ext cx="2431308" cy="1962076"/>
            </a:xfrm>
            <a:prstGeom prst="rect">
              <a:avLst/>
            </a:prstGeom>
            <a:noFill/>
          </p:spPr>
          <p:txBody>
            <a:bodyPr wrap="square" rtlCol="0">
              <a:spAutoFit/>
            </a:bodyPr>
            <a:lstStyle/>
            <a:p>
              <a:r>
                <a:rPr lang="en-US" sz="1200" b="1" dirty="0">
                  <a:latin typeface="Futura Medium" panose="020B0602020204020303" pitchFamily="34" charset="-79"/>
                  <a:cs typeface="Futura Medium" panose="020B0602020204020303" pitchFamily="34" charset="-79"/>
                </a:rPr>
                <a:t>Global change</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Use less space for farming and get smart about how we farm</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Stop the illegal wildlife trade</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Protect the migration routes of grassland animals</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Protect grassland habitats as nature reserves</a:t>
              </a:r>
            </a:p>
            <a:p>
              <a:endParaRPr lang="en-US" dirty="0"/>
            </a:p>
          </p:txBody>
        </p:sp>
      </p:grpSp>
      <p:pic>
        <p:nvPicPr>
          <p:cNvPr id="4" name="Picture 3">
            <a:extLst>
              <a:ext uri="{FF2B5EF4-FFF2-40B4-BE49-F238E27FC236}">
                <a16:creationId xmlns="" xmlns:a16="http://schemas.microsoft.com/office/drawing/2014/main" id="{19813E86-69CA-C847-9BAD-C59598396DE1}"/>
              </a:ext>
            </a:extLst>
          </p:cNvPr>
          <p:cNvPicPr>
            <a:picLocks noChangeAspect="1"/>
          </p:cNvPicPr>
          <p:nvPr/>
        </p:nvPicPr>
        <p:blipFill>
          <a:blip r:embed="rId5" cstate="email"/>
          <a:stretch>
            <a:fillRect/>
          </a:stretch>
        </p:blipFill>
        <p:spPr>
          <a:xfrm>
            <a:off x="2414312" y="123679"/>
            <a:ext cx="6303850" cy="2792845"/>
          </a:xfrm>
          <a:prstGeom prst="rect">
            <a:avLst/>
          </a:prstGeom>
        </p:spPr>
      </p:pic>
    </p:spTree>
    <p:extLst>
      <p:ext uri="{BB962C8B-B14F-4D97-AF65-F5344CB8AC3E}">
        <p14:creationId xmlns="" xmlns:p14="http://schemas.microsoft.com/office/powerpoint/2010/main" val="6178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C1A1F232-E354-B545-93B5-89F78E06E784}"/>
              </a:ext>
            </a:extLst>
          </p:cNvPr>
          <p:cNvPicPr>
            <a:picLocks noChangeAspect="1"/>
          </p:cNvPicPr>
          <p:nvPr/>
        </p:nvPicPr>
        <p:blipFill>
          <a:blip r:embed="rId3" cstate="email">
            <a:extLst>
              <a:ext uri="{28A0092B-C50C-407E-A947-70E740481C1C}">
                <a14:useLocalDpi xmlns="" xmlns:a14="http://schemas.microsoft.com/office/drawing/2010/main"/>
              </a:ext>
            </a:extLst>
          </a:blip>
          <a:stretch>
            <a:fillRect/>
          </a:stretch>
        </p:blipFill>
        <p:spPr>
          <a:xfrm>
            <a:off x="2702224" y="1976137"/>
            <a:ext cx="3898108" cy="1264579"/>
          </a:xfrm>
          <a:prstGeom prst="rect">
            <a:avLst/>
          </a:prstGeom>
        </p:spPr>
      </p:pic>
      <p:sp>
        <p:nvSpPr>
          <p:cNvPr id="5" name="TextBox 4">
            <a:extLst>
              <a:ext uri="{FF2B5EF4-FFF2-40B4-BE49-F238E27FC236}">
                <a16:creationId xmlns="" xmlns:a16="http://schemas.microsoft.com/office/drawing/2014/main" id="{20875C99-C7D6-7944-A551-78C866F533D8}"/>
              </a:ext>
            </a:extLst>
          </p:cNvPr>
          <p:cNvSpPr txBox="1"/>
          <p:nvPr/>
        </p:nvSpPr>
        <p:spPr>
          <a:xfrm>
            <a:off x="3144295" y="4449262"/>
            <a:ext cx="3013966" cy="1200329"/>
          </a:xfrm>
          <a:prstGeom prst="rect">
            <a:avLst/>
          </a:prstGeom>
          <a:noFill/>
        </p:spPr>
        <p:txBody>
          <a:bodyPr wrap="none" rtlCol="0">
            <a:spAutoFit/>
          </a:bodyPr>
          <a:lstStyle/>
          <a:p>
            <a:pPr algn="ctr"/>
            <a:r>
              <a:rPr lang="en-GB" sz="2400" dirty="0">
                <a:latin typeface="Futura Md BT" panose="020B0602020204020303" pitchFamily="34" charset="0"/>
              </a:rPr>
              <a:t>#</a:t>
            </a:r>
            <a:r>
              <a:rPr lang="en-GB" sz="2400" dirty="0" err="1">
                <a:latin typeface="Futura Md BT" panose="020B0602020204020303" pitchFamily="34" charset="0"/>
              </a:rPr>
              <a:t>OurPlanet</a:t>
            </a:r>
            <a:endParaRPr lang="en-GB" sz="2400" dirty="0">
              <a:latin typeface="Futura Md BT" panose="020B0602020204020303" pitchFamily="34" charset="0"/>
            </a:endParaRPr>
          </a:p>
          <a:p>
            <a:pPr algn="ctr"/>
            <a:endParaRPr lang="en-GB" sz="2400" dirty="0">
              <a:latin typeface="Futura Md BT" panose="020B0602020204020303" pitchFamily="34" charset="0"/>
            </a:endParaRPr>
          </a:p>
          <a:p>
            <a:pPr algn="ctr"/>
            <a:r>
              <a:rPr lang="en-GB" sz="2400" dirty="0">
                <a:latin typeface="Futura Md BT" panose="020B0602020204020303" pitchFamily="34" charset="0"/>
              </a:rPr>
              <a:t>www.ourplanet.com</a:t>
            </a:r>
          </a:p>
        </p:txBody>
      </p:sp>
    </p:spTree>
    <p:extLst>
      <p:ext uri="{BB962C8B-B14F-4D97-AF65-F5344CB8AC3E}">
        <p14:creationId xmlns="" xmlns:p14="http://schemas.microsoft.com/office/powerpoint/2010/main" val="2841065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1004</TotalTime>
  <Words>526</Words>
  <Application>Microsoft Office PowerPoint</Application>
  <PresentationFormat>On-screen Show (4:3)</PresentationFormat>
  <Paragraphs>68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Cockerell</dc:creator>
  <cp:lastModifiedBy>Justin</cp:lastModifiedBy>
  <cp:revision>109</cp:revision>
  <dcterms:created xsi:type="dcterms:W3CDTF">2019-05-24T11:01:30Z</dcterms:created>
  <dcterms:modified xsi:type="dcterms:W3CDTF">2020-01-18T15:09:02Z</dcterms:modified>
</cp:coreProperties>
</file>