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94" r:id="rId5"/>
    <p:sldId id="295" r:id="rId6"/>
    <p:sldId id="296" r:id="rId7"/>
    <p:sldId id="297" r:id="rId8"/>
    <p:sldId id="281" r:id="rId9"/>
    <p:sldId id="298" r:id="rId10"/>
    <p:sldId id="291" r:id="rId11"/>
    <p:sldId id="288" r:id="rId12"/>
    <p:sldId id="256" r:id="rId13"/>
    <p:sldId id="293" r:id="rId14"/>
    <p:sldId id="299" r:id="rId15"/>
    <p:sldId id="287" r:id="rId16"/>
    <p:sldId id="286"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zzie Goldsbrough" initials="LG" lastIdx="1" clrIdx="0">
    <p:extLst>
      <p:ext uri="{19B8F6BF-5375-455C-9EA6-DF929625EA0E}">
        <p15:presenceInfo xmlns="" xmlns:p15="http://schemas.microsoft.com/office/powerpoint/2012/main" userId="S::LGoldsbrough@wwf.org.uk::dc298a2d-8952-40ac-9b99-c1135729b4d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138" autoAdjust="0"/>
  </p:normalViewPr>
  <p:slideViewPr>
    <p:cSldViewPr snapToGrid="0">
      <p:cViewPr>
        <p:scale>
          <a:sx n="80" d="100"/>
          <a:sy n="80" d="100"/>
        </p:scale>
        <p:origin x="-1752" y="-198"/>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EABE60-327B-4071-B1C0-89DC05B0098B}" type="datetimeFigureOut">
              <a:rPr lang="en-GB" smtClean="0"/>
              <a:pPr/>
              <a:t>20/01/2020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0FB96D-2B9B-4268-A1BE-784EA36E4F04}" type="slidenum">
              <a:rPr lang="en-GB" smtClean="0"/>
              <a:pPr/>
              <a:t>‹#›</a:t>
            </a:fld>
            <a:endParaRPr lang="en-GB"/>
          </a:p>
        </p:txBody>
      </p:sp>
    </p:spTree>
    <p:extLst>
      <p:ext uri="{BB962C8B-B14F-4D97-AF65-F5344CB8AC3E}">
        <p14:creationId xmlns="" xmlns:p14="http://schemas.microsoft.com/office/powerpoint/2010/main" val="1483209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schools@wwf.org.uk"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Find out about WWF’s Seagrass Project.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Covering about 70% of the earth’s surface, our oceans supply half the oxygen we breathe</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provide food and livelihoods for more than a billion people. </a:t>
            </a:r>
            <a:r>
              <a:rPr lang="en-GB" sz="1200" kern="1200" dirty="0">
                <a:solidFill>
                  <a:schemeClr val="tx1"/>
                </a:solidFill>
                <a:effectLst/>
                <a:latin typeface="+mn-lt"/>
                <a:ea typeface="+mn-ea"/>
                <a:cs typeface="+mn-cs"/>
              </a:rPr>
              <a:t>They are also home to a wondrous array of wild species, from tiny plankton to huge whales. </a:t>
            </a:r>
            <a:endParaRPr lang="en-GB" baseline="0" dirty="0">
              <a:effectLst/>
            </a:endParaRPr>
          </a:p>
          <a:p>
            <a:endParaRPr lang="en-GB" dirty="0"/>
          </a:p>
          <a:p>
            <a:pPr marL="0" marR="0" lvl="0" indent="0" algn="l" rtl="0">
              <a:spcBef>
                <a:spcPts val="0"/>
              </a:spcBef>
              <a:spcAft>
                <a:spcPts val="0"/>
              </a:spcAft>
              <a:buNone/>
            </a:pPr>
            <a:r>
              <a:rPr lang="en-GB" dirty="0"/>
              <a:t>Copyright credits </a:t>
            </a:r>
          </a:p>
          <a:p>
            <a:r>
              <a:rPr lang="en-GB" dirty="0"/>
              <a:t>Seahorse </a:t>
            </a:r>
            <a:r>
              <a:rPr lang="en-GB" dirty="0">
                <a:effectLst/>
              </a:rPr>
              <a:t>© naturepl.com / Alex Mustard / WWF</a:t>
            </a:r>
          </a:p>
          <a:p>
            <a:endParaRPr lang="en-GB" dirty="0"/>
          </a:p>
        </p:txBody>
      </p:sp>
      <p:sp>
        <p:nvSpPr>
          <p:cNvPr id="4" name="Slide Number Placeholder 3"/>
          <p:cNvSpPr>
            <a:spLocks noGrp="1"/>
          </p:cNvSpPr>
          <p:nvPr>
            <p:ph type="sldNum" sz="quarter" idx="5"/>
          </p:nvPr>
        </p:nvSpPr>
        <p:spPr/>
        <p:txBody>
          <a:bodyPr/>
          <a:lstStyle/>
          <a:p>
            <a:fld id="{C80FB96D-2B9B-4268-A1BE-784EA36E4F04}" type="slidenum">
              <a:rPr lang="en-GB" smtClean="0"/>
              <a:pPr/>
              <a:t>1</a:t>
            </a:fld>
            <a:endParaRPr lang="en-GB"/>
          </a:p>
        </p:txBody>
      </p:sp>
    </p:spTree>
    <p:extLst>
      <p:ext uri="{BB962C8B-B14F-4D97-AF65-F5344CB8AC3E}">
        <p14:creationId xmlns="" xmlns:p14="http://schemas.microsoft.com/office/powerpoint/2010/main" val="3209247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Your school has the opportunity to take part in real world conservation. </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The prepped seeds will be placed in </a:t>
            </a:r>
            <a:r>
              <a:rPr lang="en-GB" sz="1400" b="1" dirty="0">
                <a:latin typeface="Arial" panose="020B0604020202020204" pitchFamily="34" charset="0"/>
                <a:cs typeface="Arial" panose="020B0604020202020204" pitchFamily="34" charset="0"/>
              </a:rPr>
              <a:t>20,000</a:t>
            </a:r>
            <a:r>
              <a:rPr lang="en-GB" dirty="0">
                <a:latin typeface="Arial" panose="020B0604020202020204" pitchFamily="34" charset="0"/>
                <a:cs typeface="Arial" panose="020B0604020202020204" pitchFamily="34" charset="0"/>
              </a:rPr>
              <a:t> tiny hessian bags before they are planted in north Wales</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The work that needs to go into getting everything ready for planting is </a:t>
            </a:r>
            <a:r>
              <a:rPr lang="en-GB" sz="1400" b="1" dirty="0">
                <a:latin typeface="Arial" panose="020B0604020202020204" pitchFamily="34" charset="0"/>
                <a:cs typeface="Arial" panose="020B0604020202020204" pitchFamily="34" charset="0"/>
              </a:rPr>
              <a:t>huge</a:t>
            </a:r>
            <a:r>
              <a:rPr lang="en-GB" dirty="0">
                <a:latin typeface="Arial" panose="020B0604020202020204" pitchFamily="34" charset="0"/>
                <a:cs typeface="Arial" panose="020B0604020202020204" pitchFamily="34" charset="0"/>
              </a:rPr>
              <a:t>, so we are hoping that you’ll be able to lend a helping hand. </a:t>
            </a:r>
            <a:endParaRPr lang="en-GB" sz="1400" b="1" dirty="0">
              <a:latin typeface="Arial" panose="020B0604020202020204" pitchFamily="34" charset="0"/>
              <a:cs typeface="Arial" panose="020B0604020202020204" pitchFamily="34" charset="0"/>
            </a:endParaRPr>
          </a:p>
          <a:p>
            <a:pPr>
              <a:spcAft>
                <a:spcPts val="600"/>
              </a:spcAft>
            </a:pPr>
            <a:r>
              <a:rPr lang="en-GB" sz="1400" b="1" dirty="0">
                <a:latin typeface="Arial" panose="020B0604020202020204" pitchFamily="34" charset="0"/>
                <a:cs typeface="Arial" panose="020B0604020202020204" pitchFamily="34" charset="0"/>
              </a:rPr>
              <a:t>If you’d like to help us with the next stage of this fantastic project, please email us at </a:t>
            </a:r>
            <a:r>
              <a:rPr lang="en-GB" sz="1400" b="1" dirty="0">
                <a:latin typeface="Arial" panose="020B0604020202020204" pitchFamily="34" charset="0"/>
                <a:cs typeface="Arial" panose="020B0604020202020204" pitchFamily="34" charset="0"/>
                <a:hlinkClick r:id="rId3"/>
              </a:rPr>
              <a:t>schools@wwf.org.uk</a:t>
            </a:r>
            <a:r>
              <a:rPr lang="en-GB" sz="1400" b="1" dirty="0">
                <a:latin typeface="Arial" panose="020B0604020202020204" pitchFamily="34" charset="0"/>
                <a:cs typeface="Arial" panose="020B0604020202020204" pitchFamily="34" charset="0"/>
              </a:rPr>
              <a:t> to find out more. </a:t>
            </a:r>
          </a:p>
          <a:p>
            <a:endParaRPr lang="en-GB" dirty="0"/>
          </a:p>
          <a:p>
            <a:r>
              <a:rPr lang="en-GB" dirty="0">
                <a:effectLst/>
              </a:rPr>
              <a:t>Copyright Credit:</a:t>
            </a:r>
          </a:p>
          <a:p>
            <a:r>
              <a:rPr lang="en-GB" dirty="0">
                <a:effectLst/>
              </a:rPr>
              <a:t>© Greg Armfield</a:t>
            </a:r>
          </a:p>
          <a:p>
            <a:endParaRPr lang="en-GB" dirty="0"/>
          </a:p>
        </p:txBody>
      </p:sp>
      <p:sp>
        <p:nvSpPr>
          <p:cNvPr id="4" name="Slide Number Placeholder 3"/>
          <p:cNvSpPr>
            <a:spLocks noGrp="1"/>
          </p:cNvSpPr>
          <p:nvPr>
            <p:ph type="sldNum" sz="quarter" idx="5"/>
          </p:nvPr>
        </p:nvSpPr>
        <p:spPr/>
        <p:txBody>
          <a:bodyPr/>
          <a:lstStyle/>
          <a:p>
            <a:fld id="{C80FB96D-2B9B-4268-A1BE-784EA36E4F04}" type="slidenum">
              <a:rPr lang="en-GB" smtClean="0"/>
              <a:pPr/>
              <a:t>10</a:t>
            </a:fld>
            <a:endParaRPr lang="en-GB"/>
          </a:p>
        </p:txBody>
      </p:sp>
    </p:spTree>
    <p:extLst>
      <p:ext uri="{BB962C8B-B14F-4D97-AF65-F5344CB8AC3E}">
        <p14:creationId xmlns="" xmlns:p14="http://schemas.microsoft.com/office/powerpoint/2010/main" val="4111238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We can all play a role in creating a more sustainable future through our own actions.</a:t>
            </a:r>
          </a:p>
          <a:p>
            <a:endParaRPr lang="en-US" sz="900" kern="1200" dirty="0">
              <a:solidFill>
                <a:schemeClr val="tx1"/>
              </a:solidFill>
              <a:effectLst/>
              <a:latin typeface="+mn-lt"/>
              <a:ea typeface="+mn-ea"/>
              <a:cs typeface="+mn-cs"/>
            </a:endParaRPr>
          </a:p>
          <a:p>
            <a:r>
              <a:rPr lang="en-US" sz="900" b="1" dirty="0">
                <a:latin typeface="Arial" panose="020B0604020202020204" pitchFamily="34" charset="0"/>
                <a:cs typeface="Arial" panose="020B0604020202020204" pitchFamily="34" charset="0"/>
              </a:rPr>
              <a:t>Big businesses </a:t>
            </a:r>
          </a:p>
          <a:p>
            <a:pPr marL="171450" lvl="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Just like WWF Sky think it is really important to protect our planet </a:t>
            </a:r>
          </a:p>
          <a:p>
            <a:pPr marL="171450" lvl="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They think everyone should do their part, including big businesses </a:t>
            </a:r>
          </a:p>
          <a:p>
            <a:pPr marL="171450" lvl="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That’s why they are supporting WWF with donations so that we can carry out this important work </a:t>
            </a:r>
          </a:p>
          <a:p>
            <a:endParaRPr lang="en-US" sz="900" kern="1200" dirty="0">
              <a:solidFill>
                <a:schemeClr val="tx1"/>
              </a:solidFill>
              <a:effectLst/>
              <a:latin typeface="+mn-lt"/>
              <a:ea typeface="+mn-ea"/>
              <a:cs typeface="+mn-cs"/>
            </a:endParaRPr>
          </a:p>
          <a:p>
            <a:r>
              <a:rPr lang="en-US" sz="900" b="1" dirty="0">
                <a:latin typeface="Arial" panose="020B0604020202020204" pitchFamily="34" charset="0"/>
                <a:cs typeface="Arial" panose="020B0604020202020204" pitchFamily="34" charset="0"/>
              </a:rPr>
              <a:t>Individual actions</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Individuals can get involved with www.SeagrassSpotter.org and help us by recording </a:t>
            </a:r>
            <a:r>
              <a:rPr lang="en-US" sz="900" dirty="0" err="1">
                <a:latin typeface="Arial" panose="020B0604020202020204" pitchFamily="34" charset="0"/>
                <a:cs typeface="Arial" panose="020B0604020202020204" pitchFamily="34" charset="0"/>
              </a:rPr>
              <a:t>spottings</a:t>
            </a:r>
            <a:r>
              <a:rPr lang="en-US" sz="900" dirty="0">
                <a:latin typeface="Arial" panose="020B0604020202020204" pitchFamily="34" charset="0"/>
                <a:cs typeface="Arial" panose="020B0604020202020204" pitchFamily="34" charset="0"/>
              </a:rPr>
              <a:t> of seagrass!</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By not flushing nasties down the toilet and drain we can all do out bit to help with water quality </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Don’t use pesticides, herbicides and chemical fertilizer as these can end up in our water system </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People on boats need to make sure they tie up to moorings and don’t drop an anchor on the precious seagrass. </a:t>
            </a:r>
          </a:p>
          <a:p>
            <a:endParaRPr lang="en-GB" sz="900" kern="1200" dirty="0">
              <a:solidFill>
                <a:schemeClr val="tx1"/>
              </a:solidFill>
              <a:effectLst/>
              <a:latin typeface="+mn-lt"/>
              <a:ea typeface="+mn-ea"/>
              <a:cs typeface="+mn-cs"/>
            </a:endParaRPr>
          </a:p>
          <a:p>
            <a:r>
              <a:rPr lang="en-US" sz="900" b="1" kern="1200" dirty="0">
                <a:solidFill>
                  <a:schemeClr val="tx1"/>
                </a:solidFill>
                <a:effectLst/>
                <a:latin typeface="+mn-lt"/>
                <a:ea typeface="+mn-ea"/>
                <a:cs typeface="+mn-cs"/>
              </a:rPr>
              <a:t> </a:t>
            </a:r>
            <a:r>
              <a:rPr lang="en-US" sz="900" b="1" dirty="0">
                <a:latin typeface="Arial" panose="020B0604020202020204" pitchFamily="34" charset="0"/>
                <a:cs typeface="Arial" panose="020B0604020202020204" pitchFamily="34" charset="0"/>
              </a:rPr>
              <a:t>Global change</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If projects like this happened globally, it would be amazing for our planet</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We’re calling on our government to help the UK lead the way. </a:t>
            </a:r>
          </a:p>
          <a:p>
            <a:endParaRPr lang="en-GB" sz="900" kern="1200" dirty="0">
              <a:solidFill>
                <a:schemeClr val="tx1"/>
              </a:solidFill>
              <a:effectLst/>
              <a:latin typeface="+mn-lt"/>
              <a:ea typeface="+mn-ea"/>
              <a:cs typeface="+mn-cs"/>
            </a:endParaRPr>
          </a:p>
          <a:p>
            <a:r>
              <a:rPr lang="en-GB" sz="900" dirty="0">
                <a:effectLst/>
              </a:rPr>
              <a:t>Copyright Credit:</a:t>
            </a:r>
          </a:p>
          <a:p>
            <a:r>
              <a:rPr lang="en-GB" sz="900" dirty="0">
                <a:effectLst/>
              </a:rPr>
              <a:t>© Lauren Simmonds / WWF-UK</a:t>
            </a:r>
          </a:p>
          <a:p>
            <a:endParaRPr lang="en-GB" sz="900" kern="1200" dirty="0">
              <a:solidFill>
                <a:schemeClr val="tx1"/>
              </a:solidFill>
              <a:effectLst/>
              <a:latin typeface="+mn-lt"/>
              <a:ea typeface="+mn-ea"/>
              <a:cs typeface="+mn-cs"/>
            </a:endParaRPr>
          </a:p>
          <a:p>
            <a:endParaRPr lang="en-GB" sz="9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547EE1-7191-5B41-BA2E-205D774F2678}" type="slidenum">
              <a:rPr lang="en-US" smtClean="0"/>
              <a:pPr/>
              <a:t>12</a:t>
            </a:fld>
            <a:endParaRPr lang="en-US"/>
          </a:p>
        </p:txBody>
      </p:sp>
    </p:spTree>
    <p:extLst>
      <p:ext uri="{BB962C8B-B14F-4D97-AF65-F5344CB8AC3E}">
        <p14:creationId xmlns="" xmlns:p14="http://schemas.microsoft.com/office/powerpoint/2010/main" val="3260762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Let’s</a:t>
            </a:r>
            <a:r>
              <a:rPr lang="en-GB" sz="900" kern="1200" dirty="0">
                <a:solidFill>
                  <a:schemeClr val="tx1"/>
                </a:solidFill>
                <a:effectLst/>
                <a:latin typeface="+mn-lt"/>
                <a:ea typeface="+mn-ea"/>
                <a:cs typeface="+mn-cs"/>
              </a:rPr>
              <a:t> protect our coastal seas and the wildlife that lives there.  </a:t>
            </a:r>
            <a:endParaRPr lang="en-US" dirty="0"/>
          </a:p>
        </p:txBody>
      </p:sp>
      <p:sp>
        <p:nvSpPr>
          <p:cNvPr id="4" name="Slide Number Placeholder 3"/>
          <p:cNvSpPr>
            <a:spLocks noGrp="1"/>
          </p:cNvSpPr>
          <p:nvPr>
            <p:ph type="sldNum" sz="quarter" idx="5"/>
          </p:nvPr>
        </p:nvSpPr>
        <p:spPr/>
        <p:txBody>
          <a:bodyPr/>
          <a:lstStyle/>
          <a:p>
            <a:fld id="{EE547EE1-7191-5B41-BA2E-205D774F2678}" type="slidenum">
              <a:rPr lang="en-US" smtClean="0"/>
              <a:pPr/>
              <a:t>13</a:t>
            </a:fld>
            <a:endParaRPr lang="en-US"/>
          </a:p>
        </p:txBody>
      </p:sp>
    </p:spTree>
    <p:extLst>
      <p:ext uri="{BB962C8B-B14F-4D97-AF65-F5344CB8AC3E}">
        <p14:creationId xmlns="" xmlns:p14="http://schemas.microsoft.com/office/powerpoint/2010/main" val="2868883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GB" dirty="0"/>
          </a:p>
        </p:txBody>
      </p:sp>
      <p:sp>
        <p:nvSpPr>
          <p:cNvPr id="4" name="Slide Number Placeholder 3"/>
          <p:cNvSpPr>
            <a:spLocks noGrp="1"/>
          </p:cNvSpPr>
          <p:nvPr>
            <p:ph type="sldNum" sz="quarter" idx="5"/>
          </p:nvPr>
        </p:nvSpPr>
        <p:spPr/>
        <p:txBody>
          <a:bodyPr/>
          <a:lstStyle/>
          <a:p>
            <a:fld id="{EE547EE1-7191-5B41-BA2E-205D774F2678}" type="slidenum">
              <a:rPr lang="en-US" smtClean="0"/>
              <a:pPr/>
              <a:t>14</a:t>
            </a:fld>
            <a:endParaRPr lang="en-US"/>
          </a:p>
        </p:txBody>
      </p:sp>
    </p:spTree>
    <p:extLst>
      <p:ext uri="{BB962C8B-B14F-4D97-AF65-F5344CB8AC3E}">
        <p14:creationId xmlns="" xmlns:p14="http://schemas.microsoft.com/office/powerpoint/2010/main" val="1804535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A0A0A"/>
                </a:solidFill>
                <a:latin typeface="+mn-lt"/>
              </a:rPr>
              <a:t>Seagrass is a wonder-plant that lives in shallow, sheltered areas along our coast. It is vital to the health of our seas and can help address environmental problems.  </a:t>
            </a:r>
          </a:p>
          <a:p>
            <a:endParaRPr lang="en-GB" dirty="0">
              <a:effectLst/>
            </a:endParaRPr>
          </a:p>
          <a:p>
            <a:r>
              <a:rPr lang="en-GB" dirty="0">
                <a:effectLst/>
              </a:rPr>
              <a:t>Copyright Credit:</a:t>
            </a:r>
          </a:p>
          <a:p>
            <a:r>
              <a:rPr lang="en-GB" dirty="0">
                <a:effectLst/>
              </a:rPr>
              <a:t>© Lewis Jefferies / WWF-UK</a:t>
            </a:r>
          </a:p>
          <a:p>
            <a:endParaRPr lang="en-GB" dirty="0"/>
          </a:p>
        </p:txBody>
      </p:sp>
      <p:sp>
        <p:nvSpPr>
          <p:cNvPr id="4" name="Slide Number Placeholder 3"/>
          <p:cNvSpPr>
            <a:spLocks noGrp="1"/>
          </p:cNvSpPr>
          <p:nvPr>
            <p:ph type="sldNum" sz="quarter" idx="5"/>
          </p:nvPr>
        </p:nvSpPr>
        <p:spPr/>
        <p:txBody>
          <a:bodyPr/>
          <a:lstStyle/>
          <a:p>
            <a:fld id="{C80FB96D-2B9B-4268-A1BE-784EA36E4F04}" type="slidenum">
              <a:rPr lang="en-GB" smtClean="0"/>
              <a:pPr/>
              <a:t>2</a:t>
            </a:fld>
            <a:endParaRPr lang="en-GB"/>
          </a:p>
        </p:txBody>
      </p:sp>
    </p:spTree>
    <p:extLst>
      <p:ext uri="{BB962C8B-B14F-4D97-AF65-F5344CB8AC3E}">
        <p14:creationId xmlns="" xmlns:p14="http://schemas.microsoft.com/office/powerpoint/2010/main" val="477298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t>Here sunlight reaches the sea floor, so plants can grow.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t>Although they make up only 10 per cent of the ocean, these shallow waters of coastal seas (within 230 km of land) are home to 90 per cent of all marine species.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t>The coastal seas are made up of many different ecosystems including coral reefs and mangrove forests.  Closer to home, you may have seen saltmarshes, kelp and fields of underwater sea grasses.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dirty="0"/>
          </a:p>
          <a:p>
            <a:pPr marL="0" marR="0" lvl="0" indent="0" algn="l" rtl="0">
              <a:spcBef>
                <a:spcPts val="0"/>
              </a:spcBef>
              <a:spcAft>
                <a:spcPts val="0"/>
              </a:spcAft>
              <a:buNone/>
            </a:pPr>
            <a:r>
              <a:rPr lang="en-GB" sz="800" dirty="0"/>
              <a:t>Copyright credits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Main picture </a:t>
            </a:r>
            <a:r>
              <a:rPr lang="en-GB" sz="800" dirty="0">
                <a:effectLst/>
              </a:rPr>
              <a:t>© Lewis Jefferies / WWF-UK</a:t>
            </a:r>
          </a:p>
          <a:p>
            <a:r>
              <a:rPr lang="en-GB" sz="800" dirty="0"/>
              <a:t>Kelp </a:t>
            </a:r>
            <a:r>
              <a:rPr lang="en-GB" sz="800" b="0" i="0" kern="1200" dirty="0">
                <a:solidFill>
                  <a:schemeClr val="tx1"/>
                </a:solidFill>
                <a:effectLst/>
                <a:latin typeface="+mn-lt"/>
                <a:ea typeface="+mn-ea"/>
                <a:cs typeface="+mn-cs"/>
              </a:rPr>
              <a:t>© Fritz </a:t>
            </a:r>
            <a:r>
              <a:rPr lang="en-GB" sz="800" b="0" i="0" kern="1200" dirty="0" err="1">
                <a:solidFill>
                  <a:schemeClr val="tx1"/>
                </a:solidFill>
                <a:effectLst/>
                <a:latin typeface="+mn-lt"/>
                <a:ea typeface="+mn-ea"/>
                <a:cs typeface="+mn-cs"/>
              </a:rPr>
              <a:t>Pölking</a:t>
            </a:r>
            <a:r>
              <a:rPr lang="en-GB" sz="800" b="0" i="0" kern="1200" dirty="0">
                <a:solidFill>
                  <a:schemeClr val="tx1"/>
                </a:solidFill>
                <a:effectLst/>
                <a:latin typeface="+mn-lt"/>
                <a:ea typeface="+mn-ea"/>
                <a:cs typeface="+mn-cs"/>
              </a:rPr>
              <a:t> / WWF</a:t>
            </a:r>
          </a:p>
          <a:p>
            <a:r>
              <a:rPr lang="en-GB" sz="800" b="0" i="0" kern="1200" dirty="0">
                <a:solidFill>
                  <a:schemeClr val="tx1"/>
                </a:solidFill>
                <a:effectLst/>
                <a:latin typeface="+mn-lt"/>
                <a:ea typeface="+mn-ea"/>
                <a:cs typeface="+mn-cs"/>
              </a:rPr>
              <a:t>Saltmarsh © Global Warming Images / WWF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Seagrass </a:t>
            </a:r>
            <a:r>
              <a:rPr lang="en-GB" dirty="0">
                <a:effectLst/>
              </a:rPr>
              <a:t>© Lauren Simmonds / WWF-UK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C80FB96D-2B9B-4268-A1BE-784EA36E4F04}" type="slidenum">
              <a:rPr lang="en-GB" smtClean="0"/>
              <a:pPr/>
              <a:t>3</a:t>
            </a:fld>
            <a:endParaRPr lang="en-GB"/>
          </a:p>
        </p:txBody>
      </p:sp>
    </p:spTree>
    <p:extLst>
      <p:ext uri="{BB962C8B-B14F-4D97-AF65-F5344CB8AC3E}">
        <p14:creationId xmlns="" xmlns:p14="http://schemas.microsoft.com/office/powerpoint/2010/main" val="2357748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0A0A0A"/>
                </a:solidFill>
                <a:latin typeface="+mn-lt"/>
              </a:rPr>
              <a:t>Seagrass is vital for marine life, t</a:t>
            </a:r>
            <a:r>
              <a:rPr lang="en-GB" dirty="0">
                <a:effectLst/>
              </a:rPr>
              <a:t>hey form an important nursery habitat for several species of juvenile fishes and invertebrates including </a:t>
            </a:r>
            <a:r>
              <a:rPr lang="en-GB" sz="1200" dirty="0">
                <a:solidFill>
                  <a:srgbClr val="0A0A0A"/>
                </a:solidFill>
                <a:latin typeface="+mn-lt"/>
              </a:rPr>
              <a:t>endangered wildlife such as seahorses</a:t>
            </a:r>
            <a:endParaRPr lang="en-GB" dirty="0">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effectLst/>
              </a:rPr>
              <a:t>These then move to other habitats as they mature. These include </a:t>
            </a:r>
            <a:r>
              <a:rPr lang="en-GB" sz="1200" dirty="0">
                <a:solidFill>
                  <a:srgbClr val="0A0A0A"/>
                </a:solidFill>
                <a:latin typeface="+mn-lt"/>
              </a:rPr>
              <a:t>many of the fish we eat, including cod, plaice and pollock and s</a:t>
            </a:r>
            <a:r>
              <a:rPr lang="en-GB" dirty="0">
                <a:effectLst/>
              </a:rPr>
              <a:t>nappers and emperors in tropical waters.</a:t>
            </a:r>
            <a:endParaRPr lang="en-GB" dirty="0"/>
          </a:p>
          <a:p>
            <a:endParaRPr lang="en-GB" dirty="0">
              <a:effectLst/>
            </a:endParaRPr>
          </a:p>
          <a:p>
            <a:r>
              <a:rPr lang="en-GB" dirty="0">
                <a:effectLst/>
              </a:rPr>
              <a:t>Copyright Credit:</a:t>
            </a:r>
          </a:p>
          <a:p>
            <a:r>
              <a:rPr lang="en-GB" dirty="0"/>
              <a:t>Seahorse </a:t>
            </a:r>
            <a:r>
              <a:rPr lang="en-GB" dirty="0">
                <a:effectLst/>
              </a:rPr>
              <a:t>© naturepl.com / Alex Mustard / WWF</a:t>
            </a:r>
          </a:p>
          <a:p>
            <a:pPr marL="0" marR="0" lvl="0" indent="0" algn="l" rtl="0">
              <a:spcBef>
                <a:spcPts val="0"/>
              </a:spcBef>
              <a:spcAft>
                <a:spcPts val="0"/>
              </a:spcAft>
              <a:buNone/>
            </a:pPr>
            <a:r>
              <a:rPr lang="en-GB" dirty="0"/>
              <a:t>Fish (Bigeye Snappers) © Jürgen Freund / WWF</a:t>
            </a:r>
          </a:p>
          <a:p>
            <a:r>
              <a:rPr lang="en-GB" dirty="0"/>
              <a:t>Seagrass and fish </a:t>
            </a:r>
            <a:r>
              <a:rPr lang="en-GB" sz="1200" b="0" i="0" kern="1200" dirty="0">
                <a:solidFill>
                  <a:schemeClr val="tx1"/>
                </a:solidFill>
                <a:effectLst/>
                <a:latin typeface="+mn-lt"/>
                <a:ea typeface="+mn-ea"/>
                <a:cs typeface="+mn-cs"/>
              </a:rPr>
              <a:t>© Anthony B. </a:t>
            </a:r>
            <a:r>
              <a:rPr lang="en-GB" sz="1200" b="0" i="0" kern="1200" dirty="0" err="1">
                <a:solidFill>
                  <a:schemeClr val="tx1"/>
                </a:solidFill>
                <a:effectLst/>
                <a:latin typeface="+mn-lt"/>
                <a:ea typeface="+mn-ea"/>
                <a:cs typeface="+mn-cs"/>
              </a:rPr>
              <a:t>Rath</a:t>
            </a:r>
            <a:r>
              <a:rPr lang="en-GB" sz="1200" b="0" i="0" kern="1200" dirty="0">
                <a:solidFill>
                  <a:schemeClr val="tx1"/>
                </a:solidFill>
                <a:effectLst/>
                <a:latin typeface="+mn-lt"/>
                <a:ea typeface="+mn-ea"/>
                <a:cs typeface="+mn-cs"/>
              </a:rPr>
              <a:t> / WWF</a:t>
            </a:r>
          </a:p>
          <a:p>
            <a:r>
              <a:rPr lang="en-GB" sz="1200" b="0" i="0" kern="1200" dirty="0">
                <a:solidFill>
                  <a:schemeClr val="tx1"/>
                </a:solidFill>
                <a:effectLst/>
                <a:latin typeface="+mn-lt"/>
                <a:ea typeface="+mn-ea"/>
                <a:cs typeface="+mn-cs"/>
              </a:rPr>
              <a:t/>
            </a:r>
            <a:br>
              <a:rPr lang="en-GB" sz="1200" b="0" i="0" kern="1200" dirty="0">
                <a:solidFill>
                  <a:schemeClr val="tx1"/>
                </a:solidFill>
                <a:effectLst/>
                <a:latin typeface="+mn-lt"/>
                <a:ea typeface="+mn-ea"/>
                <a:cs typeface="+mn-cs"/>
              </a:rPr>
            </a:br>
            <a:endParaRPr lang="en-GB" dirty="0"/>
          </a:p>
          <a:p>
            <a:endParaRPr lang="en-GB" dirty="0"/>
          </a:p>
        </p:txBody>
      </p:sp>
      <p:sp>
        <p:nvSpPr>
          <p:cNvPr id="4" name="Slide Number Placeholder 3"/>
          <p:cNvSpPr>
            <a:spLocks noGrp="1"/>
          </p:cNvSpPr>
          <p:nvPr>
            <p:ph type="sldNum" sz="quarter" idx="5"/>
          </p:nvPr>
        </p:nvSpPr>
        <p:spPr/>
        <p:txBody>
          <a:bodyPr/>
          <a:lstStyle/>
          <a:p>
            <a:fld id="{C80FB96D-2B9B-4268-A1BE-784EA36E4F04}" type="slidenum">
              <a:rPr lang="en-GB" smtClean="0"/>
              <a:pPr/>
              <a:t>4</a:t>
            </a:fld>
            <a:endParaRPr lang="en-GB"/>
          </a:p>
        </p:txBody>
      </p:sp>
    </p:spTree>
    <p:extLst>
      <p:ext uri="{BB962C8B-B14F-4D97-AF65-F5344CB8AC3E}">
        <p14:creationId xmlns="" xmlns:p14="http://schemas.microsoft.com/office/powerpoint/2010/main" val="3859789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Seagrass meadows </a:t>
            </a:r>
            <a:r>
              <a:rPr lang="en-GB" dirty="0">
                <a:effectLst/>
              </a:rPr>
              <a:t>are an important feeding ground for herbivorous grazers, like </a:t>
            </a:r>
            <a:r>
              <a:rPr lang="en-GB" dirty="0"/>
              <a:t>green turtles</a:t>
            </a:r>
            <a:r>
              <a:rPr lang="en-GB" dirty="0">
                <a:effectLst/>
              </a:rPr>
              <a:t> seen here and </a:t>
            </a:r>
            <a:r>
              <a:rPr lang="en-GB" dirty="0"/>
              <a:t>manatees</a:t>
            </a:r>
            <a:r>
              <a:rPr lang="en-GB" dirty="0">
                <a:effectLst/>
              </a:rPr>
              <a:t>, and for foraging omnivores that may feed on invertebrates and other animals that live amongst the plants.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effectLst/>
              </a:rPr>
              <a:t>Several species of coral reef fishes forage in seagrass meadows during the night and return to the protection of the reefs during the day. </a:t>
            </a:r>
            <a:endParaRPr lang="en-GB" sz="1200" b="0" i="0" dirty="0">
              <a:solidFill>
                <a:srgbClr val="0A0A0A"/>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dirty="0" smtClean="0">
                <a:solidFill>
                  <a:srgbClr val="0A0A0A"/>
                </a:solidFill>
                <a:effectLst/>
                <a:latin typeface="+mn-lt"/>
              </a:rPr>
              <a:t>It </a:t>
            </a:r>
            <a:r>
              <a:rPr lang="en-GB" sz="1200" b="0" i="0" dirty="0">
                <a:solidFill>
                  <a:srgbClr val="0A0A0A"/>
                </a:solidFill>
                <a:effectLst/>
                <a:latin typeface="+mn-lt"/>
              </a:rPr>
              <a:t>provides a home for this rather unusual species which is seen here grazing on seagrass. Can you guess what it is?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dirty="0">
                <a:solidFill>
                  <a:srgbClr val="0A0A0A"/>
                </a:solidFill>
                <a:effectLst/>
                <a:latin typeface="+mn-lt"/>
              </a:rPr>
              <a:t>An elephant seal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dirty="0">
                <a:solidFill>
                  <a:srgbClr val="0A0A0A"/>
                </a:solidFill>
                <a:effectLst/>
                <a:latin typeface="+mn-lt"/>
              </a:rPr>
              <a:t>A beluga whale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i="0" dirty="0">
                <a:solidFill>
                  <a:srgbClr val="0A0A0A"/>
                </a:solidFill>
                <a:effectLst/>
                <a:latin typeface="+mn-lt"/>
              </a:rPr>
              <a:t>A dugong</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dirty="0">
              <a:solidFill>
                <a:srgbClr val="0A0A0A"/>
              </a:solidFill>
              <a:effectLst/>
              <a:latin typeface="+mn-lt"/>
            </a:endParaRPr>
          </a:p>
          <a:p>
            <a:pPr marL="0" marR="0" lvl="0" indent="0" algn="l" rtl="0">
              <a:spcBef>
                <a:spcPts val="0"/>
              </a:spcBef>
              <a:spcAft>
                <a:spcPts val="0"/>
              </a:spcAft>
              <a:buNone/>
            </a:pPr>
            <a:endParaRPr lang="en-GB" dirty="0"/>
          </a:p>
          <a:p>
            <a:pPr marL="0" marR="0" lvl="0" indent="0" algn="l" rtl="0">
              <a:spcBef>
                <a:spcPts val="0"/>
              </a:spcBef>
              <a:spcAft>
                <a:spcPts val="0"/>
              </a:spcAft>
              <a:buNone/>
            </a:pPr>
            <a:r>
              <a:rPr lang="en-GB" dirty="0"/>
              <a:t>Copyright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rPr>
              <a:t>Turtle © Jürgen Freund / WWF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rPr>
              <a:t>Dugong </a:t>
            </a:r>
            <a:r>
              <a:rPr lang="en-GB" sz="1200" b="0" i="0" kern="1200" dirty="0">
                <a:solidFill>
                  <a:schemeClr val="tx1"/>
                </a:solidFill>
                <a:effectLst/>
                <a:latin typeface="+mn-lt"/>
                <a:ea typeface="+mn-ea"/>
                <a:cs typeface="+mn-cs"/>
              </a:rPr>
              <a:t>© Jürgen Freund / WWF</a:t>
            </a:r>
            <a:endParaRPr lang="en-GB" dirty="0">
              <a:effectLst/>
            </a:endParaRPr>
          </a:p>
          <a:p>
            <a:endParaRPr lang="en-GB" dirty="0"/>
          </a:p>
        </p:txBody>
      </p:sp>
      <p:sp>
        <p:nvSpPr>
          <p:cNvPr id="144" name="Google Shape;14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From the film we watched earlier, can you remember any of the other benefits of seagrass?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It creates clearer water  </a:t>
            </a:r>
            <a:r>
              <a:rPr lang="en-GB" sz="1200" dirty="0">
                <a:solidFill>
                  <a:schemeClr val="bg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It removes pollution from water at the coast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It protects the coastline </a:t>
            </a:r>
            <a:endParaRPr lang="en-GB" sz="120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It provides us with oxygen to breath </a:t>
            </a:r>
          </a:p>
          <a:p>
            <a:endParaRPr lang="en-GB" dirty="0">
              <a:effectLst/>
            </a:endParaRPr>
          </a:p>
          <a:p>
            <a:r>
              <a:rPr lang="en-GB" dirty="0"/>
              <a:t>Copyright Credit:</a:t>
            </a:r>
          </a:p>
          <a:p>
            <a:r>
              <a:rPr lang="en-GB" dirty="0"/>
              <a:t>Clear water © WWF-Malaysia / </a:t>
            </a:r>
            <a:r>
              <a:rPr lang="en-GB" dirty="0" err="1"/>
              <a:t>Mazidi</a:t>
            </a:r>
            <a:r>
              <a:rPr lang="en-GB" dirty="0"/>
              <a:t> Abd Ghani</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Coastline </a:t>
            </a:r>
            <a:r>
              <a:rPr lang="en-GB" dirty="0">
                <a:effectLst/>
              </a:rPr>
              <a:t>© Lewis Jefferies / WWF-UK</a:t>
            </a:r>
          </a:p>
          <a:p>
            <a:endParaRPr lang="en-GB" dirty="0"/>
          </a:p>
        </p:txBody>
      </p:sp>
      <p:sp>
        <p:nvSpPr>
          <p:cNvPr id="4" name="Slide Number Placeholder 3"/>
          <p:cNvSpPr>
            <a:spLocks noGrp="1"/>
          </p:cNvSpPr>
          <p:nvPr>
            <p:ph type="sldNum" sz="quarter" idx="5"/>
          </p:nvPr>
        </p:nvSpPr>
        <p:spPr/>
        <p:txBody>
          <a:bodyPr/>
          <a:lstStyle/>
          <a:p>
            <a:fld id="{C80FB96D-2B9B-4268-A1BE-784EA36E4F04}" type="slidenum">
              <a:rPr lang="en-GB" smtClean="0"/>
              <a:pPr/>
              <a:t>6</a:t>
            </a:fld>
            <a:endParaRPr lang="en-GB"/>
          </a:p>
        </p:txBody>
      </p:sp>
    </p:spTree>
    <p:extLst>
      <p:ext uri="{BB962C8B-B14F-4D97-AF65-F5344CB8AC3E}">
        <p14:creationId xmlns="" xmlns:p14="http://schemas.microsoft.com/office/powerpoint/2010/main" val="861438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dirty="0">
                <a:latin typeface="Arial" panose="020B0604020202020204" pitchFamily="34" charset="0"/>
                <a:cs typeface="Arial" panose="020B0604020202020204" pitchFamily="34" charset="0"/>
              </a:rPr>
              <a:t>Seagrass in numbers</a:t>
            </a:r>
          </a:p>
          <a:p>
            <a:pPr marL="171450" indent="-171450">
              <a:buFont typeface="Arial" panose="020B0604020202020204" pitchFamily="34" charset="0"/>
              <a:buChar char="•"/>
            </a:pPr>
            <a:r>
              <a:rPr lang="en-GB" sz="1000" dirty="0"/>
              <a:t>Our climate is warming up and we know why. We release carbon dioxide into the atmosphere by burning fossil fuels for energy, farming, and destroying forests. These carbon emissions are causing the greenhouse effect, trapping heat and making the Earth warmer, faster than could happen naturally.</a:t>
            </a:r>
            <a:endParaRPr lang="en-GB" sz="1000" dirty="0">
              <a:solidFill>
                <a:srgbClr val="0A0A0A"/>
              </a:solidFill>
              <a:latin typeface="+mn-lt"/>
            </a:endParaRPr>
          </a:p>
          <a:p>
            <a:pPr marL="171450" indent="-171450">
              <a:buFont typeface="Arial" panose="020B0604020202020204" pitchFamily="34" charset="0"/>
              <a:buChar char="•"/>
            </a:pPr>
            <a:r>
              <a:rPr lang="en-GB" sz="1000" dirty="0">
                <a:solidFill>
                  <a:srgbClr val="0A0A0A"/>
                </a:solidFill>
                <a:latin typeface="+mn-lt"/>
              </a:rPr>
              <a:t>Seagrass captures carbon up to 35 times faster than tropical rainforests and, even though it only covers 0.2% of the seafloor, it absorbs 10% of the ocean’s carbon each year, making it an incredible tool in the fight against climate change.</a:t>
            </a:r>
          </a:p>
          <a:p>
            <a:endParaRPr lang="en-GB" sz="1000" dirty="0">
              <a:latin typeface="+mn-lt"/>
            </a:endParaRPr>
          </a:p>
          <a:p>
            <a:r>
              <a:rPr lang="en-GB" sz="1000" dirty="0">
                <a:effectLst/>
              </a:rPr>
              <a:t>Copyright Credit:</a:t>
            </a:r>
          </a:p>
          <a:p>
            <a:r>
              <a:rPr lang="en-GB" sz="1000" dirty="0">
                <a:effectLst/>
              </a:rPr>
              <a:t>© Lewis Jefferies / WWF-UK</a:t>
            </a:r>
          </a:p>
          <a:p>
            <a:endParaRPr lang="en-GB" sz="1000" dirty="0">
              <a:latin typeface="+mn-lt"/>
            </a:endParaRPr>
          </a:p>
        </p:txBody>
      </p:sp>
      <p:sp>
        <p:nvSpPr>
          <p:cNvPr id="4" name="Slide Number Placeholder 3"/>
          <p:cNvSpPr>
            <a:spLocks noGrp="1"/>
          </p:cNvSpPr>
          <p:nvPr>
            <p:ph type="sldNum" sz="quarter" idx="5"/>
          </p:nvPr>
        </p:nvSpPr>
        <p:spPr/>
        <p:txBody>
          <a:bodyPr/>
          <a:lstStyle/>
          <a:p>
            <a:fld id="{C80FB96D-2B9B-4268-A1BE-784EA36E4F04}" type="slidenum">
              <a:rPr lang="en-GB" smtClean="0"/>
              <a:pPr/>
              <a:t>7</a:t>
            </a:fld>
            <a:endParaRPr lang="en-GB"/>
          </a:p>
        </p:txBody>
      </p:sp>
    </p:spTree>
    <p:extLst>
      <p:ext uri="{BB962C8B-B14F-4D97-AF65-F5344CB8AC3E}">
        <p14:creationId xmlns="" xmlns:p14="http://schemas.microsoft.com/office/powerpoint/2010/main" val="3902047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200" b="1" dirty="0">
                <a:latin typeface="Arial" panose="020B0604020202020204" pitchFamily="34" charset="0"/>
                <a:cs typeface="Arial" panose="020B0604020202020204" pitchFamily="34" charset="0"/>
              </a:rPr>
              <a:t>Why have </a:t>
            </a:r>
            <a:r>
              <a:rPr lang="en-GB" sz="1200" b="1" dirty="0">
                <a:solidFill>
                  <a:schemeClr val="bg1"/>
                </a:solidFill>
                <a:latin typeface="Arial" panose="020B0604020202020204" pitchFamily="34" charset="0"/>
                <a:cs typeface="Arial" panose="020B0604020202020204" pitchFamily="34" charset="0"/>
              </a:rPr>
              <a:t>we lost up to </a:t>
            </a:r>
            <a:r>
              <a:rPr lang="en-GB" sz="2800" b="1" dirty="0">
                <a:solidFill>
                  <a:schemeClr val="bg1"/>
                </a:solidFill>
                <a:latin typeface="Arial" panose="020B0604020202020204" pitchFamily="34" charset="0"/>
                <a:cs typeface="Arial" panose="020B0604020202020204" pitchFamily="34" charset="0"/>
              </a:rPr>
              <a:t>92% </a:t>
            </a:r>
            <a:r>
              <a:rPr lang="en-GB" sz="1200" b="1" dirty="0">
                <a:solidFill>
                  <a:schemeClr val="bg1"/>
                </a:solidFill>
                <a:latin typeface="Arial" panose="020B0604020202020204" pitchFamily="34" charset="0"/>
                <a:cs typeface="Arial" panose="020B0604020202020204" pitchFamily="34" charset="0"/>
              </a:rPr>
              <a:t>of our seagrass in the last century?</a:t>
            </a:r>
          </a:p>
          <a:p>
            <a:pPr marL="171450" indent="-171450" algn="l">
              <a:spcAft>
                <a:spcPts val="600"/>
              </a:spcAft>
              <a:buFont typeface="Arial" panose="020B0604020202020204" pitchFamily="34" charset="0"/>
              <a:buChar char="•"/>
            </a:pPr>
            <a:endParaRPr lang="en-GB" sz="1200" b="1" dirty="0">
              <a:latin typeface="Arial" panose="020B0604020202020204" pitchFamily="34" charset="0"/>
              <a:cs typeface="Arial" panose="020B0604020202020204" pitchFamily="34" charset="0"/>
            </a:endParaRPr>
          </a:p>
          <a:p>
            <a:pPr marL="171450" indent="-171450" algn="l">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Pollution </a:t>
            </a:r>
            <a:r>
              <a:rPr lang="en-GB" sz="1200" dirty="0">
                <a:latin typeface="Arial" panose="020B0604020202020204" pitchFamily="34" charset="0"/>
                <a:cs typeface="Arial" panose="020B0604020202020204" pitchFamily="34" charset="0"/>
              </a:rPr>
              <a:t>Run off from the land can be harmful to marine plants and animals </a:t>
            </a:r>
          </a:p>
          <a:p>
            <a:pPr marL="171450" indent="-171450" algn="l">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Destruction </a:t>
            </a:r>
            <a:r>
              <a:rPr lang="en-GB" sz="1200" dirty="0">
                <a:latin typeface="Arial" panose="020B0604020202020204" pitchFamily="34" charset="0"/>
                <a:cs typeface="Arial" panose="020B0604020202020204" pitchFamily="34" charset="0"/>
              </a:rPr>
              <a:t>Anchors, boat propellers and bad fishing practises all have an impact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200" b="1" dirty="0">
                <a:latin typeface="Arial" panose="020B0604020202020204" pitchFamily="34" charset="0"/>
                <a:cs typeface="Arial" panose="020B0604020202020204" pitchFamily="34" charset="0"/>
              </a:rPr>
              <a:t>Coastal towns and tourism  </a:t>
            </a:r>
          </a:p>
          <a:p>
            <a:pPr marL="171450" indent="-171450" algn="l">
              <a:buFont typeface="Arial" panose="020B0604020202020204" pitchFamily="34" charset="0"/>
              <a:buChar char="•"/>
            </a:pPr>
            <a:r>
              <a:rPr lang="en-GB" b="1" dirty="0">
                <a:latin typeface="Futura Medium" panose="020B0602020204020303" pitchFamily="34" charset="-79"/>
                <a:cs typeface="Futura Medium" panose="020B0602020204020303" pitchFamily="34" charset="-79"/>
              </a:rPr>
              <a:t>Warming global temperatures </a:t>
            </a:r>
            <a:r>
              <a:rPr lang="en-GB" dirty="0">
                <a:latin typeface="Futura Medium" panose="020B0602020204020303" pitchFamily="34" charset="-79"/>
                <a:cs typeface="Futura Medium" panose="020B0602020204020303" pitchFamily="34" charset="-79"/>
              </a:rPr>
              <a:t>make the seas more acidic, harming habitats on which many animals depend for food and shelter</a:t>
            </a:r>
            <a:endParaRPr lang="en-US" dirty="0">
              <a:latin typeface="Futura Medium" panose="020B0602020204020303" pitchFamily="34" charset="-79"/>
              <a:cs typeface="Futura Medium" panose="020B0602020204020303" pitchFamily="34" charset="-79"/>
            </a:endParaRPr>
          </a:p>
          <a:p>
            <a:pPr algn="ctr">
              <a:spcAft>
                <a:spcPts val="600"/>
              </a:spcAft>
            </a:pPr>
            <a:endParaRPr lang="en-GB" sz="1200" dirty="0">
              <a:latin typeface="Arial" panose="020B0604020202020204" pitchFamily="34" charset="0"/>
              <a:cs typeface="Arial" panose="020B0604020202020204" pitchFamily="34" charset="0"/>
            </a:endParaRPr>
          </a:p>
          <a:p>
            <a:r>
              <a:rPr lang="en-GB" dirty="0">
                <a:effectLst/>
              </a:rPr>
              <a:t>Copyright Credit:</a:t>
            </a:r>
          </a:p>
          <a:p>
            <a:r>
              <a:rPr lang="en-GB" dirty="0">
                <a:effectLst/>
              </a:rPr>
              <a:t>© Lewis Jefferies / WWF-UK</a:t>
            </a:r>
          </a:p>
          <a:p>
            <a:pPr algn="ctr">
              <a:spcAft>
                <a:spcPts val="600"/>
              </a:spcAft>
            </a:pPr>
            <a:r>
              <a:rPr lang="en-GB" sz="1200" dirty="0">
                <a:latin typeface="Arial" panose="020B0604020202020204" pitchFamily="34" charset="0"/>
                <a:cs typeface="Arial" panose="020B0604020202020204" pitchFamily="34" charset="0"/>
              </a:rPr>
              <a:t> </a:t>
            </a:r>
          </a:p>
          <a:p>
            <a:endParaRPr lang="en-GB" dirty="0"/>
          </a:p>
        </p:txBody>
      </p:sp>
      <p:sp>
        <p:nvSpPr>
          <p:cNvPr id="4" name="Slide Number Placeholder 3"/>
          <p:cNvSpPr>
            <a:spLocks noGrp="1"/>
          </p:cNvSpPr>
          <p:nvPr>
            <p:ph type="sldNum" sz="quarter" idx="5"/>
          </p:nvPr>
        </p:nvSpPr>
        <p:spPr/>
        <p:txBody>
          <a:bodyPr/>
          <a:lstStyle/>
          <a:p>
            <a:fld id="{C80FB96D-2B9B-4268-A1BE-784EA36E4F04}" type="slidenum">
              <a:rPr lang="en-GB" smtClean="0"/>
              <a:pPr/>
              <a:t>8</a:t>
            </a:fld>
            <a:endParaRPr lang="en-GB"/>
          </a:p>
        </p:txBody>
      </p:sp>
    </p:spTree>
    <p:extLst>
      <p:ext uri="{BB962C8B-B14F-4D97-AF65-F5344CB8AC3E}">
        <p14:creationId xmlns="" xmlns:p14="http://schemas.microsoft.com/office/powerpoint/2010/main" val="3741212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solidFill>
                  <a:srgbClr val="0A0A0A"/>
                </a:solidFill>
                <a:latin typeface="Open Sans"/>
              </a:rPr>
              <a:t>We’re working with </a:t>
            </a:r>
            <a:r>
              <a:rPr lang="en-GB" b="1" dirty="0">
                <a:solidFill>
                  <a:srgbClr val="0A0A0A"/>
                </a:solidFill>
                <a:latin typeface="Open Sans"/>
              </a:rPr>
              <a:t>Sky Ocean Rescue </a:t>
            </a:r>
            <a:r>
              <a:rPr lang="en-GB" dirty="0">
                <a:solidFill>
                  <a:srgbClr val="0A0A0A"/>
                </a:solidFill>
                <a:latin typeface="Open Sans"/>
              </a:rPr>
              <a:t>and </a:t>
            </a:r>
            <a:r>
              <a:rPr lang="en-GB" b="1" dirty="0">
                <a:solidFill>
                  <a:srgbClr val="0A0A0A"/>
                </a:solidFill>
                <a:latin typeface="Open Sans"/>
              </a:rPr>
              <a:t>Swansea University</a:t>
            </a:r>
            <a:r>
              <a:rPr lang="en-GB" dirty="0">
                <a:solidFill>
                  <a:srgbClr val="0A0A0A"/>
                </a:solidFill>
                <a:latin typeface="Open Sans"/>
              </a:rPr>
              <a:t> to bring these incredible underwater meadows back to life, by launching the biggest seagrass restoration project ever undertaken in the UK.</a:t>
            </a:r>
          </a:p>
          <a:p>
            <a:pPr marL="171450" indent="-171450">
              <a:buFont typeface="Arial" panose="020B0604020202020204" pitchFamily="34" charset="0"/>
              <a:buChar char="•"/>
            </a:pPr>
            <a:r>
              <a:rPr lang="en-GB" b="1" dirty="0">
                <a:solidFill>
                  <a:srgbClr val="0A0A0A"/>
                </a:solidFill>
                <a:latin typeface="Open Sans"/>
              </a:rPr>
              <a:t>One million </a:t>
            </a:r>
            <a:r>
              <a:rPr lang="en-GB" dirty="0">
                <a:solidFill>
                  <a:srgbClr val="0A0A0A"/>
                </a:solidFill>
                <a:latin typeface="Open Sans"/>
              </a:rPr>
              <a:t>seagrass seeds have been collected this summer from various sites around the country by a team of volunteers. </a:t>
            </a:r>
          </a:p>
          <a:p>
            <a:pPr marL="171450" indent="-171450">
              <a:buFont typeface="Arial" panose="020B0604020202020204" pitchFamily="34" charset="0"/>
              <a:buChar char="•"/>
            </a:pPr>
            <a:endParaRPr lang="en-GB" dirty="0">
              <a:solidFill>
                <a:srgbClr val="0A0A0A"/>
              </a:solidFill>
              <a:latin typeface="Open Sans"/>
            </a:endParaRPr>
          </a:p>
          <a:p>
            <a:r>
              <a:rPr lang="en-GB" dirty="0">
                <a:effectLst/>
              </a:rPr>
              <a:t>Copyright Credit:</a:t>
            </a:r>
          </a:p>
          <a:p>
            <a:r>
              <a:rPr lang="en-GB" dirty="0">
                <a:effectLst/>
              </a:rPr>
              <a:t>© Greg Armfield</a:t>
            </a:r>
          </a:p>
          <a:p>
            <a:endParaRPr lang="en-GB" dirty="0"/>
          </a:p>
        </p:txBody>
      </p:sp>
      <p:sp>
        <p:nvSpPr>
          <p:cNvPr id="4" name="Slide Number Placeholder 3"/>
          <p:cNvSpPr>
            <a:spLocks noGrp="1"/>
          </p:cNvSpPr>
          <p:nvPr>
            <p:ph type="sldNum" sz="quarter" idx="5"/>
          </p:nvPr>
        </p:nvSpPr>
        <p:spPr/>
        <p:txBody>
          <a:bodyPr/>
          <a:lstStyle/>
          <a:p>
            <a:fld id="{C80FB96D-2B9B-4268-A1BE-784EA36E4F04}" type="slidenum">
              <a:rPr lang="en-GB" smtClean="0"/>
              <a:pPr/>
              <a:t>9</a:t>
            </a:fld>
            <a:endParaRPr lang="en-GB"/>
          </a:p>
        </p:txBody>
      </p:sp>
    </p:spTree>
    <p:extLst>
      <p:ext uri="{BB962C8B-B14F-4D97-AF65-F5344CB8AC3E}">
        <p14:creationId xmlns="" xmlns:p14="http://schemas.microsoft.com/office/powerpoint/2010/main" val="972833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6F1305-72B3-43F3-A2EC-DC845EC69F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47F6E984-38E5-4DE8-84E5-8C86D2BAD6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B054689F-2155-41A8-B35A-94D709200DFE}"/>
              </a:ext>
            </a:extLst>
          </p:cNvPr>
          <p:cNvSpPr>
            <a:spLocks noGrp="1"/>
          </p:cNvSpPr>
          <p:nvPr>
            <p:ph type="dt" sz="half" idx="10"/>
          </p:nvPr>
        </p:nvSpPr>
        <p:spPr/>
        <p:txBody>
          <a:bodyPr/>
          <a:lstStyle/>
          <a:p>
            <a:fld id="{4AA30D5E-1D94-4498-A4C2-86CCCCA3DD22}" type="datetimeFigureOut">
              <a:rPr lang="en-GB" smtClean="0"/>
              <a:pPr/>
              <a:t>20/01/2020</a:t>
            </a:fld>
            <a:endParaRPr lang="en-GB"/>
          </a:p>
        </p:txBody>
      </p:sp>
      <p:sp>
        <p:nvSpPr>
          <p:cNvPr id="5" name="Footer Placeholder 4">
            <a:extLst>
              <a:ext uri="{FF2B5EF4-FFF2-40B4-BE49-F238E27FC236}">
                <a16:creationId xmlns="" xmlns:a16="http://schemas.microsoft.com/office/drawing/2014/main" id="{C72D6A36-6CA2-475F-80CC-C258F68F0E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95456FBE-405C-4996-8C8C-811B50EE4EC7}"/>
              </a:ext>
            </a:extLst>
          </p:cNvPr>
          <p:cNvSpPr>
            <a:spLocks noGrp="1"/>
          </p:cNvSpPr>
          <p:nvPr>
            <p:ph type="sldNum" sz="quarter" idx="12"/>
          </p:nvPr>
        </p:nvSpPr>
        <p:spPr/>
        <p:txBody>
          <a:bodyPr/>
          <a:lstStyle/>
          <a:p>
            <a:fld id="{6AB47E5F-8149-4302-ADE6-FB30A4BA714C}" type="slidenum">
              <a:rPr lang="en-GB" smtClean="0"/>
              <a:pPr/>
              <a:t>‹#›</a:t>
            </a:fld>
            <a:endParaRPr lang="en-GB"/>
          </a:p>
        </p:txBody>
      </p:sp>
    </p:spTree>
    <p:extLst>
      <p:ext uri="{BB962C8B-B14F-4D97-AF65-F5344CB8AC3E}">
        <p14:creationId xmlns="" xmlns:p14="http://schemas.microsoft.com/office/powerpoint/2010/main" val="1615000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F7CBE0-C630-4D78-BEAA-C618C9F2543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5FC3DC38-F79A-4700-8527-AA4E117194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E15C4ABA-5B86-40EF-B017-116D88DB400D}"/>
              </a:ext>
            </a:extLst>
          </p:cNvPr>
          <p:cNvSpPr>
            <a:spLocks noGrp="1"/>
          </p:cNvSpPr>
          <p:nvPr>
            <p:ph type="dt" sz="half" idx="10"/>
          </p:nvPr>
        </p:nvSpPr>
        <p:spPr/>
        <p:txBody>
          <a:bodyPr/>
          <a:lstStyle/>
          <a:p>
            <a:fld id="{4AA30D5E-1D94-4498-A4C2-86CCCCA3DD22}" type="datetimeFigureOut">
              <a:rPr lang="en-GB" smtClean="0"/>
              <a:pPr/>
              <a:t>20/01/2020</a:t>
            </a:fld>
            <a:endParaRPr lang="en-GB"/>
          </a:p>
        </p:txBody>
      </p:sp>
      <p:sp>
        <p:nvSpPr>
          <p:cNvPr id="5" name="Footer Placeholder 4">
            <a:extLst>
              <a:ext uri="{FF2B5EF4-FFF2-40B4-BE49-F238E27FC236}">
                <a16:creationId xmlns="" xmlns:a16="http://schemas.microsoft.com/office/drawing/2014/main" id="{2E622B8B-E685-4472-8FD1-F40B74F12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09CD78E1-BDA4-46AB-AEE6-0D46F2769985}"/>
              </a:ext>
            </a:extLst>
          </p:cNvPr>
          <p:cNvSpPr>
            <a:spLocks noGrp="1"/>
          </p:cNvSpPr>
          <p:nvPr>
            <p:ph type="sldNum" sz="quarter" idx="12"/>
          </p:nvPr>
        </p:nvSpPr>
        <p:spPr/>
        <p:txBody>
          <a:bodyPr/>
          <a:lstStyle/>
          <a:p>
            <a:fld id="{6AB47E5F-8149-4302-ADE6-FB30A4BA714C}" type="slidenum">
              <a:rPr lang="en-GB" smtClean="0"/>
              <a:pPr/>
              <a:t>‹#›</a:t>
            </a:fld>
            <a:endParaRPr lang="en-GB"/>
          </a:p>
        </p:txBody>
      </p:sp>
    </p:spTree>
    <p:extLst>
      <p:ext uri="{BB962C8B-B14F-4D97-AF65-F5344CB8AC3E}">
        <p14:creationId xmlns="" xmlns:p14="http://schemas.microsoft.com/office/powerpoint/2010/main" val="2106060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EFD4881A-F3D7-4F2C-9B8E-7ACF7C7BDE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0E9D4C76-1346-4211-907D-2FB2670280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745EE985-4EF3-4CD5-994C-8335168680E7}"/>
              </a:ext>
            </a:extLst>
          </p:cNvPr>
          <p:cNvSpPr>
            <a:spLocks noGrp="1"/>
          </p:cNvSpPr>
          <p:nvPr>
            <p:ph type="dt" sz="half" idx="10"/>
          </p:nvPr>
        </p:nvSpPr>
        <p:spPr/>
        <p:txBody>
          <a:bodyPr/>
          <a:lstStyle/>
          <a:p>
            <a:fld id="{4AA30D5E-1D94-4498-A4C2-86CCCCA3DD22}" type="datetimeFigureOut">
              <a:rPr lang="en-GB" smtClean="0"/>
              <a:pPr/>
              <a:t>20/01/2020</a:t>
            </a:fld>
            <a:endParaRPr lang="en-GB"/>
          </a:p>
        </p:txBody>
      </p:sp>
      <p:sp>
        <p:nvSpPr>
          <p:cNvPr id="5" name="Footer Placeholder 4">
            <a:extLst>
              <a:ext uri="{FF2B5EF4-FFF2-40B4-BE49-F238E27FC236}">
                <a16:creationId xmlns="" xmlns:a16="http://schemas.microsoft.com/office/drawing/2014/main" id="{78FCF2EB-CC2B-4AC2-BE97-327C8FFD93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BB6D36AC-E96A-4CA5-8034-2D6D11F3CF4C}"/>
              </a:ext>
            </a:extLst>
          </p:cNvPr>
          <p:cNvSpPr>
            <a:spLocks noGrp="1"/>
          </p:cNvSpPr>
          <p:nvPr>
            <p:ph type="sldNum" sz="quarter" idx="12"/>
          </p:nvPr>
        </p:nvSpPr>
        <p:spPr/>
        <p:txBody>
          <a:bodyPr/>
          <a:lstStyle/>
          <a:p>
            <a:fld id="{6AB47E5F-8149-4302-ADE6-FB30A4BA714C}" type="slidenum">
              <a:rPr lang="en-GB" smtClean="0"/>
              <a:pPr/>
              <a:t>‹#›</a:t>
            </a:fld>
            <a:endParaRPr lang="en-GB"/>
          </a:p>
        </p:txBody>
      </p:sp>
    </p:spTree>
    <p:extLst>
      <p:ext uri="{BB962C8B-B14F-4D97-AF65-F5344CB8AC3E}">
        <p14:creationId xmlns="" xmlns:p14="http://schemas.microsoft.com/office/powerpoint/2010/main" val="2859328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8E2568-92FF-42E8-88BC-CE46A23F38E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84B9C826-C748-4114-8259-CCF5F6F2F0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26FF1BD5-83DD-49EB-B201-8B47B472C70B}"/>
              </a:ext>
            </a:extLst>
          </p:cNvPr>
          <p:cNvSpPr>
            <a:spLocks noGrp="1"/>
          </p:cNvSpPr>
          <p:nvPr>
            <p:ph type="dt" sz="half" idx="10"/>
          </p:nvPr>
        </p:nvSpPr>
        <p:spPr/>
        <p:txBody>
          <a:bodyPr/>
          <a:lstStyle/>
          <a:p>
            <a:fld id="{4AA30D5E-1D94-4498-A4C2-86CCCCA3DD22}" type="datetimeFigureOut">
              <a:rPr lang="en-GB" smtClean="0"/>
              <a:pPr/>
              <a:t>20/01/2020</a:t>
            </a:fld>
            <a:endParaRPr lang="en-GB"/>
          </a:p>
        </p:txBody>
      </p:sp>
      <p:sp>
        <p:nvSpPr>
          <p:cNvPr id="5" name="Footer Placeholder 4">
            <a:extLst>
              <a:ext uri="{FF2B5EF4-FFF2-40B4-BE49-F238E27FC236}">
                <a16:creationId xmlns="" xmlns:a16="http://schemas.microsoft.com/office/drawing/2014/main" id="{80CE40CC-AF64-495D-93CC-E21042A782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08834DF9-5B13-4ED3-959C-08C712EBCE57}"/>
              </a:ext>
            </a:extLst>
          </p:cNvPr>
          <p:cNvSpPr>
            <a:spLocks noGrp="1"/>
          </p:cNvSpPr>
          <p:nvPr>
            <p:ph type="sldNum" sz="quarter" idx="12"/>
          </p:nvPr>
        </p:nvSpPr>
        <p:spPr/>
        <p:txBody>
          <a:bodyPr/>
          <a:lstStyle/>
          <a:p>
            <a:fld id="{6AB47E5F-8149-4302-ADE6-FB30A4BA714C}" type="slidenum">
              <a:rPr lang="en-GB" smtClean="0"/>
              <a:pPr/>
              <a:t>‹#›</a:t>
            </a:fld>
            <a:endParaRPr lang="en-GB"/>
          </a:p>
        </p:txBody>
      </p:sp>
    </p:spTree>
    <p:extLst>
      <p:ext uri="{BB962C8B-B14F-4D97-AF65-F5344CB8AC3E}">
        <p14:creationId xmlns="" xmlns:p14="http://schemas.microsoft.com/office/powerpoint/2010/main" val="3226162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6E5623-EFE5-4FE6-B234-4A40674CE2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8B636327-B9D4-4CD0-8BAC-9A4DE4CB88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F270077-8868-42D6-B050-15E782DEB6A2}"/>
              </a:ext>
            </a:extLst>
          </p:cNvPr>
          <p:cNvSpPr>
            <a:spLocks noGrp="1"/>
          </p:cNvSpPr>
          <p:nvPr>
            <p:ph type="dt" sz="half" idx="10"/>
          </p:nvPr>
        </p:nvSpPr>
        <p:spPr/>
        <p:txBody>
          <a:bodyPr/>
          <a:lstStyle/>
          <a:p>
            <a:fld id="{4AA30D5E-1D94-4498-A4C2-86CCCCA3DD22}" type="datetimeFigureOut">
              <a:rPr lang="en-GB" smtClean="0"/>
              <a:pPr/>
              <a:t>20/01/2020</a:t>
            </a:fld>
            <a:endParaRPr lang="en-GB"/>
          </a:p>
        </p:txBody>
      </p:sp>
      <p:sp>
        <p:nvSpPr>
          <p:cNvPr id="5" name="Footer Placeholder 4">
            <a:extLst>
              <a:ext uri="{FF2B5EF4-FFF2-40B4-BE49-F238E27FC236}">
                <a16:creationId xmlns="" xmlns:a16="http://schemas.microsoft.com/office/drawing/2014/main" id="{803FBD0D-F687-4920-BE47-23B513A807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45B18567-45AF-4F1C-AF3D-71DA8504C72D}"/>
              </a:ext>
            </a:extLst>
          </p:cNvPr>
          <p:cNvSpPr>
            <a:spLocks noGrp="1"/>
          </p:cNvSpPr>
          <p:nvPr>
            <p:ph type="sldNum" sz="quarter" idx="12"/>
          </p:nvPr>
        </p:nvSpPr>
        <p:spPr/>
        <p:txBody>
          <a:bodyPr/>
          <a:lstStyle/>
          <a:p>
            <a:fld id="{6AB47E5F-8149-4302-ADE6-FB30A4BA714C}" type="slidenum">
              <a:rPr lang="en-GB" smtClean="0"/>
              <a:pPr/>
              <a:t>‹#›</a:t>
            </a:fld>
            <a:endParaRPr lang="en-GB"/>
          </a:p>
        </p:txBody>
      </p:sp>
    </p:spTree>
    <p:extLst>
      <p:ext uri="{BB962C8B-B14F-4D97-AF65-F5344CB8AC3E}">
        <p14:creationId xmlns="" xmlns:p14="http://schemas.microsoft.com/office/powerpoint/2010/main" val="1198581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B57538-5FA6-45A2-9882-05392490BF2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DD8D2000-A3A0-4869-8BC4-169942CFF8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3471DD9B-2D01-4036-AD75-44DF82E39F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FF708093-2936-4E60-B99A-3D4A462CABBC}"/>
              </a:ext>
            </a:extLst>
          </p:cNvPr>
          <p:cNvSpPr>
            <a:spLocks noGrp="1"/>
          </p:cNvSpPr>
          <p:nvPr>
            <p:ph type="dt" sz="half" idx="10"/>
          </p:nvPr>
        </p:nvSpPr>
        <p:spPr/>
        <p:txBody>
          <a:bodyPr/>
          <a:lstStyle/>
          <a:p>
            <a:fld id="{4AA30D5E-1D94-4498-A4C2-86CCCCA3DD22}" type="datetimeFigureOut">
              <a:rPr lang="en-GB" smtClean="0"/>
              <a:pPr/>
              <a:t>20/01/2020</a:t>
            </a:fld>
            <a:endParaRPr lang="en-GB"/>
          </a:p>
        </p:txBody>
      </p:sp>
      <p:sp>
        <p:nvSpPr>
          <p:cNvPr id="6" name="Footer Placeholder 5">
            <a:extLst>
              <a:ext uri="{FF2B5EF4-FFF2-40B4-BE49-F238E27FC236}">
                <a16:creationId xmlns="" xmlns:a16="http://schemas.microsoft.com/office/drawing/2014/main" id="{6578E1CA-6B47-4415-8A4E-874DA427CA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D1B35C6B-4D08-48D1-B64C-6E55EC0B3DC1}"/>
              </a:ext>
            </a:extLst>
          </p:cNvPr>
          <p:cNvSpPr>
            <a:spLocks noGrp="1"/>
          </p:cNvSpPr>
          <p:nvPr>
            <p:ph type="sldNum" sz="quarter" idx="12"/>
          </p:nvPr>
        </p:nvSpPr>
        <p:spPr/>
        <p:txBody>
          <a:bodyPr/>
          <a:lstStyle/>
          <a:p>
            <a:fld id="{6AB47E5F-8149-4302-ADE6-FB30A4BA714C}" type="slidenum">
              <a:rPr lang="en-GB" smtClean="0"/>
              <a:pPr/>
              <a:t>‹#›</a:t>
            </a:fld>
            <a:endParaRPr lang="en-GB"/>
          </a:p>
        </p:txBody>
      </p:sp>
    </p:spTree>
    <p:extLst>
      <p:ext uri="{BB962C8B-B14F-4D97-AF65-F5344CB8AC3E}">
        <p14:creationId xmlns="" xmlns:p14="http://schemas.microsoft.com/office/powerpoint/2010/main" val="236055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C34DC7-C81E-4F2E-AFBF-39F94C955AD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0708913C-84C6-40A5-B787-D3CDB6684C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18A260E4-FD36-4CAD-A59D-98E66A8DAF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63F7CF37-2F1A-4F91-92D4-CF28C12092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6462AA74-E5E5-4B4D-B29A-841AB4E488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568542AD-B0B2-4960-8049-A15E9F7B0B91}"/>
              </a:ext>
            </a:extLst>
          </p:cNvPr>
          <p:cNvSpPr>
            <a:spLocks noGrp="1"/>
          </p:cNvSpPr>
          <p:nvPr>
            <p:ph type="dt" sz="half" idx="10"/>
          </p:nvPr>
        </p:nvSpPr>
        <p:spPr/>
        <p:txBody>
          <a:bodyPr/>
          <a:lstStyle/>
          <a:p>
            <a:fld id="{4AA30D5E-1D94-4498-A4C2-86CCCCA3DD22}" type="datetimeFigureOut">
              <a:rPr lang="en-GB" smtClean="0"/>
              <a:pPr/>
              <a:t>20/01/2020</a:t>
            </a:fld>
            <a:endParaRPr lang="en-GB"/>
          </a:p>
        </p:txBody>
      </p:sp>
      <p:sp>
        <p:nvSpPr>
          <p:cNvPr id="8" name="Footer Placeholder 7">
            <a:extLst>
              <a:ext uri="{FF2B5EF4-FFF2-40B4-BE49-F238E27FC236}">
                <a16:creationId xmlns="" xmlns:a16="http://schemas.microsoft.com/office/drawing/2014/main" id="{66828DE4-CDCF-4AF4-9870-5FBA4AC3454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548E09C8-3D9C-4759-BF48-B788C659FCEE}"/>
              </a:ext>
            </a:extLst>
          </p:cNvPr>
          <p:cNvSpPr>
            <a:spLocks noGrp="1"/>
          </p:cNvSpPr>
          <p:nvPr>
            <p:ph type="sldNum" sz="quarter" idx="12"/>
          </p:nvPr>
        </p:nvSpPr>
        <p:spPr/>
        <p:txBody>
          <a:bodyPr/>
          <a:lstStyle/>
          <a:p>
            <a:fld id="{6AB47E5F-8149-4302-ADE6-FB30A4BA714C}" type="slidenum">
              <a:rPr lang="en-GB" smtClean="0"/>
              <a:pPr/>
              <a:t>‹#›</a:t>
            </a:fld>
            <a:endParaRPr lang="en-GB"/>
          </a:p>
        </p:txBody>
      </p:sp>
    </p:spTree>
    <p:extLst>
      <p:ext uri="{BB962C8B-B14F-4D97-AF65-F5344CB8AC3E}">
        <p14:creationId xmlns="" xmlns:p14="http://schemas.microsoft.com/office/powerpoint/2010/main" val="184174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0546D6-1E22-4646-83ED-0A55CA90C2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8EFDF24B-38A8-4AED-AC2D-880F4148D164}"/>
              </a:ext>
            </a:extLst>
          </p:cNvPr>
          <p:cNvSpPr>
            <a:spLocks noGrp="1"/>
          </p:cNvSpPr>
          <p:nvPr>
            <p:ph type="dt" sz="half" idx="10"/>
          </p:nvPr>
        </p:nvSpPr>
        <p:spPr/>
        <p:txBody>
          <a:bodyPr/>
          <a:lstStyle/>
          <a:p>
            <a:fld id="{4AA30D5E-1D94-4498-A4C2-86CCCCA3DD22}" type="datetimeFigureOut">
              <a:rPr lang="en-GB" smtClean="0"/>
              <a:pPr/>
              <a:t>20/01/2020</a:t>
            </a:fld>
            <a:endParaRPr lang="en-GB"/>
          </a:p>
        </p:txBody>
      </p:sp>
      <p:sp>
        <p:nvSpPr>
          <p:cNvPr id="4" name="Footer Placeholder 3">
            <a:extLst>
              <a:ext uri="{FF2B5EF4-FFF2-40B4-BE49-F238E27FC236}">
                <a16:creationId xmlns="" xmlns:a16="http://schemas.microsoft.com/office/drawing/2014/main" id="{8DABBFAC-D6F3-4DE0-9E66-2D24A3C7179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DC115267-DC93-4295-88CD-03C2CFA788D1}"/>
              </a:ext>
            </a:extLst>
          </p:cNvPr>
          <p:cNvSpPr>
            <a:spLocks noGrp="1"/>
          </p:cNvSpPr>
          <p:nvPr>
            <p:ph type="sldNum" sz="quarter" idx="12"/>
          </p:nvPr>
        </p:nvSpPr>
        <p:spPr/>
        <p:txBody>
          <a:bodyPr/>
          <a:lstStyle/>
          <a:p>
            <a:fld id="{6AB47E5F-8149-4302-ADE6-FB30A4BA714C}" type="slidenum">
              <a:rPr lang="en-GB" smtClean="0"/>
              <a:pPr/>
              <a:t>‹#›</a:t>
            </a:fld>
            <a:endParaRPr lang="en-GB"/>
          </a:p>
        </p:txBody>
      </p:sp>
    </p:spTree>
    <p:extLst>
      <p:ext uri="{BB962C8B-B14F-4D97-AF65-F5344CB8AC3E}">
        <p14:creationId xmlns="" xmlns:p14="http://schemas.microsoft.com/office/powerpoint/2010/main" val="1913877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B37BBD2-0B4F-4DB6-B830-66D0AEC77B65}"/>
              </a:ext>
            </a:extLst>
          </p:cNvPr>
          <p:cNvSpPr>
            <a:spLocks noGrp="1"/>
          </p:cNvSpPr>
          <p:nvPr>
            <p:ph type="dt" sz="half" idx="10"/>
          </p:nvPr>
        </p:nvSpPr>
        <p:spPr/>
        <p:txBody>
          <a:bodyPr/>
          <a:lstStyle/>
          <a:p>
            <a:fld id="{4AA30D5E-1D94-4498-A4C2-86CCCCA3DD22}" type="datetimeFigureOut">
              <a:rPr lang="en-GB" smtClean="0"/>
              <a:pPr/>
              <a:t>20/01/2020</a:t>
            </a:fld>
            <a:endParaRPr lang="en-GB"/>
          </a:p>
        </p:txBody>
      </p:sp>
      <p:sp>
        <p:nvSpPr>
          <p:cNvPr id="3" name="Footer Placeholder 2">
            <a:extLst>
              <a:ext uri="{FF2B5EF4-FFF2-40B4-BE49-F238E27FC236}">
                <a16:creationId xmlns="" xmlns:a16="http://schemas.microsoft.com/office/drawing/2014/main" id="{C944A833-EAB9-4F42-A1EA-F79D0EB5933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3B9AC78C-0F59-4E8A-BE42-FC3646FC22E2}"/>
              </a:ext>
            </a:extLst>
          </p:cNvPr>
          <p:cNvSpPr>
            <a:spLocks noGrp="1"/>
          </p:cNvSpPr>
          <p:nvPr>
            <p:ph type="sldNum" sz="quarter" idx="12"/>
          </p:nvPr>
        </p:nvSpPr>
        <p:spPr/>
        <p:txBody>
          <a:bodyPr/>
          <a:lstStyle/>
          <a:p>
            <a:fld id="{6AB47E5F-8149-4302-ADE6-FB30A4BA714C}" type="slidenum">
              <a:rPr lang="en-GB" smtClean="0"/>
              <a:pPr/>
              <a:t>‹#›</a:t>
            </a:fld>
            <a:endParaRPr lang="en-GB"/>
          </a:p>
        </p:txBody>
      </p:sp>
    </p:spTree>
    <p:extLst>
      <p:ext uri="{BB962C8B-B14F-4D97-AF65-F5344CB8AC3E}">
        <p14:creationId xmlns="" xmlns:p14="http://schemas.microsoft.com/office/powerpoint/2010/main" val="232710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9A6CAA-3D9F-4D3B-A61B-14084FB682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824AF796-70CA-4EEE-9DC7-73F60334C1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752EE2F6-C31F-4A89-9D42-BF81472A83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A954201-6A5E-48E6-ADF0-052D74FB8912}"/>
              </a:ext>
            </a:extLst>
          </p:cNvPr>
          <p:cNvSpPr>
            <a:spLocks noGrp="1"/>
          </p:cNvSpPr>
          <p:nvPr>
            <p:ph type="dt" sz="half" idx="10"/>
          </p:nvPr>
        </p:nvSpPr>
        <p:spPr/>
        <p:txBody>
          <a:bodyPr/>
          <a:lstStyle/>
          <a:p>
            <a:fld id="{4AA30D5E-1D94-4498-A4C2-86CCCCA3DD22}" type="datetimeFigureOut">
              <a:rPr lang="en-GB" smtClean="0"/>
              <a:pPr/>
              <a:t>20/01/2020</a:t>
            </a:fld>
            <a:endParaRPr lang="en-GB"/>
          </a:p>
        </p:txBody>
      </p:sp>
      <p:sp>
        <p:nvSpPr>
          <p:cNvPr id="6" name="Footer Placeholder 5">
            <a:extLst>
              <a:ext uri="{FF2B5EF4-FFF2-40B4-BE49-F238E27FC236}">
                <a16:creationId xmlns="" xmlns:a16="http://schemas.microsoft.com/office/drawing/2014/main" id="{51DF4E57-B70E-408B-ADCC-DC0EC7B45F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E75D756A-A170-4C4E-8304-DA3BEFB19B75}"/>
              </a:ext>
            </a:extLst>
          </p:cNvPr>
          <p:cNvSpPr>
            <a:spLocks noGrp="1"/>
          </p:cNvSpPr>
          <p:nvPr>
            <p:ph type="sldNum" sz="quarter" idx="12"/>
          </p:nvPr>
        </p:nvSpPr>
        <p:spPr/>
        <p:txBody>
          <a:bodyPr/>
          <a:lstStyle/>
          <a:p>
            <a:fld id="{6AB47E5F-8149-4302-ADE6-FB30A4BA714C}" type="slidenum">
              <a:rPr lang="en-GB" smtClean="0"/>
              <a:pPr/>
              <a:t>‹#›</a:t>
            </a:fld>
            <a:endParaRPr lang="en-GB"/>
          </a:p>
        </p:txBody>
      </p:sp>
    </p:spTree>
    <p:extLst>
      <p:ext uri="{BB962C8B-B14F-4D97-AF65-F5344CB8AC3E}">
        <p14:creationId xmlns="" xmlns:p14="http://schemas.microsoft.com/office/powerpoint/2010/main" val="2258549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4B70FF-831C-479C-9BE3-8CDAA90BA3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FDFDC76B-B41A-4856-8CD7-DA42CCEDD4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F86A6FDE-AF61-4181-A33E-91F662205E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AE80B62-99C8-4A72-BD0D-642F4A57301C}"/>
              </a:ext>
            </a:extLst>
          </p:cNvPr>
          <p:cNvSpPr>
            <a:spLocks noGrp="1"/>
          </p:cNvSpPr>
          <p:nvPr>
            <p:ph type="dt" sz="half" idx="10"/>
          </p:nvPr>
        </p:nvSpPr>
        <p:spPr/>
        <p:txBody>
          <a:bodyPr/>
          <a:lstStyle/>
          <a:p>
            <a:fld id="{4AA30D5E-1D94-4498-A4C2-86CCCCA3DD22}" type="datetimeFigureOut">
              <a:rPr lang="en-GB" smtClean="0"/>
              <a:pPr/>
              <a:t>20/01/2020</a:t>
            </a:fld>
            <a:endParaRPr lang="en-GB"/>
          </a:p>
        </p:txBody>
      </p:sp>
      <p:sp>
        <p:nvSpPr>
          <p:cNvPr id="6" name="Footer Placeholder 5">
            <a:extLst>
              <a:ext uri="{FF2B5EF4-FFF2-40B4-BE49-F238E27FC236}">
                <a16:creationId xmlns="" xmlns:a16="http://schemas.microsoft.com/office/drawing/2014/main" id="{54125C30-6558-41DC-A025-2AA43C95B4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A5E9B9CC-C4F3-406A-8F98-DD30A7492E38}"/>
              </a:ext>
            </a:extLst>
          </p:cNvPr>
          <p:cNvSpPr>
            <a:spLocks noGrp="1"/>
          </p:cNvSpPr>
          <p:nvPr>
            <p:ph type="sldNum" sz="quarter" idx="12"/>
          </p:nvPr>
        </p:nvSpPr>
        <p:spPr/>
        <p:txBody>
          <a:bodyPr/>
          <a:lstStyle/>
          <a:p>
            <a:fld id="{6AB47E5F-8149-4302-ADE6-FB30A4BA714C}" type="slidenum">
              <a:rPr lang="en-GB" smtClean="0"/>
              <a:pPr/>
              <a:t>‹#›</a:t>
            </a:fld>
            <a:endParaRPr lang="en-GB"/>
          </a:p>
        </p:txBody>
      </p:sp>
    </p:spTree>
    <p:extLst>
      <p:ext uri="{BB962C8B-B14F-4D97-AF65-F5344CB8AC3E}">
        <p14:creationId xmlns="" xmlns:p14="http://schemas.microsoft.com/office/powerpoint/2010/main" val="1523838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2E3B3AA-5041-47F9-8B05-5D4A013590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A753877B-D593-4105-ADA1-431513505F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CA47C3CC-689D-4FFD-B858-5D28BB0B01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30D5E-1D94-4498-A4C2-86CCCCA3DD22}" type="datetimeFigureOut">
              <a:rPr lang="en-GB" smtClean="0"/>
              <a:pPr/>
              <a:t>20/01/2020</a:t>
            </a:fld>
            <a:endParaRPr lang="en-GB"/>
          </a:p>
        </p:txBody>
      </p:sp>
      <p:sp>
        <p:nvSpPr>
          <p:cNvPr id="5" name="Footer Placeholder 4">
            <a:extLst>
              <a:ext uri="{FF2B5EF4-FFF2-40B4-BE49-F238E27FC236}">
                <a16:creationId xmlns="" xmlns:a16="http://schemas.microsoft.com/office/drawing/2014/main" id="{50D2346E-B80D-436B-AB4C-64DF5E81F2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32519F33-850B-47E5-B845-8ACDA5E7B5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B47E5F-8149-4302-ADE6-FB30A4BA714C}" type="slidenum">
              <a:rPr lang="en-GB" smtClean="0"/>
              <a:pPr/>
              <a:t>‹#›</a:t>
            </a:fld>
            <a:endParaRPr lang="en-GB"/>
          </a:p>
        </p:txBody>
      </p:sp>
    </p:spTree>
    <p:extLst>
      <p:ext uri="{BB962C8B-B14F-4D97-AF65-F5344CB8AC3E}">
        <p14:creationId xmlns="" xmlns:p14="http://schemas.microsoft.com/office/powerpoint/2010/main" val="1431231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schools@wwf.org.u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seagrassspotter.org/" TargetMode="External"/><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www.ourplanet.com/en/video/biome-tour-of-our-coastal-seas/" TargetMode="Externa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hyperlink" Target="mailto:schools@wwf.org.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youtube.com/watch?v=saVjUKW45T4"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jpe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539A21-9327-4C67-96EA-C6D0277990AC}"/>
              </a:ext>
            </a:extLst>
          </p:cNvPr>
          <p:cNvSpPr>
            <a:spLocks noGrp="1"/>
          </p:cNvSpPr>
          <p:nvPr>
            <p:ph type="title"/>
          </p:nvPr>
        </p:nvSpPr>
        <p:spPr>
          <a:xfrm>
            <a:off x="742950" y="742951"/>
            <a:ext cx="3476625" cy="4962524"/>
          </a:xfrm>
        </p:spPr>
        <p:txBody>
          <a:bodyPr vert="horz" lIns="91440" tIns="45720" rIns="91440" bIns="45720" rtlCol="0">
            <a:normAutofit/>
          </a:bodyPr>
          <a:lstStyle/>
          <a:p>
            <a:pPr algn="ctr"/>
            <a:r>
              <a:rPr lang="en-US" b="1" dirty="0">
                <a:solidFill>
                  <a:srgbClr val="FFFFFF"/>
                </a:solidFill>
                <a:latin typeface="Arial" panose="020B0604020202020204" pitchFamily="34" charset="0"/>
                <a:cs typeface="Arial" panose="020B0604020202020204" pitchFamily="34" charset="0"/>
              </a:rPr>
              <a:t>SEAGRSS</a:t>
            </a:r>
          </a:p>
        </p:txBody>
      </p:sp>
      <p:sp>
        <p:nvSpPr>
          <p:cNvPr id="3" name="Rectangle 2">
            <a:extLst>
              <a:ext uri="{FF2B5EF4-FFF2-40B4-BE49-F238E27FC236}">
                <a16:creationId xmlns="" xmlns:a16="http://schemas.microsoft.com/office/drawing/2014/main" id="{2C6750D5-C522-4219-9DF4-CAD966B94264}"/>
              </a:ext>
            </a:extLst>
          </p:cNvPr>
          <p:cNvSpPr/>
          <p:nvPr/>
        </p:nvSpPr>
        <p:spPr>
          <a:xfrm>
            <a:off x="552450" y="5316368"/>
            <a:ext cx="8201284" cy="1138773"/>
          </a:xfrm>
          <a:prstGeom prst="rect">
            <a:avLst/>
          </a:prstGeom>
        </p:spPr>
        <p:txBody>
          <a:bodyPr wrap="none">
            <a:spAutoFit/>
          </a:bodyPr>
          <a:lstStyle/>
          <a:p>
            <a:r>
              <a:rPr lang="en-GB" sz="4800" b="1" dirty="0">
                <a:latin typeface="Arial" panose="020B0604020202020204" pitchFamily="34" charset="0"/>
                <a:cs typeface="Arial" panose="020B0604020202020204" pitchFamily="34" charset="0"/>
              </a:rPr>
              <a:t>Seagrass, the wonder plant</a:t>
            </a:r>
          </a:p>
          <a:p>
            <a:r>
              <a:rPr lang="en-GB" sz="2000" dirty="0">
                <a:latin typeface="Arial" panose="020B0604020202020204" pitchFamily="34" charset="0"/>
                <a:cs typeface="Arial" panose="020B0604020202020204" pitchFamily="34" charset="0"/>
              </a:rPr>
              <a:t>Restoring our oceans </a:t>
            </a:r>
            <a:endParaRPr lang="en-GB" sz="2000" dirty="0"/>
          </a:p>
        </p:txBody>
      </p:sp>
      <p:pic>
        <p:nvPicPr>
          <p:cNvPr id="11" name="Picture 10">
            <a:extLst>
              <a:ext uri="{FF2B5EF4-FFF2-40B4-BE49-F238E27FC236}">
                <a16:creationId xmlns="" xmlns:a16="http://schemas.microsoft.com/office/drawing/2014/main" id="{C681B1BF-DCFC-4241-980B-6076995D9E93}"/>
              </a:ext>
            </a:extLst>
          </p:cNvPr>
          <p:cNvPicPr>
            <a:picLocks noChangeAspect="1"/>
          </p:cNvPicPr>
          <p:nvPr/>
        </p:nvPicPr>
        <p:blipFill rotWithShape="1">
          <a:blip r:embed="rId3" cstate="email">
            <a:extLst>
              <a:ext uri="{28A0092B-C50C-407E-A947-70E740481C1C}">
                <a14:useLocalDpi xmlns="" xmlns:a14="http://schemas.microsoft.com/office/drawing/2010/main" val="0"/>
              </a:ext>
            </a:extLst>
          </a:blip>
          <a:srcRect/>
          <a:stretch/>
        </p:blipFill>
        <p:spPr>
          <a:xfrm>
            <a:off x="0" y="0"/>
            <a:ext cx="12192000" cy="4972050"/>
          </a:xfrm>
          <a:prstGeom prst="rect">
            <a:avLst/>
          </a:prstGeom>
        </p:spPr>
      </p:pic>
      <p:pic>
        <p:nvPicPr>
          <p:cNvPr id="7" name="Picture 16">
            <a:extLst>
              <a:ext uri="{FF2B5EF4-FFF2-40B4-BE49-F238E27FC236}">
                <a16:creationId xmlns="" xmlns:a16="http://schemas.microsoft.com/office/drawing/2014/main" id="{109C2190-857B-4BCB-8E96-0A23768E3206}"/>
              </a:ext>
            </a:extLst>
          </p:cNvPr>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10058401" y="5270666"/>
            <a:ext cx="1580898" cy="701474"/>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5">
            <a:extLst>
              <a:ext uri="{FF2B5EF4-FFF2-40B4-BE49-F238E27FC236}">
                <a16:creationId xmlns="" xmlns:a16="http://schemas.microsoft.com/office/drawing/2014/main" id="{CC2BDD20-31EF-4C20-8225-B15B0F68CBB8}"/>
              </a:ext>
            </a:extLst>
          </p:cNvPr>
          <p:cNvPicPr>
            <a:picLocks noChangeAspect="1" noChangeArrowheads="1"/>
          </p:cNvPicPr>
          <p:nvPr/>
        </p:nvPicPr>
        <p:blipFill rotWithShape="1">
          <a:blip r:embed="rId5" cstate="email">
            <a:extLst>
              <a:ext uri="{28A0092B-C50C-407E-A947-70E740481C1C}">
                <a14:useLocalDpi xmlns="" xmlns:a14="http://schemas.microsoft.com/office/drawing/2010/main" val="0"/>
              </a:ext>
            </a:extLst>
          </a:blip>
          <a:srcRect/>
          <a:stretch/>
        </p:blipFill>
        <p:spPr bwMode="auto">
          <a:xfrm>
            <a:off x="9856349" y="6009579"/>
            <a:ext cx="2088001" cy="60790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09469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4AB403D-66CF-4CA3-B858-736B04B9A845}"/>
              </a:ext>
            </a:extLst>
          </p:cNvPr>
          <p:cNvSpPr txBox="1"/>
          <p:nvPr/>
        </p:nvSpPr>
        <p:spPr>
          <a:xfrm>
            <a:off x="5250117" y="634794"/>
            <a:ext cx="4931085" cy="769441"/>
          </a:xfrm>
          <a:prstGeom prst="rect">
            <a:avLst/>
          </a:prstGeom>
          <a:noFill/>
        </p:spPr>
        <p:txBody>
          <a:bodyPr wrap="square" rtlCol="0">
            <a:spAutoFit/>
          </a:bodyPr>
          <a:lstStyle/>
          <a:p>
            <a:r>
              <a:rPr lang="en-GB" sz="4400" b="1" dirty="0">
                <a:latin typeface="Arial" panose="020B0604020202020204" pitchFamily="34" charset="0"/>
                <a:cs typeface="Arial" panose="020B0604020202020204" pitchFamily="34" charset="0"/>
              </a:rPr>
              <a:t>WWF needs you </a:t>
            </a:r>
          </a:p>
        </p:txBody>
      </p:sp>
      <p:pic>
        <p:nvPicPr>
          <p:cNvPr id="8" name="Picture 7" descr="A person in a blue shirt&#10;&#10;Description automatically generated">
            <a:extLst>
              <a:ext uri="{FF2B5EF4-FFF2-40B4-BE49-F238E27FC236}">
                <a16:creationId xmlns="" xmlns:a16="http://schemas.microsoft.com/office/drawing/2014/main" id="{D053F2D1-8ED7-428A-BDC9-F3353D9DE474}"/>
              </a:ext>
            </a:extLst>
          </p:cNvPr>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0" y="0"/>
            <a:ext cx="4572000" cy="6858000"/>
          </a:xfrm>
          <a:prstGeom prst="rect">
            <a:avLst/>
          </a:prstGeom>
        </p:spPr>
      </p:pic>
      <p:sp>
        <p:nvSpPr>
          <p:cNvPr id="9" name="Rectangle 8">
            <a:extLst>
              <a:ext uri="{FF2B5EF4-FFF2-40B4-BE49-F238E27FC236}">
                <a16:creationId xmlns="" xmlns:a16="http://schemas.microsoft.com/office/drawing/2014/main" id="{75777F60-D9CB-4650-B310-1F5F7D70E2D4}"/>
              </a:ext>
            </a:extLst>
          </p:cNvPr>
          <p:cNvSpPr/>
          <p:nvPr/>
        </p:nvSpPr>
        <p:spPr>
          <a:xfrm>
            <a:off x="5290224" y="1723768"/>
            <a:ext cx="6148137" cy="3724096"/>
          </a:xfrm>
          <a:prstGeom prst="rect">
            <a:avLst/>
          </a:prstGeom>
        </p:spPr>
        <p:txBody>
          <a:bodyPr wrap="square">
            <a:spAutoFit/>
          </a:bodyPr>
          <a:lstStyle/>
          <a:p>
            <a:pPr>
              <a:spcAft>
                <a:spcPts val="600"/>
              </a:spcAft>
            </a:pPr>
            <a:r>
              <a:rPr lang="en-GB" b="1" dirty="0">
                <a:latin typeface="Arial" panose="020B0604020202020204" pitchFamily="34" charset="0"/>
                <a:cs typeface="Arial" panose="020B0604020202020204" pitchFamily="34" charset="0"/>
              </a:rPr>
              <a:t>Do you want to be involved in a real world conservation project in your school? </a:t>
            </a:r>
          </a:p>
          <a:p>
            <a:pPr>
              <a:spcAft>
                <a:spcPts val="600"/>
              </a:spcAft>
            </a:pPr>
            <a:endParaRPr lang="en-GB" b="1"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The prepped seeds will be placed in </a:t>
            </a:r>
            <a:r>
              <a:rPr lang="en-GB" b="1" dirty="0">
                <a:latin typeface="Arial" panose="020B0604020202020204" pitchFamily="34" charset="0"/>
                <a:cs typeface="Arial" panose="020B0604020202020204" pitchFamily="34" charset="0"/>
              </a:rPr>
              <a:t>20,000</a:t>
            </a:r>
            <a:r>
              <a:rPr lang="en-GB" sz="1600" dirty="0">
                <a:latin typeface="Arial" panose="020B0604020202020204" pitchFamily="34" charset="0"/>
                <a:cs typeface="Arial" panose="020B0604020202020204" pitchFamily="34" charset="0"/>
              </a:rPr>
              <a:t> tiny hessian bags before they are planted in South Wales</a:t>
            </a:r>
          </a:p>
          <a:p>
            <a:pPr lvl="0"/>
            <a:r>
              <a:rPr lang="en-GB" sz="1600" dirty="0">
                <a:latin typeface="Arial" panose="020B0604020202020204" pitchFamily="34" charset="0"/>
                <a:cs typeface="Arial" panose="020B0604020202020204" pitchFamily="34" charset="0"/>
              </a:rPr>
              <a:t> </a:t>
            </a:r>
          </a:p>
          <a:p>
            <a:pPr marL="285750" lvl="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The work that needs to go into getting everything ready for planting is </a:t>
            </a:r>
            <a:r>
              <a:rPr lang="en-GB" b="1" dirty="0">
                <a:latin typeface="Arial" panose="020B0604020202020204" pitchFamily="34" charset="0"/>
                <a:cs typeface="Arial" panose="020B0604020202020204" pitchFamily="34" charset="0"/>
              </a:rPr>
              <a:t>huge</a:t>
            </a:r>
            <a:r>
              <a:rPr lang="en-GB" sz="1600" dirty="0">
                <a:latin typeface="Arial" panose="020B0604020202020204" pitchFamily="34" charset="0"/>
                <a:cs typeface="Arial" panose="020B0604020202020204" pitchFamily="34" charset="0"/>
              </a:rPr>
              <a:t>, so we are hoping that you’ll be able to lend a helping hand. </a:t>
            </a:r>
          </a:p>
          <a:p>
            <a:pPr lvl="0"/>
            <a:endParaRPr lang="en-GB" b="1" dirty="0">
              <a:latin typeface="Arial" panose="020B0604020202020204" pitchFamily="34" charset="0"/>
              <a:cs typeface="Arial" panose="020B0604020202020204" pitchFamily="34" charset="0"/>
            </a:endParaRPr>
          </a:p>
          <a:p>
            <a:pPr>
              <a:spcAft>
                <a:spcPts val="600"/>
              </a:spcAft>
            </a:pPr>
            <a:r>
              <a:rPr lang="en-GB" b="1" dirty="0">
                <a:latin typeface="Arial" panose="020B0604020202020204" pitchFamily="34" charset="0"/>
                <a:cs typeface="Arial" panose="020B0604020202020204" pitchFamily="34" charset="0"/>
              </a:rPr>
              <a:t>If you’d like to help us with the next stage of this fantastic project, please email us at </a:t>
            </a:r>
            <a:r>
              <a:rPr lang="en-GB" b="1" dirty="0">
                <a:latin typeface="Arial" panose="020B0604020202020204" pitchFamily="34" charset="0"/>
                <a:cs typeface="Arial" panose="020B0604020202020204" pitchFamily="34" charset="0"/>
                <a:hlinkClick r:id="rId4"/>
              </a:rPr>
              <a:t>schools@wwf.org.uk</a:t>
            </a:r>
            <a:r>
              <a:rPr lang="en-GB" b="1" dirty="0">
                <a:latin typeface="Arial" panose="020B0604020202020204" pitchFamily="34" charset="0"/>
                <a:cs typeface="Arial" panose="020B0604020202020204" pitchFamily="34" charset="0"/>
              </a:rPr>
              <a:t> to find out more. </a:t>
            </a:r>
          </a:p>
        </p:txBody>
      </p:sp>
      <p:pic>
        <p:nvPicPr>
          <p:cNvPr id="11" name="Picture 16">
            <a:extLst>
              <a:ext uri="{FF2B5EF4-FFF2-40B4-BE49-F238E27FC236}">
                <a16:creationId xmlns="" xmlns:a16="http://schemas.microsoft.com/office/drawing/2014/main" id="{7E3A65D0-677D-4ECC-9ECB-3211F7C8F648}"/>
              </a:ext>
            </a:extLst>
          </p:cNvPr>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8169444" y="5916011"/>
            <a:ext cx="1580898" cy="701474"/>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5">
            <a:extLst>
              <a:ext uri="{FF2B5EF4-FFF2-40B4-BE49-F238E27FC236}">
                <a16:creationId xmlns="" xmlns:a16="http://schemas.microsoft.com/office/drawing/2014/main" id="{22DC7ED6-A26D-4B94-8AC7-657E4FF4FCAD}"/>
              </a:ext>
            </a:extLst>
          </p:cNvPr>
          <p:cNvPicPr>
            <a:picLocks noChangeAspect="1" noChangeArrowheads="1"/>
          </p:cNvPicPr>
          <p:nvPr/>
        </p:nvPicPr>
        <p:blipFill rotWithShape="1">
          <a:blip r:embed="rId6" cstate="email">
            <a:extLst>
              <a:ext uri="{28A0092B-C50C-407E-A947-70E740481C1C}">
                <a14:useLocalDpi xmlns="" xmlns:a14="http://schemas.microsoft.com/office/drawing/2010/main" val="0"/>
              </a:ext>
            </a:extLst>
          </a:blip>
          <a:srcRect/>
          <a:stretch/>
        </p:blipFill>
        <p:spPr bwMode="auto">
          <a:xfrm>
            <a:off x="9856349" y="6009579"/>
            <a:ext cx="2088001" cy="60790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680086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3560FE6-4CC1-4CF4-A882-183DB5E96679}"/>
              </a:ext>
            </a:extLst>
          </p:cNvPr>
          <p:cNvSpPr txBox="1"/>
          <p:nvPr/>
        </p:nvSpPr>
        <p:spPr>
          <a:xfrm>
            <a:off x="576000" y="5612092"/>
            <a:ext cx="6988133" cy="1077218"/>
          </a:xfrm>
          <a:prstGeom prst="rect">
            <a:avLst/>
          </a:prstGeom>
          <a:noFill/>
        </p:spPr>
        <p:txBody>
          <a:bodyPr wrap="square" rtlCol="0">
            <a:spAutoFit/>
          </a:bodyPr>
          <a:lstStyle/>
          <a:p>
            <a:r>
              <a:rPr lang="en-GB" sz="4400" b="1">
                <a:latin typeface="Futura-Medium" panose="020B0600000000000000" pitchFamily="34" charset="0"/>
              </a:rPr>
              <a:t>Seagrass spotter</a:t>
            </a:r>
          </a:p>
          <a:p>
            <a:endParaRPr lang="en-GB" sz="2000" b="1" dirty="0">
              <a:latin typeface="Futura-Medium" panose="020B0600000000000000" pitchFamily="34" charset="0"/>
            </a:endParaRPr>
          </a:p>
        </p:txBody>
      </p:sp>
      <p:pic>
        <p:nvPicPr>
          <p:cNvPr id="4" name="Picture 3" descr="A close up of a device&#10;&#10;Description automatically generated">
            <a:extLst>
              <a:ext uri="{FF2B5EF4-FFF2-40B4-BE49-F238E27FC236}">
                <a16:creationId xmlns="" xmlns:a16="http://schemas.microsoft.com/office/drawing/2014/main" id="{795FBE68-83CF-4E78-8F65-7B81EEF46959}"/>
              </a:ext>
            </a:extLst>
          </p:cNvPr>
          <p:cNvPicPr>
            <a:picLocks noChangeAspect="1"/>
          </p:cNvPicPr>
          <p:nvPr/>
        </p:nvPicPr>
        <p:blipFill rotWithShape="1">
          <a:blip r:embed="rId2" cstate="email">
            <a:extLst>
              <a:ext uri="{28A0092B-C50C-407E-A947-70E740481C1C}">
                <a14:useLocalDpi xmlns="" xmlns:a14="http://schemas.microsoft.com/office/drawing/2010/main" val="0"/>
              </a:ext>
            </a:extLst>
          </a:blip>
          <a:srcRect/>
          <a:stretch/>
        </p:blipFill>
        <p:spPr>
          <a:xfrm>
            <a:off x="-33338" y="-192258"/>
            <a:ext cx="12258675" cy="7050258"/>
          </a:xfrm>
          <a:prstGeom prst="rect">
            <a:avLst/>
          </a:prstGeom>
        </p:spPr>
      </p:pic>
      <p:sp>
        <p:nvSpPr>
          <p:cNvPr id="5" name="Rectangle 4">
            <a:extLst>
              <a:ext uri="{FF2B5EF4-FFF2-40B4-BE49-F238E27FC236}">
                <a16:creationId xmlns="" xmlns:a16="http://schemas.microsoft.com/office/drawing/2014/main" id="{93A5227D-EAF4-4296-9CC3-6D1DD8735C1B}"/>
              </a:ext>
            </a:extLst>
          </p:cNvPr>
          <p:cNvSpPr/>
          <p:nvPr/>
        </p:nvSpPr>
        <p:spPr>
          <a:xfrm>
            <a:off x="1118935" y="5274004"/>
            <a:ext cx="5534527" cy="1247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 xmlns:a16="http://schemas.microsoft.com/office/drawing/2014/main" id="{1D581154-09A8-4411-AD48-EF30BD28BC13}"/>
              </a:ext>
            </a:extLst>
          </p:cNvPr>
          <p:cNvSpPr txBox="1"/>
          <p:nvPr/>
        </p:nvSpPr>
        <p:spPr>
          <a:xfrm>
            <a:off x="1330692" y="5435895"/>
            <a:ext cx="5111011" cy="923330"/>
          </a:xfrm>
          <a:prstGeom prst="rect">
            <a:avLst/>
          </a:prstGeom>
          <a:solidFill>
            <a:schemeClr val="bg1"/>
          </a:solidFill>
        </p:spPr>
        <p:txBody>
          <a:bodyPr wrap="square" rtlCol="0">
            <a:spAutoFit/>
          </a:bodyPr>
          <a:lstStyle/>
          <a:p>
            <a:pPr algn="ctr"/>
            <a:r>
              <a:rPr lang="en-GB" dirty="0">
                <a:latin typeface="Arial" panose="020B0604020202020204" pitchFamily="34" charset="0"/>
                <a:cs typeface="Arial" panose="020B0604020202020204" pitchFamily="34" charset="0"/>
              </a:rPr>
              <a:t>You can also get involved in real world conservation through Seagrass Spotter. </a:t>
            </a:r>
          </a:p>
          <a:p>
            <a:pPr algn="ctr"/>
            <a:r>
              <a:rPr lang="en-GB" dirty="0">
                <a:latin typeface="Arial" panose="020B0604020202020204" pitchFamily="34" charset="0"/>
                <a:cs typeface="Arial" panose="020B0604020202020204" pitchFamily="34" charset="0"/>
              </a:rPr>
              <a:t>Go to </a:t>
            </a:r>
            <a:r>
              <a:rPr lang="en-GB" dirty="0">
                <a:latin typeface="Arial" panose="020B0604020202020204" pitchFamily="34" charset="0"/>
                <a:cs typeface="Arial" panose="020B0604020202020204" pitchFamily="34" charset="0"/>
                <a:hlinkClick r:id="rId3"/>
              </a:rPr>
              <a:t>www.seagrassspotter.org</a:t>
            </a:r>
            <a:r>
              <a:rPr lang="en-GB" dirty="0">
                <a:latin typeface="Arial" panose="020B0604020202020204" pitchFamily="34" charset="0"/>
                <a:cs typeface="Arial" panose="020B0604020202020204" pitchFamily="34" charset="0"/>
              </a:rPr>
              <a:t> to find out more. </a:t>
            </a:r>
          </a:p>
        </p:txBody>
      </p:sp>
    </p:spTree>
    <p:extLst>
      <p:ext uri="{BB962C8B-B14F-4D97-AF65-F5344CB8AC3E}">
        <p14:creationId xmlns="" xmlns:p14="http://schemas.microsoft.com/office/powerpoint/2010/main" val="4199136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tall green grass&#10;&#10;Description automatically generated">
            <a:extLst>
              <a:ext uri="{FF2B5EF4-FFF2-40B4-BE49-F238E27FC236}">
                <a16:creationId xmlns="" xmlns:a16="http://schemas.microsoft.com/office/drawing/2014/main" id="{837EE758-8AD0-4622-B52C-BF958948784E}"/>
              </a:ext>
            </a:extLst>
          </p:cNvPr>
          <p:cNvPicPr>
            <a:picLocks noChangeAspect="1"/>
          </p:cNvPicPr>
          <p:nvPr/>
        </p:nvPicPr>
        <p:blipFill rotWithShape="1">
          <a:blip r:embed="rId3" cstate="email">
            <a:extLst>
              <a:ext uri="{28A0092B-C50C-407E-A947-70E740481C1C}">
                <a14:useLocalDpi xmlns="" xmlns:a14="http://schemas.microsoft.com/office/drawing/2010/main" val="0"/>
              </a:ext>
            </a:extLst>
          </a:blip>
          <a:srcRect/>
          <a:stretch/>
        </p:blipFill>
        <p:spPr>
          <a:xfrm>
            <a:off x="0" y="-33824"/>
            <a:ext cx="12213034" cy="5210601"/>
          </a:xfrm>
          <a:prstGeom prst="rect">
            <a:avLst/>
          </a:prstGeom>
        </p:spPr>
      </p:pic>
      <p:grpSp>
        <p:nvGrpSpPr>
          <p:cNvPr id="11" name="Group 10">
            <a:extLst>
              <a:ext uri="{FF2B5EF4-FFF2-40B4-BE49-F238E27FC236}">
                <a16:creationId xmlns="" xmlns:a16="http://schemas.microsoft.com/office/drawing/2014/main" id="{E2555F45-EADE-7340-9E76-1F2846F98E54}"/>
              </a:ext>
            </a:extLst>
          </p:cNvPr>
          <p:cNvGrpSpPr/>
          <p:nvPr/>
        </p:nvGrpSpPr>
        <p:grpSpPr>
          <a:xfrm>
            <a:off x="318239" y="3431155"/>
            <a:ext cx="4630357" cy="1430083"/>
            <a:chOff x="-3298" y="1079667"/>
            <a:chExt cx="3962409" cy="5652188"/>
          </a:xfrm>
        </p:grpSpPr>
        <p:sp>
          <p:nvSpPr>
            <p:cNvPr id="7" name="Rectangle 6">
              <a:extLst>
                <a:ext uri="{FF2B5EF4-FFF2-40B4-BE49-F238E27FC236}">
                  <a16:creationId xmlns="" xmlns:a16="http://schemas.microsoft.com/office/drawing/2014/main" id="{73CB783C-4662-0344-B4ED-10FF9B756130}"/>
                </a:ext>
              </a:extLst>
            </p:cNvPr>
            <p:cNvSpPr/>
            <p:nvPr/>
          </p:nvSpPr>
          <p:spPr>
            <a:xfrm>
              <a:off x="-3298" y="1079667"/>
              <a:ext cx="3962409" cy="5652188"/>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 xmlns:a16="http://schemas.microsoft.com/office/drawing/2014/main" id="{D7A92FD3-74D6-6347-A20C-0BE467F317E7}"/>
                </a:ext>
              </a:extLst>
            </p:cNvPr>
            <p:cNvSpPr txBox="1"/>
            <p:nvPr/>
          </p:nvSpPr>
          <p:spPr>
            <a:xfrm>
              <a:off x="117658" y="1497233"/>
              <a:ext cx="3294185" cy="4744120"/>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Individual actions</a:t>
              </a:r>
            </a:p>
            <a:p>
              <a:r>
                <a:rPr lang="en-US" sz="2400" dirty="0">
                  <a:latin typeface="Arial" panose="020B0604020202020204" pitchFamily="34" charset="0"/>
                  <a:cs typeface="Arial" panose="020B0604020202020204" pitchFamily="34" charset="0"/>
                </a:rPr>
                <a:t>What do you think you can do? </a:t>
              </a:r>
            </a:p>
          </p:txBody>
        </p:sp>
      </p:grpSp>
      <p:sp>
        <p:nvSpPr>
          <p:cNvPr id="16" name="TextBox 15">
            <a:extLst>
              <a:ext uri="{FF2B5EF4-FFF2-40B4-BE49-F238E27FC236}">
                <a16:creationId xmlns="" xmlns:a16="http://schemas.microsoft.com/office/drawing/2014/main" id="{86C7B167-F527-F94D-94CE-DD7496661B8C}"/>
              </a:ext>
            </a:extLst>
          </p:cNvPr>
          <p:cNvSpPr txBox="1"/>
          <p:nvPr/>
        </p:nvSpPr>
        <p:spPr>
          <a:xfrm>
            <a:off x="576000" y="5612092"/>
            <a:ext cx="6988133" cy="1077218"/>
          </a:xfrm>
          <a:prstGeom prst="rect">
            <a:avLst/>
          </a:prstGeom>
          <a:noFill/>
        </p:spPr>
        <p:txBody>
          <a:bodyPr wrap="square" rtlCol="0">
            <a:spAutoFit/>
          </a:bodyPr>
          <a:lstStyle/>
          <a:p>
            <a:r>
              <a:rPr lang="en-GB" sz="4400" b="1" dirty="0">
                <a:latin typeface="Futura-Medium" panose="020B0600000000000000" pitchFamily="34" charset="0"/>
              </a:rPr>
              <a:t>We can all do our bit </a:t>
            </a:r>
          </a:p>
          <a:p>
            <a:endParaRPr lang="en-GB" sz="2000" b="1" dirty="0">
              <a:latin typeface="Futura-Medium" panose="020B0600000000000000" pitchFamily="34" charset="0"/>
            </a:endParaRPr>
          </a:p>
        </p:txBody>
      </p:sp>
      <p:pic>
        <p:nvPicPr>
          <p:cNvPr id="4" name="Picture 3">
            <a:extLst>
              <a:ext uri="{FF2B5EF4-FFF2-40B4-BE49-F238E27FC236}">
                <a16:creationId xmlns="" xmlns:a16="http://schemas.microsoft.com/office/drawing/2014/main" id="{19813E86-69CA-C847-9BAD-C59598396DE1}"/>
              </a:ext>
            </a:extLst>
          </p:cNvPr>
          <p:cNvPicPr>
            <a:picLocks noChangeAspect="1"/>
          </p:cNvPicPr>
          <p:nvPr/>
        </p:nvPicPr>
        <p:blipFill>
          <a:blip r:embed="rId4" cstate="email"/>
          <a:stretch>
            <a:fillRect/>
          </a:stretch>
        </p:blipFill>
        <p:spPr>
          <a:xfrm>
            <a:off x="5610647" y="1205167"/>
            <a:ext cx="6303850" cy="2792845"/>
          </a:xfrm>
          <a:prstGeom prst="rect">
            <a:avLst/>
          </a:prstGeom>
        </p:spPr>
      </p:pic>
      <p:sp>
        <p:nvSpPr>
          <p:cNvPr id="21" name="Rectangle 20">
            <a:extLst>
              <a:ext uri="{FF2B5EF4-FFF2-40B4-BE49-F238E27FC236}">
                <a16:creationId xmlns="" xmlns:a16="http://schemas.microsoft.com/office/drawing/2014/main" id="{D0E579E5-56D6-4780-8FAD-08A43041998B}"/>
              </a:ext>
            </a:extLst>
          </p:cNvPr>
          <p:cNvSpPr/>
          <p:nvPr/>
        </p:nvSpPr>
        <p:spPr>
          <a:xfrm>
            <a:off x="300649" y="280969"/>
            <a:ext cx="4647947" cy="2792845"/>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85364521-EC50-4522-9823-0B03B61720FC}"/>
              </a:ext>
            </a:extLst>
          </p:cNvPr>
          <p:cNvSpPr txBox="1"/>
          <p:nvPr/>
        </p:nvSpPr>
        <p:spPr>
          <a:xfrm>
            <a:off x="409032" y="304818"/>
            <a:ext cx="4600314" cy="2677656"/>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Big businesses </a:t>
            </a:r>
          </a:p>
          <a:p>
            <a:pPr marL="171450" lvl="0" indent="-171450">
              <a:buFont typeface="Arial" panose="020B0604020202020204" pitchFamily="34" charset="0"/>
              <a:buChar char="•"/>
            </a:pPr>
            <a:r>
              <a:rPr lang="en-GB" sz="2400" dirty="0">
                <a:latin typeface="Arial" panose="020B0604020202020204" pitchFamily="34" charset="0"/>
                <a:cs typeface="Arial" panose="020B0604020202020204" pitchFamily="34" charset="0"/>
              </a:rPr>
              <a:t>Just like WWF Sky think it is really important to protect our planet </a:t>
            </a:r>
          </a:p>
          <a:p>
            <a:pPr marL="171450" lvl="0" indent="-171450">
              <a:buFont typeface="Arial" panose="020B0604020202020204" pitchFamily="34" charset="0"/>
              <a:buChar char="•"/>
            </a:pPr>
            <a:r>
              <a:rPr lang="en-GB" sz="2400" dirty="0">
                <a:latin typeface="Arial" panose="020B0604020202020204" pitchFamily="34" charset="0"/>
                <a:cs typeface="Arial" panose="020B0604020202020204" pitchFamily="34" charset="0"/>
              </a:rPr>
              <a:t>They think everyone should do their part, including big businesses </a:t>
            </a:r>
          </a:p>
        </p:txBody>
      </p:sp>
    </p:spTree>
    <p:extLst>
      <p:ext uri="{BB962C8B-B14F-4D97-AF65-F5344CB8AC3E}">
        <p14:creationId xmlns="" xmlns:p14="http://schemas.microsoft.com/office/powerpoint/2010/main" val="6178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C3B090F5-3384-4A3E-9D35-F7ED21C2D2FB}"/>
              </a:ext>
            </a:extLst>
          </p:cNvPr>
          <p:cNvSpPr/>
          <p:nvPr/>
        </p:nvSpPr>
        <p:spPr>
          <a:xfrm>
            <a:off x="0" y="0"/>
            <a:ext cx="12192000" cy="51435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extBox 6">
            <a:extLst>
              <a:ext uri="{FF2B5EF4-FFF2-40B4-BE49-F238E27FC236}">
                <a16:creationId xmlns="" xmlns:a16="http://schemas.microsoft.com/office/drawing/2014/main" id="{AB22EB58-EE6F-D24A-8BB6-1CEF0343EA55}"/>
              </a:ext>
            </a:extLst>
          </p:cNvPr>
          <p:cNvSpPr txBox="1"/>
          <p:nvPr/>
        </p:nvSpPr>
        <p:spPr>
          <a:xfrm>
            <a:off x="678101" y="5483890"/>
            <a:ext cx="6988133" cy="1138773"/>
          </a:xfrm>
          <a:prstGeom prst="rect">
            <a:avLst/>
          </a:prstGeom>
          <a:noFill/>
        </p:spPr>
        <p:txBody>
          <a:bodyPr wrap="square" rtlCol="0">
            <a:spAutoFit/>
          </a:bodyPr>
          <a:lstStyle/>
          <a:p>
            <a:r>
              <a:rPr lang="en-GB" sz="4800" b="1" dirty="0">
                <a:latin typeface="Arial" panose="020B0604020202020204" pitchFamily="34" charset="0"/>
                <a:cs typeface="Arial" panose="020B0604020202020204" pitchFamily="34" charset="0"/>
              </a:rPr>
              <a:t>Let’s protect  </a:t>
            </a:r>
          </a:p>
          <a:p>
            <a:r>
              <a:rPr lang="en-GB" sz="2000" dirty="0">
                <a:latin typeface="Arial" panose="020B0604020202020204" pitchFamily="34" charset="0"/>
                <a:cs typeface="Arial" panose="020B0604020202020204" pitchFamily="34" charset="0"/>
              </a:rPr>
              <a:t>our coastal seas</a:t>
            </a:r>
          </a:p>
        </p:txBody>
      </p:sp>
      <p:pic>
        <p:nvPicPr>
          <p:cNvPr id="11" name="Picture 16">
            <a:extLst>
              <a:ext uri="{FF2B5EF4-FFF2-40B4-BE49-F238E27FC236}">
                <a16:creationId xmlns="" xmlns:a16="http://schemas.microsoft.com/office/drawing/2014/main" id="{ADA5F58D-16B3-4C91-A3EC-1D3DD6E99EC2}"/>
              </a:ext>
            </a:extLst>
          </p:cNvPr>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0058401" y="5270666"/>
            <a:ext cx="1580898" cy="701474"/>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5">
            <a:extLst>
              <a:ext uri="{FF2B5EF4-FFF2-40B4-BE49-F238E27FC236}">
                <a16:creationId xmlns="" xmlns:a16="http://schemas.microsoft.com/office/drawing/2014/main" id="{7248224B-5C6A-4F9B-94DC-489F2CE19B5B}"/>
              </a:ext>
            </a:extLst>
          </p:cNvPr>
          <p:cNvPicPr>
            <a:picLocks noChangeAspect="1" noChangeArrowheads="1"/>
          </p:cNvPicPr>
          <p:nvPr/>
        </p:nvPicPr>
        <p:blipFill rotWithShape="1">
          <a:blip r:embed="rId4" cstate="email">
            <a:extLst>
              <a:ext uri="{28A0092B-C50C-407E-A947-70E740481C1C}">
                <a14:useLocalDpi xmlns="" xmlns:a14="http://schemas.microsoft.com/office/drawing/2010/main" val="0"/>
              </a:ext>
            </a:extLst>
          </a:blip>
          <a:srcRect/>
          <a:stretch/>
        </p:blipFill>
        <p:spPr bwMode="auto">
          <a:xfrm>
            <a:off x="9856349" y="6009579"/>
            <a:ext cx="2088001" cy="607906"/>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7" descr="icon_White.png">
            <a:hlinkClick r:id="rId5"/>
          </p:cNvPr>
          <p:cNvPicPr>
            <a:picLocks noChangeAspect="1"/>
          </p:cNvPicPr>
          <p:nvPr/>
        </p:nvPicPr>
        <p:blipFill>
          <a:blip r:embed="rId6" cstate="email"/>
          <a:stretch>
            <a:fillRect/>
          </a:stretch>
        </p:blipFill>
        <p:spPr>
          <a:xfrm>
            <a:off x="5161808" y="1912917"/>
            <a:ext cx="1975262" cy="1975262"/>
          </a:xfrm>
          <a:prstGeom prst="rect">
            <a:avLst/>
          </a:prstGeom>
        </p:spPr>
      </p:pic>
    </p:spTree>
    <p:extLst>
      <p:ext uri="{BB962C8B-B14F-4D97-AF65-F5344CB8AC3E}">
        <p14:creationId xmlns="" xmlns:p14="http://schemas.microsoft.com/office/powerpoint/2010/main" val="3649443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16">
            <a:extLst>
              <a:ext uri="{FF2B5EF4-FFF2-40B4-BE49-F238E27FC236}">
                <a16:creationId xmlns="" xmlns:a16="http://schemas.microsoft.com/office/drawing/2014/main" id="{80D42361-052C-4878-BCC9-104C7AEC365D}"/>
              </a:ext>
            </a:extLst>
          </p:cNvPr>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4821340" y="384020"/>
            <a:ext cx="1998097" cy="886591"/>
          </a:xfrm>
          <a:prstGeom prst="rect">
            <a:avLst/>
          </a:prstGeom>
          <a:noFill/>
          <a:extLst>
            <a:ext uri="{909E8E84-426E-40DD-AFC4-6F175D3DCCD1}">
              <a14:hiddenFill xmlns="" xmlns:a14="http://schemas.microsoft.com/office/drawing/2010/main">
                <a:solidFill>
                  <a:srgbClr val="FFFFFF"/>
                </a:solidFill>
              </a14:hiddenFill>
            </a:ext>
          </a:extLst>
        </p:spPr>
      </p:pic>
      <p:pic>
        <p:nvPicPr>
          <p:cNvPr id="1029" name="Picture 5">
            <a:extLst>
              <a:ext uri="{FF2B5EF4-FFF2-40B4-BE49-F238E27FC236}">
                <a16:creationId xmlns="" xmlns:a16="http://schemas.microsoft.com/office/drawing/2014/main" id="{DC43EBBC-E166-4823-9A59-12BB9852C258}"/>
              </a:ext>
            </a:extLst>
          </p:cNvPr>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4179449" y="2020105"/>
            <a:ext cx="3497841" cy="1789262"/>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10">
            <a:extLst>
              <a:ext uri="{FF2B5EF4-FFF2-40B4-BE49-F238E27FC236}">
                <a16:creationId xmlns="" xmlns:a16="http://schemas.microsoft.com/office/drawing/2014/main" id="{EAE4E38E-93B7-46F4-9110-D396A032699F}"/>
              </a:ext>
            </a:extLst>
          </p:cNvPr>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8843971" y="4578708"/>
            <a:ext cx="2602054" cy="8621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a:extLst>
              <a:ext uri="{FF2B5EF4-FFF2-40B4-BE49-F238E27FC236}">
                <a16:creationId xmlns="" xmlns:a16="http://schemas.microsoft.com/office/drawing/2014/main" id="{AA5F0D58-B48C-4A80-9337-165BB282F53D}"/>
              </a:ext>
            </a:extLst>
          </p:cNvPr>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6050119" y="4565914"/>
            <a:ext cx="2054164" cy="871396"/>
          </a:xfrm>
          <a:prstGeom prst="rect">
            <a:avLst/>
          </a:prstGeom>
          <a:solidFill>
            <a:srgbClr val="4472C4"/>
          </a:solidFill>
        </p:spPr>
      </p:pic>
      <p:pic>
        <p:nvPicPr>
          <p:cNvPr id="1026" name="Picture 1" descr="cid:image011.jpg@01D3F9C5.2ED6F7F0">
            <a:extLst>
              <a:ext uri="{FF2B5EF4-FFF2-40B4-BE49-F238E27FC236}">
                <a16:creationId xmlns="" xmlns:a16="http://schemas.microsoft.com/office/drawing/2014/main" id="{BA59EC27-3352-44B8-BB2E-BC4185773247}"/>
              </a:ext>
            </a:extLst>
          </p:cNvPr>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3694957" y="4510654"/>
            <a:ext cx="968984" cy="998257"/>
          </a:xfrm>
          <a:prstGeom prst="rect">
            <a:avLst/>
          </a:prstGeom>
          <a:noFill/>
          <a:extLst>
            <a:ext uri="{909E8E84-426E-40DD-AFC4-6F175D3DCCD1}">
              <a14:hiddenFill xmlns="" xmlns:a14="http://schemas.microsoft.com/office/drawing/2010/main">
                <a:solidFill>
                  <a:srgbClr val="FFFFFF"/>
                </a:solidFill>
              </a14:hiddenFill>
            </a:ext>
          </a:extLst>
        </p:spPr>
      </p:pic>
      <p:pic>
        <p:nvPicPr>
          <p:cNvPr id="1025" name="Picture 13">
            <a:extLst>
              <a:ext uri="{FF2B5EF4-FFF2-40B4-BE49-F238E27FC236}">
                <a16:creationId xmlns="" xmlns:a16="http://schemas.microsoft.com/office/drawing/2014/main" id="{629D8CC4-76F4-48B2-8529-3CB8B64D79D6}"/>
              </a:ext>
            </a:extLst>
          </p:cNvPr>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a:off x="1362986" y="4544396"/>
            <a:ext cx="968985" cy="93077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7">
            <a:extLst>
              <a:ext uri="{FF2B5EF4-FFF2-40B4-BE49-F238E27FC236}">
                <a16:creationId xmlns="" xmlns:a16="http://schemas.microsoft.com/office/drawing/2014/main" id="{810FB06A-72A0-4182-AD1F-7EAF0CA06C6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8">
            <a:extLst>
              <a:ext uri="{FF2B5EF4-FFF2-40B4-BE49-F238E27FC236}">
                <a16:creationId xmlns="" xmlns:a16="http://schemas.microsoft.com/office/drawing/2014/main" id="{51AC1B7D-F41B-4E12-9323-DE8397033561}"/>
              </a:ext>
            </a:extLst>
          </p:cNvPr>
          <p:cNvSpPr>
            <a:spLocks noChangeArrowheads="1"/>
          </p:cNvSpPr>
          <p:nvPr/>
        </p:nvSpPr>
        <p:spPr bwMode="auto">
          <a:xfrm>
            <a:off x="5396233" y="1717255"/>
            <a:ext cx="848309" cy="5386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Georgia" panose="02040502050405020303" pitchFamily="18" charset="0"/>
                <a:ea typeface="Calibri" panose="020F0502020204030204" pitchFamily="34" charset="0"/>
              </a:rPr>
              <a:t>Funded by</a:t>
            </a:r>
            <a:endParaRPr kumimoji="0" lang="en-GB" altLang="en-US" sz="800" b="0" i="0" u="none" strike="noStrike" cap="none" normalizeH="0" baseline="0" dirty="0">
              <a:ln>
                <a:noFill/>
              </a:ln>
              <a:solidFill>
                <a:schemeClr val="tx1"/>
              </a:solidFill>
              <a:effectLst/>
              <a:latin typeface="Georgia" panose="020405020504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9">
            <a:extLst>
              <a:ext uri="{FF2B5EF4-FFF2-40B4-BE49-F238E27FC236}">
                <a16:creationId xmlns="" xmlns:a16="http://schemas.microsoft.com/office/drawing/2014/main" id="{4DE445E0-559C-486A-913D-1F404B8D8003}"/>
              </a:ext>
            </a:extLst>
          </p:cNvPr>
          <p:cNvSpPr>
            <a:spLocks noChangeArrowheads="1"/>
          </p:cNvSpPr>
          <p:nvPr/>
        </p:nvSpPr>
        <p:spPr bwMode="auto">
          <a:xfrm>
            <a:off x="5204682" y="3870628"/>
            <a:ext cx="1430200" cy="5386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Georgia" panose="02040502050405020303" pitchFamily="18" charset="0"/>
                <a:ea typeface="Calibri" panose="020F0502020204030204" pitchFamily="34" charset="0"/>
              </a:rPr>
              <a:t>In partnership with </a:t>
            </a:r>
            <a:endParaRPr kumimoji="0" lang="en-GB" altLang="en-US" sz="1100" b="0" i="0" u="none" strike="noStrike" cap="none" normalizeH="0" baseline="0" dirty="0">
              <a:ln>
                <a:noFill/>
              </a:ln>
              <a:solidFill>
                <a:schemeClr val="tx1"/>
              </a:solidFill>
              <a:effectLst/>
              <a:latin typeface="Georgia" panose="020405020504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10">
            <a:extLst>
              <a:ext uri="{FF2B5EF4-FFF2-40B4-BE49-F238E27FC236}">
                <a16:creationId xmlns="" xmlns:a16="http://schemas.microsoft.com/office/drawing/2014/main" id="{205091F3-C588-4725-845B-B5878CE7DE82}"/>
              </a:ext>
            </a:extLst>
          </p:cNvPr>
          <p:cNvSpPr>
            <a:spLocks noChangeArrowheads="1"/>
          </p:cNvSpPr>
          <p:nvPr/>
        </p:nvSpPr>
        <p:spPr bwMode="auto">
          <a:xfrm>
            <a:off x="0" y="4778375"/>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2">
            <a:extLst>
              <a:ext uri="{FF2B5EF4-FFF2-40B4-BE49-F238E27FC236}">
                <a16:creationId xmlns="" xmlns:a16="http://schemas.microsoft.com/office/drawing/2014/main" id="{75FDC89F-268F-4730-9FCB-CC322A385BB5}"/>
              </a:ext>
            </a:extLst>
          </p:cNvPr>
          <p:cNvSpPr>
            <a:spLocks noChangeArrowheads="1"/>
          </p:cNvSpPr>
          <p:nvPr/>
        </p:nvSpPr>
        <p:spPr bwMode="auto">
          <a:xfrm>
            <a:off x="0" y="6851650"/>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TextBox 4">
            <a:extLst>
              <a:ext uri="{FF2B5EF4-FFF2-40B4-BE49-F238E27FC236}">
                <a16:creationId xmlns="" xmlns:a16="http://schemas.microsoft.com/office/drawing/2014/main" id="{20875C99-C7D6-7944-A551-78C866F533D8}"/>
              </a:ext>
            </a:extLst>
          </p:cNvPr>
          <p:cNvSpPr txBox="1"/>
          <p:nvPr/>
        </p:nvSpPr>
        <p:spPr>
          <a:xfrm>
            <a:off x="270190" y="6026832"/>
            <a:ext cx="11559859" cy="461665"/>
          </a:xfrm>
          <a:prstGeom prst="rect">
            <a:avLst/>
          </a:prstGeom>
          <a:noFill/>
        </p:spPr>
        <p:txBody>
          <a:bodyPr wrap="square" rtlCol="0">
            <a:spAutoFit/>
          </a:bodyPr>
          <a:lstStyle/>
          <a:p>
            <a:pPr algn="ctr"/>
            <a:r>
              <a:rPr lang="en-GB" sz="2400" dirty="0">
                <a:cs typeface="Arial" panose="020B0604020202020204" pitchFamily="34" charset="0"/>
                <a:hlinkClick r:id="rId9">
                  <a:extLst>
                    <a:ext uri="{A12FA001-AC4F-418D-AE19-62706E023703}">
                      <ahyp:hlinkClr xmlns="" xmlns:ahyp="http://schemas.microsoft.com/office/drawing/2018/hyperlinkcolor" val="tx"/>
                    </a:ext>
                  </a:extLst>
                </a:hlinkClick>
              </a:rPr>
              <a:t>schools@wwf.org.uk</a:t>
            </a:r>
            <a:r>
              <a:rPr lang="en-GB" sz="2400" dirty="0">
                <a:cs typeface="Arial" panose="020B0604020202020204" pitchFamily="34" charset="0"/>
              </a:rPr>
              <a:t> 	  	  #</a:t>
            </a:r>
            <a:r>
              <a:rPr lang="en-GB" sz="2400" dirty="0" err="1">
                <a:cs typeface="Arial" panose="020B0604020202020204" pitchFamily="34" charset="0"/>
              </a:rPr>
              <a:t>Seagrassoceanrescue</a:t>
            </a:r>
            <a:r>
              <a:rPr lang="en-GB" sz="2400" dirty="0">
                <a:cs typeface="Arial" panose="020B0604020202020204" pitchFamily="34" charset="0"/>
              </a:rPr>
              <a:t> 		www.wwf.org.uk</a:t>
            </a:r>
          </a:p>
        </p:txBody>
      </p:sp>
    </p:spTree>
    <p:extLst>
      <p:ext uri="{BB962C8B-B14F-4D97-AF65-F5344CB8AC3E}">
        <p14:creationId xmlns="" xmlns:p14="http://schemas.microsoft.com/office/powerpoint/2010/main" val="284106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rainbow over a body of water&#10;&#10;Description automatically generated">
            <a:extLst>
              <a:ext uri="{FF2B5EF4-FFF2-40B4-BE49-F238E27FC236}">
                <a16:creationId xmlns="" xmlns:a16="http://schemas.microsoft.com/office/drawing/2014/main" id="{0E6B67C4-2839-4901-980E-FFA4D00A4C7C}"/>
              </a:ext>
            </a:extLst>
          </p:cNvPr>
          <p:cNvPicPr>
            <a:picLocks noChangeAspect="1"/>
          </p:cNvPicPr>
          <p:nvPr/>
        </p:nvPicPr>
        <p:blipFill rotWithShape="1">
          <a:blip r:embed="rId3" cstate="email">
            <a:extLst>
              <a:ext uri="{28A0092B-C50C-407E-A947-70E740481C1C}">
                <a14:useLocalDpi xmlns="" xmlns:a14="http://schemas.microsoft.com/office/drawing/2010/main" val="0"/>
              </a:ext>
            </a:extLst>
          </a:blip>
          <a:srcRect/>
          <a:stretch/>
        </p:blipFill>
        <p:spPr>
          <a:xfrm>
            <a:off x="0" y="0"/>
            <a:ext cx="12192000" cy="5132492"/>
          </a:xfrm>
          <a:prstGeom prst="rect">
            <a:avLst/>
          </a:prstGeom>
        </p:spPr>
      </p:pic>
      <p:sp>
        <p:nvSpPr>
          <p:cNvPr id="4" name="TextBox 3">
            <a:extLst>
              <a:ext uri="{FF2B5EF4-FFF2-40B4-BE49-F238E27FC236}">
                <a16:creationId xmlns="" xmlns:a16="http://schemas.microsoft.com/office/drawing/2014/main" id="{F3A3AAFF-3C7D-47CC-9F61-F6B8B934A77C}"/>
              </a:ext>
            </a:extLst>
          </p:cNvPr>
          <p:cNvSpPr txBox="1"/>
          <p:nvPr/>
        </p:nvSpPr>
        <p:spPr>
          <a:xfrm>
            <a:off x="737936" y="5569609"/>
            <a:ext cx="7129714" cy="830997"/>
          </a:xfrm>
          <a:prstGeom prst="rect">
            <a:avLst/>
          </a:prstGeom>
          <a:noFill/>
        </p:spPr>
        <p:txBody>
          <a:bodyPr wrap="square" rtlCol="0">
            <a:spAutoFit/>
          </a:bodyPr>
          <a:lstStyle/>
          <a:p>
            <a:r>
              <a:rPr lang="en-GB" sz="4800" b="1" dirty="0">
                <a:latin typeface="Arial" panose="020B0604020202020204" pitchFamily="34" charset="0"/>
                <a:cs typeface="Arial" panose="020B0604020202020204" pitchFamily="34" charset="0"/>
              </a:rPr>
              <a:t>What is seagrass? </a:t>
            </a:r>
          </a:p>
        </p:txBody>
      </p:sp>
      <p:pic>
        <p:nvPicPr>
          <p:cNvPr id="11" name="Picture 16">
            <a:extLst>
              <a:ext uri="{FF2B5EF4-FFF2-40B4-BE49-F238E27FC236}">
                <a16:creationId xmlns="" xmlns:a16="http://schemas.microsoft.com/office/drawing/2014/main" id="{CC0ECA66-FAE8-475E-8F20-597F7D4F3780}"/>
              </a:ext>
            </a:extLst>
          </p:cNvPr>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10058401" y="5270666"/>
            <a:ext cx="1580898" cy="701474"/>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5">
            <a:extLst>
              <a:ext uri="{FF2B5EF4-FFF2-40B4-BE49-F238E27FC236}">
                <a16:creationId xmlns="" xmlns:a16="http://schemas.microsoft.com/office/drawing/2014/main" id="{40A35B92-24C4-462B-9E8D-02D4699ADDC8}"/>
              </a:ext>
            </a:extLst>
          </p:cNvPr>
          <p:cNvPicPr>
            <a:picLocks noChangeAspect="1" noChangeArrowheads="1"/>
          </p:cNvPicPr>
          <p:nvPr/>
        </p:nvPicPr>
        <p:blipFill rotWithShape="1">
          <a:blip r:embed="rId5" cstate="email">
            <a:extLst>
              <a:ext uri="{28A0092B-C50C-407E-A947-70E740481C1C}">
                <a14:useLocalDpi xmlns="" xmlns:a14="http://schemas.microsoft.com/office/drawing/2010/main" val="0"/>
              </a:ext>
            </a:extLst>
          </a:blip>
          <a:srcRect/>
          <a:stretch/>
        </p:blipFill>
        <p:spPr bwMode="auto">
          <a:xfrm>
            <a:off x="9856349" y="6009579"/>
            <a:ext cx="2088001" cy="607906"/>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7" descr="icon_White.png">
            <a:hlinkClick r:id="rId6"/>
          </p:cNvPr>
          <p:cNvPicPr>
            <a:picLocks noChangeAspect="1"/>
          </p:cNvPicPr>
          <p:nvPr/>
        </p:nvPicPr>
        <p:blipFill>
          <a:blip r:embed="rId7" cstate="email"/>
          <a:stretch>
            <a:fillRect/>
          </a:stretch>
        </p:blipFill>
        <p:spPr>
          <a:xfrm>
            <a:off x="5161808" y="1912917"/>
            <a:ext cx="1975262" cy="1975262"/>
          </a:xfrm>
          <a:prstGeom prst="rect">
            <a:avLst/>
          </a:prstGeom>
        </p:spPr>
      </p:pic>
    </p:spTree>
    <p:extLst>
      <p:ext uri="{BB962C8B-B14F-4D97-AF65-F5344CB8AC3E}">
        <p14:creationId xmlns="" xmlns:p14="http://schemas.microsoft.com/office/powerpoint/2010/main" val="2121176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reptile, turtle, outdoor, animal&#10;&#10;Description automatically generated">
            <a:extLst>
              <a:ext uri="{FF2B5EF4-FFF2-40B4-BE49-F238E27FC236}">
                <a16:creationId xmlns="" xmlns:a16="http://schemas.microsoft.com/office/drawing/2014/main" id="{B4200EC6-AF88-4C26-8186-C6C09195BCE2}"/>
              </a:ext>
            </a:extLst>
          </p:cNvPr>
          <p:cNvPicPr>
            <a:picLocks noChangeAspect="1"/>
          </p:cNvPicPr>
          <p:nvPr/>
        </p:nvPicPr>
        <p:blipFill rotWithShape="1">
          <a:blip r:embed="rId3" cstate="email">
            <a:extLst>
              <a:ext uri="{28A0092B-C50C-407E-A947-70E740481C1C}">
                <a14:useLocalDpi xmlns="" xmlns:a14="http://schemas.microsoft.com/office/drawing/2010/main" val="0"/>
              </a:ext>
            </a:extLst>
          </a:blip>
          <a:srcRect/>
          <a:stretch/>
        </p:blipFill>
        <p:spPr>
          <a:xfrm>
            <a:off x="20" y="-5673"/>
            <a:ext cx="12191980" cy="5132492"/>
          </a:xfrm>
          <a:prstGeom prst="rect">
            <a:avLst/>
          </a:prstGeom>
        </p:spPr>
      </p:pic>
      <p:sp>
        <p:nvSpPr>
          <p:cNvPr id="7" name="TextBox 6">
            <a:extLst>
              <a:ext uri="{FF2B5EF4-FFF2-40B4-BE49-F238E27FC236}">
                <a16:creationId xmlns="" xmlns:a16="http://schemas.microsoft.com/office/drawing/2014/main" id="{BF6D3759-21E6-4784-8595-2DEF84FF4BAB}"/>
              </a:ext>
            </a:extLst>
          </p:cNvPr>
          <p:cNvSpPr txBox="1"/>
          <p:nvPr/>
        </p:nvSpPr>
        <p:spPr>
          <a:xfrm>
            <a:off x="611723" y="5367702"/>
            <a:ext cx="9201017" cy="1569660"/>
          </a:xfrm>
          <a:prstGeom prst="rect">
            <a:avLst/>
          </a:prstGeom>
          <a:noFill/>
        </p:spPr>
        <p:txBody>
          <a:bodyPr wrap="square" rtlCol="0">
            <a:spAutoFit/>
          </a:bodyPr>
          <a:lstStyle/>
          <a:p>
            <a:r>
              <a:rPr lang="en-GB" sz="4800" b="1" dirty="0">
                <a:latin typeface="Arial" panose="020B0604020202020204" pitchFamily="34" charset="0"/>
                <a:cs typeface="Arial" panose="020B0604020202020204" pitchFamily="34" charset="0"/>
              </a:rPr>
              <a:t>Coastal seas</a:t>
            </a:r>
          </a:p>
          <a:p>
            <a:r>
              <a:rPr lang="en-GB" sz="2000" dirty="0">
                <a:latin typeface="Arial" panose="020B0604020202020204" pitchFamily="34" charset="0"/>
                <a:cs typeface="Arial" panose="020B0604020202020204" pitchFamily="34" charset="0"/>
              </a:rPr>
              <a:t>The coastal seas are made up of many different ecosystems. </a:t>
            </a:r>
          </a:p>
          <a:p>
            <a:r>
              <a:rPr lang="en-GB" sz="2800" dirty="0">
                <a:latin typeface="Futura-Medium" panose="020B0600000000000000" pitchFamily="34" charset="0"/>
              </a:rPr>
              <a:t> </a:t>
            </a:r>
          </a:p>
        </p:txBody>
      </p:sp>
      <p:sp>
        <p:nvSpPr>
          <p:cNvPr id="15" name="Rectangle 14">
            <a:extLst>
              <a:ext uri="{FF2B5EF4-FFF2-40B4-BE49-F238E27FC236}">
                <a16:creationId xmlns="" xmlns:a16="http://schemas.microsoft.com/office/drawing/2014/main" id="{526E40FD-BA63-4828-AC90-BC5F105D5CA3}"/>
              </a:ext>
            </a:extLst>
          </p:cNvPr>
          <p:cNvSpPr/>
          <p:nvPr/>
        </p:nvSpPr>
        <p:spPr>
          <a:xfrm>
            <a:off x="10656872" y="2341097"/>
            <a:ext cx="1251201" cy="369332"/>
          </a:xfrm>
          <a:prstGeom prst="rect">
            <a:avLst/>
          </a:prstGeom>
        </p:spPr>
        <p:txBody>
          <a:bodyPr wrap="square">
            <a:spAutoFit/>
          </a:bodyPr>
          <a:lstStyle/>
          <a:p>
            <a:r>
              <a:rPr lang="en-GB" b="1" dirty="0">
                <a:solidFill>
                  <a:schemeClr val="bg1"/>
                </a:solidFill>
              </a:rPr>
              <a:t>Kelp </a:t>
            </a:r>
            <a:endParaRPr lang="en-GB" dirty="0">
              <a:solidFill>
                <a:schemeClr val="bg1"/>
              </a:solidFill>
            </a:endParaRPr>
          </a:p>
        </p:txBody>
      </p:sp>
      <p:sp>
        <p:nvSpPr>
          <p:cNvPr id="17" name="Rectangle 16">
            <a:extLst>
              <a:ext uri="{FF2B5EF4-FFF2-40B4-BE49-F238E27FC236}">
                <a16:creationId xmlns="" xmlns:a16="http://schemas.microsoft.com/office/drawing/2014/main" id="{C76314A7-EEA8-41F5-8F54-FD6AAAF4080F}"/>
              </a:ext>
            </a:extLst>
          </p:cNvPr>
          <p:cNvSpPr/>
          <p:nvPr/>
        </p:nvSpPr>
        <p:spPr>
          <a:xfrm>
            <a:off x="6770604" y="2545064"/>
            <a:ext cx="1190628" cy="369332"/>
          </a:xfrm>
          <a:prstGeom prst="rect">
            <a:avLst/>
          </a:prstGeom>
        </p:spPr>
        <p:txBody>
          <a:bodyPr wrap="square">
            <a:spAutoFit/>
          </a:bodyPr>
          <a:lstStyle/>
          <a:p>
            <a:r>
              <a:rPr lang="en-GB" b="1" dirty="0">
                <a:solidFill>
                  <a:schemeClr val="bg1"/>
                </a:solidFill>
              </a:rPr>
              <a:t>Saltmarsh </a:t>
            </a:r>
            <a:endParaRPr lang="en-GB" dirty="0">
              <a:solidFill>
                <a:schemeClr val="bg1"/>
              </a:solidFill>
            </a:endParaRPr>
          </a:p>
        </p:txBody>
      </p:sp>
      <p:pic>
        <p:nvPicPr>
          <p:cNvPr id="20" name="Picture 19" descr="A close up of some grass&#10;&#10;Description automatically generated">
            <a:extLst>
              <a:ext uri="{FF2B5EF4-FFF2-40B4-BE49-F238E27FC236}">
                <a16:creationId xmlns="" xmlns:a16="http://schemas.microsoft.com/office/drawing/2014/main" id="{024E6405-0BE8-4A21-837B-CDE6EE1A2175}"/>
              </a:ext>
            </a:extLst>
          </p:cNvPr>
          <p:cNvPicPr>
            <a:picLocks noChangeAspect="1"/>
          </p:cNvPicPr>
          <p:nvPr/>
        </p:nvPicPr>
        <p:blipFill rotWithShape="1">
          <a:blip r:embed="rId4" cstate="email">
            <a:extLst>
              <a:ext uri="{28A0092B-C50C-407E-A947-70E740481C1C}">
                <a14:useLocalDpi xmlns="" xmlns:a14="http://schemas.microsoft.com/office/drawing/2010/main" val="0"/>
              </a:ext>
            </a:extLst>
          </a:blip>
          <a:srcRect/>
          <a:stretch/>
        </p:blipFill>
        <p:spPr>
          <a:xfrm>
            <a:off x="8157029" y="2075989"/>
            <a:ext cx="2506615" cy="2445781"/>
          </a:xfrm>
          <a:prstGeom prst="ellipse">
            <a:avLst/>
          </a:prstGeom>
        </p:spPr>
      </p:pic>
      <p:sp>
        <p:nvSpPr>
          <p:cNvPr id="21" name="Rectangle 20">
            <a:extLst>
              <a:ext uri="{FF2B5EF4-FFF2-40B4-BE49-F238E27FC236}">
                <a16:creationId xmlns="" xmlns:a16="http://schemas.microsoft.com/office/drawing/2014/main" id="{E4DB2F07-7AD8-4C9E-B279-C8CDE95AF2D6}"/>
              </a:ext>
            </a:extLst>
          </p:cNvPr>
          <p:cNvSpPr/>
          <p:nvPr/>
        </p:nvSpPr>
        <p:spPr>
          <a:xfrm>
            <a:off x="8955128" y="4577987"/>
            <a:ext cx="1251201" cy="369332"/>
          </a:xfrm>
          <a:prstGeom prst="rect">
            <a:avLst/>
          </a:prstGeom>
        </p:spPr>
        <p:txBody>
          <a:bodyPr wrap="square">
            <a:spAutoFit/>
          </a:bodyPr>
          <a:lstStyle/>
          <a:p>
            <a:r>
              <a:rPr lang="en-GB" b="1" dirty="0">
                <a:solidFill>
                  <a:schemeClr val="bg1"/>
                </a:solidFill>
              </a:rPr>
              <a:t>Seagrass</a:t>
            </a:r>
            <a:endParaRPr lang="en-GB" dirty="0">
              <a:solidFill>
                <a:schemeClr val="bg1"/>
              </a:solidFill>
            </a:endParaRPr>
          </a:p>
        </p:txBody>
      </p:sp>
      <p:pic>
        <p:nvPicPr>
          <p:cNvPr id="5" name="Picture 4" descr="A picture containing animal, indoor&#10;&#10;Description automatically generated">
            <a:extLst>
              <a:ext uri="{FF2B5EF4-FFF2-40B4-BE49-F238E27FC236}">
                <a16:creationId xmlns="" xmlns:a16="http://schemas.microsoft.com/office/drawing/2014/main" id="{152AA8FF-43E1-49D8-8025-5172997A135B}"/>
              </a:ext>
            </a:extLst>
          </p:cNvPr>
          <p:cNvPicPr>
            <a:picLocks noChangeAspect="1"/>
          </p:cNvPicPr>
          <p:nvPr/>
        </p:nvPicPr>
        <p:blipFill rotWithShape="1">
          <a:blip r:embed="rId5" cstate="email">
            <a:extLst>
              <a:ext uri="{28A0092B-C50C-407E-A947-70E740481C1C}">
                <a14:useLocalDpi xmlns="" xmlns:a14="http://schemas.microsoft.com/office/drawing/2010/main" val="0"/>
              </a:ext>
            </a:extLst>
          </a:blip>
          <a:srcRect/>
          <a:stretch/>
        </p:blipFill>
        <p:spPr>
          <a:xfrm>
            <a:off x="9854180" y="276379"/>
            <a:ext cx="2060317" cy="1981006"/>
          </a:xfrm>
          <a:prstGeom prst="ellipse">
            <a:avLst/>
          </a:prstGeom>
        </p:spPr>
      </p:pic>
      <p:pic>
        <p:nvPicPr>
          <p:cNvPr id="8" name="Picture 7" descr="A grassy field&#10;&#10;Description automatically generated">
            <a:extLst>
              <a:ext uri="{FF2B5EF4-FFF2-40B4-BE49-F238E27FC236}">
                <a16:creationId xmlns="" xmlns:a16="http://schemas.microsoft.com/office/drawing/2014/main" id="{CBD2404C-DC9B-4B2D-A1A4-16657472ABF9}"/>
              </a:ext>
            </a:extLst>
          </p:cNvPr>
          <p:cNvPicPr>
            <a:picLocks noChangeAspect="1"/>
          </p:cNvPicPr>
          <p:nvPr/>
        </p:nvPicPr>
        <p:blipFill rotWithShape="1">
          <a:blip r:embed="rId6" cstate="email">
            <a:extLst>
              <a:ext uri="{28A0092B-C50C-407E-A947-70E740481C1C}">
                <a14:useLocalDpi xmlns="" xmlns:a14="http://schemas.microsoft.com/office/drawing/2010/main" val="0"/>
              </a:ext>
            </a:extLst>
          </a:blip>
          <a:srcRect/>
          <a:stretch/>
        </p:blipFill>
        <p:spPr>
          <a:xfrm>
            <a:off x="6335759" y="364041"/>
            <a:ext cx="2060317" cy="2000711"/>
          </a:xfrm>
          <a:prstGeom prst="ellipse">
            <a:avLst/>
          </a:prstGeom>
        </p:spPr>
      </p:pic>
      <p:pic>
        <p:nvPicPr>
          <p:cNvPr id="13" name="Picture 16">
            <a:extLst>
              <a:ext uri="{FF2B5EF4-FFF2-40B4-BE49-F238E27FC236}">
                <a16:creationId xmlns="" xmlns:a16="http://schemas.microsoft.com/office/drawing/2014/main" id="{1990080C-84A7-4083-95E2-CC77F8355953}"/>
              </a:ext>
            </a:extLst>
          </p:cNvPr>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10058401" y="5270666"/>
            <a:ext cx="1580898" cy="701474"/>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5">
            <a:extLst>
              <a:ext uri="{FF2B5EF4-FFF2-40B4-BE49-F238E27FC236}">
                <a16:creationId xmlns="" xmlns:a16="http://schemas.microsoft.com/office/drawing/2014/main" id="{FF53CD1C-0E7E-4484-8CBC-227CD0726FD3}"/>
              </a:ext>
            </a:extLst>
          </p:cNvPr>
          <p:cNvPicPr>
            <a:picLocks noChangeAspect="1" noChangeArrowheads="1"/>
          </p:cNvPicPr>
          <p:nvPr/>
        </p:nvPicPr>
        <p:blipFill rotWithShape="1">
          <a:blip r:embed="rId8" cstate="email">
            <a:extLst>
              <a:ext uri="{28A0092B-C50C-407E-A947-70E740481C1C}">
                <a14:useLocalDpi xmlns="" xmlns:a14="http://schemas.microsoft.com/office/drawing/2010/main" val="0"/>
              </a:ext>
            </a:extLst>
          </a:blip>
          <a:srcRect/>
          <a:stretch/>
        </p:blipFill>
        <p:spPr bwMode="auto">
          <a:xfrm>
            <a:off x="9856349" y="6009579"/>
            <a:ext cx="2088001" cy="60790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92530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grass, outdoor, animal, water&#10;&#10;Description automatically generated">
            <a:extLst>
              <a:ext uri="{FF2B5EF4-FFF2-40B4-BE49-F238E27FC236}">
                <a16:creationId xmlns="" xmlns:a16="http://schemas.microsoft.com/office/drawing/2014/main" id="{B7F260FE-D76A-46B0-A560-BBE5BBFE0A54}"/>
              </a:ext>
            </a:extLst>
          </p:cNvPr>
          <p:cNvPicPr>
            <a:picLocks noChangeAspect="1"/>
          </p:cNvPicPr>
          <p:nvPr/>
        </p:nvPicPr>
        <p:blipFill rotWithShape="1">
          <a:blip r:embed="rId3" cstate="email">
            <a:extLst>
              <a:ext uri="{28A0092B-C50C-407E-A947-70E740481C1C}">
                <a14:useLocalDpi xmlns="" xmlns:a14="http://schemas.microsoft.com/office/drawing/2010/main" val="0"/>
              </a:ext>
            </a:extLst>
          </a:blip>
          <a:srcRect/>
          <a:stretch/>
        </p:blipFill>
        <p:spPr>
          <a:xfrm>
            <a:off x="0" y="-1"/>
            <a:ext cx="12192000" cy="5339215"/>
          </a:xfrm>
          <a:prstGeom prst="rect">
            <a:avLst/>
          </a:prstGeom>
        </p:spPr>
      </p:pic>
      <p:pic>
        <p:nvPicPr>
          <p:cNvPr id="13" name="Picture 12" descr="A close up of a fish&#10;&#10;Description automatically generated">
            <a:extLst>
              <a:ext uri="{FF2B5EF4-FFF2-40B4-BE49-F238E27FC236}">
                <a16:creationId xmlns="" xmlns:a16="http://schemas.microsoft.com/office/drawing/2014/main" id="{9D115CDA-D733-45AF-8F1F-39ACC3BAFE23}"/>
              </a:ext>
            </a:extLst>
          </p:cNvPr>
          <p:cNvPicPr>
            <a:picLocks noChangeAspect="1"/>
          </p:cNvPicPr>
          <p:nvPr/>
        </p:nvPicPr>
        <p:blipFill rotWithShape="1">
          <a:blip r:embed="rId4" cstate="email">
            <a:extLst>
              <a:ext uri="{28A0092B-C50C-407E-A947-70E740481C1C}">
                <a14:useLocalDpi xmlns="" xmlns:a14="http://schemas.microsoft.com/office/drawing/2010/main" val="0"/>
              </a:ext>
            </a:extLst>
          </a:blip>
          <a:srcRect b="-2"/>
          <a:stretch/>
        </p:blipFill>
        <p:spPr>
          <a:xfrm>
            <a:off x="1895023" y="2890517"/>
            <a:ext cx="2171306" cy="2206337"/>
          </a:xfrm>
          <a:prstGeom prst="ellipse">
            <a:avLst/>
          </a:prstGeom>
        </p:spPr>
      </p:pic>
      <p:sp>
        <p:nvSpPr>
          <p:cNvPr id="21" name="TextBox 20">
            <a:extLst>
              <a:ext uri="{FF2B5EF4-FFF2-40B4-BE49-F238E27FC236}">
                <a16:creationId xmlns="" xmlns:a16="http://schemas.microsoft.com/office/drawing/2014/main" id="{EE7433BE-805D-43B4-9A05-FE9C507C6BF1}"/>
              </a:ext>
            </a:extLst>
          </p:cNvPr>
          <p:cNvSpPr txBox="1"/>
          <p:nvPr/>
        </p:nvSpPr>
        <p:spPr>
          <a:xfrm>
            <a:off x="435993" y="5429035"/>
            <a:ext cx="7050785" cy="1107996"/>
          </a:xfrm>
          <a:prstGeom prst="rect">
            <a:avLst/>
          </a:prstGeom>
          <a:noFill/>
        </p:spPr>
        <p:txBody>
          <a:bodyPr wrap="square" rtlCol="0">
            <a:spAutoFit/>
          </a:bodyPr>
          <a:lstStyle/>
          <a:p>
            <a:r>
              <a:rPr lang="en-GB" sz="4800" b="1" dirty="0">
                <a:latin typeface="Arial" panose="020B0604020202020204" pitchFamily="34" charset="0"/>
                <a:cs typeface="Arial" panose="020B0604020202020204" pitchFamily="34" charset="0"/>
              </a:rPr>
              <a:t>A nursery </a:t>
            </a:r>
          </a:p>
          <a:p>
            <a:r>
              <a:rPr lang="en-GB" b="1" dirty="0">
                <a:latin typeface="Arial" panose="020B0604020202020204" pitchFamily="34" charset="0"/>
                <a:cs typeface="Arial" panose="020B0604020202020204" pitchFamily="34" charset="0"/>
              </a:rPr>
              <a:t>for wildlife </a:t>
            </a:r>
            <a:endParaRPr lang="en-GB" sz="4800" b="1" dirty="0">
              <a:latin typeface="Arial" panose="020B0604020202020204" pitchFamily="34" charset="0"/>
              <a:cs typeface="Arial" panose="020B0604020202020204" pitchFamily="34" charset="0"/>
            </a:endParaRPr>
          </a:p>
        </p:txBody>
      </p:sp>
      <p:pic>
        <p:nvPicPr>
          <p:cNvPr id="23" name="Picture 22" descr="A picture containing grass, plant, outdoor&#10;&#10;Description automatically generated">
            <a:extLst>
              <a:ext uri="{FF2B5EF4-FFF2-40B4-BE49-F238E27FC236}">
                <a16:creationId xmlns="" xmlns:a16="http://schemas.microsoft.com/office/drawing/2014/main" id="{2E642A31-C4F3-43C0-BE4B-4DD63D5DD7CD}"/>
              </a:ext>
            </a:extLst>
          </p:cNvPr>
          <p:cNvPicPr>
            <a:picLocks noChangeAspect="1"/>
          </p:cNvPicPr>
          <p:nvPr/>
        </p:nvPicPr>
        <p:blipFill rotWithShape="1">
          <a:blip r:embed="rId5" cstate="email">
            <a:extLst>
              <a:ext uri="{28A0092B-C50C-407E-A947-70E740481C1C}">
                <a14:useLocalDpi xmlns="" xmlns:a14="http://schemas.microsoft.com/office/drawing/2010/main" val="0"/>
              </a:ext>
            </a:extLst>
          </a:blip>
          <a:srcRect/>
          <a:stretch/>
        </p:blipFill>
        <p:spPr>
          <a:xfrm>
            <a:off x="2915914" y="138438"/>
            <a:ext cx="2856236" cy="2572437"/>
          </a:xfrm>
          <a:prstGeom prst="ellipse">
            <a:avLst/>
          </a:prstGeom>
        </p:spPr>
      </p:pic>
      <p:sp>
        <p:nvSpPr>
          <p:cNvPr id="24" name="Oval 23">
            <a:extLst>
              <a:ext uri="{FF2B5EF4-FFF2-40B4-BE49-F238E27FC236}">
                <a16:creationId xmlns="" xmlns:a16="http://schemas.microsoft.com/office/drawing/2014/main" id="{31EB66C0-ED2A-4812-855A-CAC97105DDB3}"/>
              </a:ext>
            </a:extLst>
          </p:cNvPr>
          <p:cNvSpPr/>
          <p:nvPr/>
        </p:nvSpPr>
        <p:spPr>
          <a:xfrm>
            <a:off x="4710741" y="1964484"/>
            <a:ext cx="1730672" cy="1769659"/>
          </a:xfrm>
          <a:prstGeom prst="ellipse">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 xmlns:a16="http://schemas.microsoft.com/office/drawing/2014/main" id="{BD46C41A-1DAD-43D0-AA22-E9420CB92883}"/>
              </a:ext>
            </a:extLst>
          </p:cNvPr>
          <p:cNvSpPr/>
          <p:nvPr/>
        </p:nvSpPr>
        <p:spPr>
          <a:xfrm>
            <a:off x="4738837" y="2164850"/>
            <a:ext cx="1648733" cy="1200329"/>
          </a:xfrm>
          <a:prstGeom prst="rect">
            <a:avLst/>
          </a:prstGeom>
        </p:spPr>
        <p:txBody>
          <a:bodyPr wrap="square">
            <a:spAutoFit/>
          </a:bodyPr>
          <a:lstStyle/>
          <a:p>
            <a:pPr algn="ctr"/>
            <a:r>
              <a:rPr lang="en-GB" dirty="0">
                <a:latin typeface="Arial" panose="020B0604020202020204" pitchFamily="34" charset="0"/>
                <a:cs typeface="Arial" panose="020B0604020202020204" pitchFamily="34" charset="0"/>
              </a:rPr>
              <a:t>..and endangered species such as seahorses. </a:t>
            </a:r>
            <a:endParaRPr lang="en-US" dirty="0">
              <a:latin typeface="Arial" panose="020B0604020202020204" pitchFamily="34" charset="0"/>
              <a:cs typeface="Arial" panose="020B0604020202020204" pitchFamily="34" charset="0"/>
            </a:endParaRPr>
          </a:p>
        </p:txBody>
      </p:sp>
      <p:sp>
        <p:nvSpPr>
          <p:cNvPr id="11" name="Oval 10">
            <a:extLst>
              <a:ext uri="{FF2B5EF4-FFF2-40B4-BE49-F238E27FC236}">
                <a16:creationId xmlns="" xmlns:a16="http://schemas.microsoft.com/office/drawing/2014/main" id="{D5A7EFA5-11C8-47BF-8E05-216FF4CB8CE5}"/>
              </a:ext>
            </a:extLst>
          </p:cNvPr>
          <p:cNvSpPr/>
          <p:nvPr/>
        </p:nvSpPr>
        <p:spPr>
          <a:xfrm>
            <a:off x="360489" y="1697528"/>
            <a:ext cx="2171307" cy="2206337"/>
          </a:xfrm>
          <a:prstGeom prst="ellipse">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 xmlns:a16="http://schemas.microsoft.com/office/drawing/2014/main" id="{45EC6DD6-9BF1-4B47-AEDE-8316E144CBB7}"/>
              </a:ext>
            </a:extLst>
          </p:cNvPr>
          <p:cNvSpPr/>
          <p:nvPr/>
        </p:nvSpPr>
        <p:spPr>
          <a:xfrm>
            <a:off x="501062" y="1944322"/>
            <a:ext cx="1877516" cy="1754326"/>
          </a:xfrm>
          <a:prstGeom prst="rect">
            <a:avLst/>
          </a:prstGeom>
        </p:spPr>
        <p:txBody>
          <a:bodyPr wrap="square">
            <a:spAutoFit/>
          </a:bodyPr>
          <a:lstStyle/>
          <a:p>
            <a:pPr algn="ctr"/>
            <a:r>
              <a:rPr lang="en-GB" dirty="0">
                <a:latin typeface="Arial" panose="020B0604020202020204" pitchFamily="34" charset="0"/>
                <a:cs typeface="Arial" panose="020B0604020202020204" pitchFamily="34" charset="0"/>
              </a:rPr>
              <a:t>Seagrass is an important nursery habitat for young fish and invertebrates</a:t>
            </a:r>
            <a:endParaRPr lang="en-US" dirty="0">
              <a:latin typeface="Arial" panose="020B0604020202020204" pitchFamily="34" charset="0"/>
              <a:cs typeface="Arial" panose="020B0604020202020204" pitchFamily="34" charset="0"/>
            </a:endParaRPr>
          </a:p>
        </p:txBody>
      </p:sp>
      <p:pic>
        <p:nvPicPr>
          <p:cNvPr id="14" name="Picture 16">
            <a:extLst>
              <a:ext uri="{FF2B5EF4-FFF2-40B4-BE49-F238E27FC236}">
                <a16:creationId xmlns="" xmlns:a16="http://schemas.microsoft.com/office/drawing/2014/main" id="{72510341-88BB-43DA-96FD-58D5898F022E}"/>
              </a:ext>
            </a:extLst>
          </p:cNvPr>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10058401" y="5270666"/>
            <a:ext cx="1580898" cy="701474"/>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5">
            <a:extLst>
              <a:ext uri="{FF2B5EF4-FFF2-40B4-BE49-F238E27FC236}">
                <a16:creationId xmlns="" xmlns:a16="http://schemas.microsoft.com/office/drawing/2014/main" id="{59A6CF1E-62BF-4048-8364-CA62EE4864AA}"/>
              </a:ext>
            </a:extLst>
          </p:cNvPr>
          <p:cNvPicPr>
            <a:picLocks noChangeAspect="1" noChangeArrowheads="1"/>
          </p:cNvPicPr>
          <p:nvPr/>
        </p:nvPicPr>
        <p:blipFill rotWithShape="1">
          <a:blip r:embed="rId7" cstate="email">
            <a:extLst>
              <a:ext uri="{28A0092B-C50C-407E-A947-70E740481C1C}">
                <a14:useLocalDpi xmlns="" xmlns:a14="http://schemas.microsoft.com/office/drawing/2010/main" val="0"/>
              </a:ext>
            </a:extLst>
          </a:blip>
          <a:srcRect/>
          <a:stretch/>
        </p:blipFill>
        <p:spPr bwMode="auto">
          <a:xfrm>
            <a:off x="9856349" y="6009579"/>
            <a:ext cx="2088001" cy="60790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29759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21" name="Picture 20" descr="A picture containing animal, turtle, reptile, bird&#10;&#10;Description automatically generated">
            <a:extLst>
              <a:ext uri="{FF2B5EF4-FFF2-40B4-BE49-F238E27FC236}">
                <a16:creationId xmlns="" xmlns:a16="http://schemas.microsoft.com/office/drawing/2014/main" id="{F14445E6-EB7A-4EBB-AFC7-6BD2B64D023B}"/>
              </a:ext>
            </a:extLst>
          </p:cNvPr>
          <p:cNvPicPr>
            <a:picLocks noChangeAspect="1"/>
          </p:cNvPicPr>
          <p:nvPr/>
        </p:nvPicPr>
        <p:blipFill rotWithShape="1">
          <a:blip r:embed="rId3" cstate="email">
            <a:extLst>
              <a:ext uri="{28A0092B-C50C-407E-A947-70E740481C1C}">
                <a14:useLocalDpi xmlns="" xmlns:a14="http://schemas.microsoft.com/office/drawing/2010/main" val="0"/>
              </a:ext>
            </a:extLst>
          </a:blip>
          <a:srcRect/>
          <a:stretch/>
        </p:blipFill>
        <p:spPr>
          <a:xfrm>
            <a:off x="0" y="-800180"/>
            <a:ext cx="12192000" cy="5807609"/>
          </a:xfrm>
          <a:prstGeom prst="rect">
            <a:avLst/>
          </a:prstGeom>
        </p:spPr>
      </p:pic>
      <p:sp>
        <p:nvSpPr>
          <p:cNvPr id="9" name="TextBox 8">
            <a:extLst>
              <a:ext uri="{FF2B5EF4-FFF2-40B4-BE49-F238E27FC236}">
                <a16:creationId xmlns="" xmlns:a16="http://schemas.microsoft.com/office/drawing/2014/main" id="{0CEBFCD6-CB06-432F-B860-66479531E736}"/>
              </a:ext>
            </a:extLst>
          </p:cNvPr>
          <p:cNvSpPr txBox="1"/>
          <p:nvPr/>
        </p:nvSpPr>
        <p:spPr>
          <a:xfrm>
            <a:off x="515022" y="5354264"/>
            <a:ext cx="8111652" cy="1138773"/>
          </a:xfrm>
          <a:prstGeom prst="rect">
            <a:avLst/>
          </a:prstGeom>
          <a:noFill/>
        </p:spPr>
        <p:txBody>
          <a:bodyPr wrap="square" rtlCol="0">
            <a:spAutoFit/>
          </a:bodyPr>
          <a:lstStyle/>
          <a:p>
            <a:r>
              <a:rPr lang="en-GB" sz="4800" b="1" dirty="0">
                <a:latin typeface="Arial" panose="020B0604020202020204" pitchFamily="34" charset="0"/>
                <a:cs typeface="Arial" panose="020B0604020202020204" pitchFamily="34" charset="0"/>
              </a:rPr>
              <a:t>Food and habitat </a:t>
            </a:r>
          </a:p>
          <a:p>
            <a:r>
              <a:rPr lang="en-GB" sz="2000" b="1" dirty="0">
                <a:latin typeface="Arial" panose="020B0604020202020204" pitchFamily="34" charset="0"/>
                <a:cs typeface="Arial" panose="020B0604020202020204" pitchFamily="34" charset="0"/>
              </a:rPr>
              <a:t>for wildlife </a:t>
            </a:r>
          </a:p>
        </p:txBody>
      </p:sp>
      <p:pic>
        <p:nvPicPr>
          <p:cNvPr id="8" name="Picture 16">
            <a:extLst>
              <a:ext uri="{FF2B5EF4-FFF2-40B4-BE49-F238E27FC236}">
                <a16:creationId xmlns="" xmlns:a16="http://schemas.microsoft.com/office/drawing/2014/main" id="{C8710672-F997-4A4B-ACF9-97D9AEE843AB}"/>
              </a:ext>
            </a:extLst>
          </p:cNvPr>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10058401" y="5270666"/>
            <a:ext cx="1580898" cy="701474"/>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5">
            <a:extLst>
              <a:ext uri="{FF2B5EF4-FFF2-40B4-BE49-F238E27FC236}">
                <a16:creationId xmlns="" xmlns:a16="http://schemas.microsoft.com/office/drawing/2014/main" id="{E1263564-5306-44E2-8598-BB5E97BD143D}"/>
              </a:ext>
            </a:extLst>
          </p:cNvPr>
          <p:cNvPicPr>
            <a:picLocks noChangeAspect="1" noChangeArrowheads="1"/>
          </p:cNvPicPr>
          <p:nvPr/>
        </p:nvPicPr>
        <p:blipFill rotWithShape="1">
          <a:blip r:embed="rId5" cstate="email">
            <a:extLst>
              <a:ext uri="{28A0092B-C50C-407E-A947-70E740481C1C}">
                <a14:useLocalDpi xmlns="" xmlns:a14="http://schemas.microsoft.com/office/drawing/2010/main" val="0"/>
              </a:ext>
            </a:extLst>
          </a:blip>
          <a:srcRect/>
          <a:stretch/>
        </p:blipFill>
        <p:spPr bwMode="auto">
          <a:xfrm>
            <a:off x="9856349" y="6009579"/>
            <a:ext cx="2088001" cy="607906"/>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4" descr="A fish swimming under water&#10;&#10;Description automatically generated">
            <a:extLst>
              <a:ext uri="{FF2B5EF4-FFF2-40B4-BE49-F238E27FC236}">
                <a16:creationId xmlns="" xmlns:a16="http://schemas.microsoft.com/office/drawing/2014/main" id="{1656565F-0E7A-4431-9F48-E2BCC687C97A}"/>
              </a:ext>
            </a:extLst>
          </p:cNvPr>
          <p:cNvPicPr>
            <a:picLocks noChangeAspect="1"/>
          </p:cNvPicPr>
          <p:nvPr/>
        </p:nvPicPr>
        <p:blipFill rotWithShape="1">
          <a:blip r:embed="rId6" cstate="email">
            <a:extLst>
              <a:ext uri="{28A0092B-C50C-407E-A947-70E740481C1C}">
                <a14:useLocalDpi xmlns="" xmlns:a14="http://schemas.microsoft.com/office/drawing/2010/main" val="0"/>
              </a:ext>
            </a:extLst>
          </a:blip>
          <a:srcRect/>
          <a:stretch/>
        </p:blipFill>
        <p:spPr>
          <a:xfrm>
            <a:off x="7808941" y="-418898"/>
            <a:ext cx="3539932" cy="3514725"/>
          </a:xfrm>
          <a:prstGeom prst="ellipse">
            <a:avLst/>
          </a:prstGeom>
        </p:spPr>
      </p:pic>
      <p:sp>
        <p:nvSpPr>
          <p:cNvPr id="6" name="Rectangle 5">
            <a:extLst>
              <a:ext uri="{FF2B5EF4-FFF2-40B4-BE49-F238E27FC236}">
                <a16:creationId xmlns="" xmlns:a16="http://schemas.microsoft.com/office/drawing/2014/main" id="{8A5235BF-0706-4A00-A111-D1A1B74FB227}"/>
              </a:ext>
            </a:extLst>
          </p:cNvPr>
          <p:cNvSpPr/>
          <p:nvPr/>
        </p:nvSpPr>
        <p:spPr>
          <a:xfrm>
            <a:off x="8670951" y="341213"/>
            <a:ext cx="1874337" cy="369332"/>
          </a:xfrm>
          <a:prstGeom prst="rect">
            <a:avLst/>
          </a:prstGeom>
        </p:spPr>
        <p:txBody>
          <a:bodyPr wrap="square">
            <a:spAutoFit/>
          </a:bodyPr>
          <a:lstStyle/>
          <a:p>
            <a:pPr algn="ctr"/>
            <a:r>
              <a:rPr lang="en-GB" b="1" dirty="0">
                <a:solidFill>
                  <a:schemeClr val="bg1"/>
                </a:solidFill>
                <a:latin typeface="Arial" panose="020B0604020202020204" pitchFamily="34" charset="0"/>
                <a:cs typeface="Arial" panose="020B0604020202020204" pitchFamily="34" charset="0"/>
              </a:rPr>
              <a:t>Who am I?</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E348834-7917-4874-81BB-87E1E8479707}"/>
              </a:ext>
            </a:extLst>
          </p:cNvPr>
          <p:cNvSpPr txBox="1"/>
          <p:nvPr/>
        </p:nvSpPr>
        <p:spPr>
          <a:xfrm>
            <a:off x="617773" y="5576607"/>
            <a:ext cx="7756206" cy="769441"/>
          </a:xfrm>
          <a:prstGeom prst="rect">
            <a:avLst/>
          </a:prstGeom>
          <a:noFill/>
        </p:spPr>
        <p:txBody>
          <a:bodyPr wrap="square" rtlCol="0">
            <a:spAutoFit/>
          </a:bodyPr>
          <a:lstStyle/>
          <a:p>
            <a:r>
              <a:rPr lang="en-GB" sz="4400" b="1" dirty="0">
                <a:latin typeface="Arial" panose="020B0604020202020204" pitchFamily="34" charset="0"/>
                <a:cs typeface="Arial" panose="020B0604020202020204" pitchFamily="34" charset="0"/>
              </a:rPr>
              <a:t>Other benefits of seagrass</a:t>
            </a:r>
            <a:endParaRPr lang="en-GB" sz="2000" b="1" dirty="0">
              <a:latin typeface="Futura-Medium" panose="020B0600000000000000" pitchFamily="34" charset="0"/>
            </a:endParaRPr>
          </a:p>
        </p:txBody>
      </p:sp>
      <p:pic>
        <p:nvPicPr>
          <p:cNvPr id="8" name="Picture 7" descr="A body of water&#10;&#10;Description automatically generated">
            <a:extLst>
              <a:ext uri="{FF2B5EF4-FFF2-40B4-BE49-F238E27FC236}">
                <a16:creationId xmlns="" xmlns:a16="http://schemas.microsoft.com/office/drawing/2014/main" id="{13AD58DE-378B-4708-BB8D-791EDABA8F62}"/>
              </a:ext>
            </a:extLst>
          </p:cNvPr>
          <p:cNvPicPr>
            <a:picLocks noChangeAspect="1"/>
          </p:cNvPicPr>
          <p:nvPr/>
        </p:nvPicPr>
        <p:blipFill rotWithShape="1">
          <a:blip r:embed="rId3" cstate="email">
            <a:extLst>
              <a:ext uri="{28A0092B-C50C-407E-A947-70E740481C1C}">
                <a14:useLocalDpi xmlns="" xmlns:a14="http://schemas.microsoft.com/office/drawing/2010/main" val="0"/>
              </a:ext>
            </a:extLst>
          </a:blip>
          <a:srcRect/>
          <a:stretch/>
        </p:blipFill>
        <p:spPr>
          <a:xfrm>
            <a:off x="6096000" y="-1"/>
            <a:ext cx="6096000" cy="4992915"/>
          </a:xfrm>
          <a:prstGeom prst="rect">
            <a:avLst/>
          </a:prstGeom>
        </p:spPr>
      </p:pic>
      <p:pic>
        <p:nvPicPr>
          <p:cNvPr id="10" name="Picture 9" descr="A body of water&#10;&#10;Description automatically generated">
            <a:extLst>
              <a:ext uri="{FF2B5EF4-FFF2-40B4-BE49-F238E27FC236}">
                <a16:creationId xmlns="" xmlns:a16="http://schemas.microsoft.com/office/drawing/2014/main" id="{B6FC7E02-23D9-4643-9427-0D09D43889C5}"/>
              </a:ext>
            </a:extLst>
          </p:cNvPr>
          <p:cNvPicPr>
            <a:picLocks noChangeAspect="1"/>
          </p:cNvPicPr>
          <p:nvPr/>
        </p:nvPicPr>
        <p:blipFill rotWithShape="1">
          <a:blip r:embed="rId4" cstate="email">
            <a:extLst>
              <a:ext uri="{28A0092B-C50C-407E-A947-70E740481C1C}">
                <a14:useLocalDpi xmlns="" xmlns:a14="http://schemas.microsoft.com/office/drawing/2010/main" val="0"/>
              </a:ext>
            </a:extLst>
          </a:blip>
          <a:srcRect/>
          <a:stretch/>
        </p:blipFill>
        <p:spPr>
          <a:xfrm>
            <a:off x="0" y="0"/>
            <a:ext cx="6096000" cy="4992914"/>
          </a:xfrm>
          <a:prstGeom prst="rect">
            <a:avLst/>
          </a:prstGeom>
        </p:spPr>
      </p:pic>
      <p:sp>
        <p:nvSpPr>
          <p:cNvPr id="11" name="Rectangle 10">
            <a:extLst>
              <a:ext uri="{FF2B5EF4-FFF2-40B4-BE49-F238E27FC236}">
                <a16:creationId xmlns="" xmlns:a16="http://schemas.microsoft.com/office/drawing/2014/main" id="{BD34C3AD-E8F8-4FA5-9E52-3DE39D4A1211}"/>
              </a:ext>
            </a:extLst>
          </p:cNvPr>
          <p:cNvSpPr/>
          <p:nvPr/>
        </p:nvSpPr>
        <p:spPr>
          <a:xfrm>
            <a:off x="617773" y="1877883"/>
            <a:ext cx="6096000" cy="523220"/>
          </a:xfrm>
          <a:prstGeom prst="rect">
            <a:avLst/>
          </a:prstGeom>
        </p:spPr>
        <p:txBody>
          <a:bodyPr>
            <a:spAutoFit/>
          </a:bodyPr>
          <a:lstStyle/>
          <a:p>
            <a:pPr lvl="0">
              <a:defRPr/>
            </a:pPr>
            <a:r>
              <a:rPr lang="en-GB" sz="2400" b="1" dirty="0">
                <a:latin typeface="Arial" panose="020B0604020202020204" pitchFamily="34" charset="0"/>
                <a:cs typeface="Arial" panose="020B0604020202020204" pitchFamily="34" charset="0"/>
              </a:rPr>
              <a:t>It creates clearer water  </a:t>
            </a:r>
            <a:r>
              <a:rPr lang="en-GB" sz="2800" b="1" dirty="0">
                <a:solidFill>
                  <a:schemeClr val="bg1"/>
                </a:solidFill>
                <a:latin typeface="Arial" panose="020B0604020202020204" pitchFamily="34" charset="0"/>
                <a:cs typeface="Arial" panose="020B0604020202020204" pitchFamily="34" charset="0"/>
              </a:rPr>
              <a:t> </a:t>
            </a:r>
          </a:p>
        </p:txBody>
      </p:sp>
      <p:sp>
        <p:nvSpPr>
          <p:cNvPr id="13" name="Rectangle 12">
            <a:extLst>
              <a:ext uri="{FF2B5EF4-FFF2-40B4-BE49-F238E27FC236}">
                <a16:creationId xmlns="" xmlns:a16="http://schemas.microsoft.com/office/drawing/2014/main" id="{00AD084C-0D64-4915-A1E5-5D76506E4D98}"/>
              </a:ext>
            </a:extLst>
          </p:cNvPr>
          <p:cNvSpPr/>
          <p:nvPr/>
        </p:nvSpPr>
        <p:spPr>
          <a:xfrm>
            <a:off x="6599277" y="2419720"/>
            <a:ext cx="6096000" cy="461665"/>
          </a:xfrm>
          <a:prstGeom prst="rect">
            <a:avLst/>
          </a:prstGeom>
        </p:spPr>
        <p:txBody>
          <a:bodyPr>
            <a:spAutoFit/>
          </a:bodyPr>
          <a:lstStyle/>
          <a:p>
            <a:pPr lvl="0">
              <a:defRPr/>
            </a:pPr>
            <a:r>
              <a:rPr lang="en-GB" sz="2400" b="1" dirty="0">
                <a:latin typeface="Arial" panose="020B0604020202020204" pitchFamily="34" charset="0"/>
                <a:cs typeface="Arial" panose="020B0604020202020204" pitchFamily="34" charset="0"/>
              </a:rPr>
              <a:t>It protects the coastline </a:t>
            </a:r>
            <a:endParaRPr lang="en-GB" sz="2400" b="1"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 xmlns:a16="http://schemas.microsoft.com/office/drawing/2014/main" id="{4A30CD67-6EB7-439E-83D9-1DF85D84CFFD}"/>
              </a:ext>
            </a:extLst>
          </p:cNvPr>
          <p:cNvSpPr/>
          <p:nvPr/>
        </p:nvSpPr>
        <p:spPr>
          <a:xfrm>
            <a:off x="6593007" y="913068"/>
            <a:ext cx="5530681" cy="461665"/>
          </a:xfrm>
          <a:prstGeom prst="rect">
            <a:avLst/>
          </a:prstGeom>
        </p:spPr>
        <p:txBody>
          <a:bodyPr wrap="none">
            <a:spAutoFit/>
          </a:bodyPr>
          <a:lstStyle/>
          <a:p>
            <a:pPr lvl="0">
              <a:defRPr/>
            </a:pPr>
            <a:r>
              <a:rPr lang="en-GB" sz="2400" b="1" dirty="0">
                <a:solidFill>
                  <a:schemeClr val="bg1"/>
                </a:solidFill>
                <a:latin typeface="Arial" panose="020B0604020202020204" pitchFamily="34" charset="0"/>
                <a:cs typeface="Arial" panose="020B0604020202020204" pitchFamily="34" charset="0"/>
              </a:rPr>
              <a:t>It provides us with oxygen to breath </a:t>
            </a:r>
          </a:p>
        </p:txBody>
      </p:sp>
      <p:sp>
        <p:nvSpPr>
          <p:cNvPr id="12" name="Rectangle 11">
            <a:extLst>
              <a:ext uri="{FF2B5EF4-FFF2-40B4-BE49-F238E27FC236}">
                <a16:creationId xmlns="" xmlns:a16="http://schemas.microsoft.com/office/drawing/2014/main" id="{07B21CC0-6517-4A4B-864F-18731318969E}"/>
              </a:ext>
            </a:extLst>
          </p:cNvPr>
          <p:cNvSpPr/>
          <p:nvPr/>
        </p:nvSpPr>
        <p:spPr>
          <a:xfrm>
            <a:off x="617773" y="3213989"/>
            <a:ext cx="3926579" cy="830997"/>
          </a:xfrm>
          <a:prstGeom prst="rect">
            <a:avLst/>
          </a:prstGeom>
        </p:spPr>
        <p:txBody>
          <a:bodyPr wrap="square">
            <a:spAutoFit/>
          </a:bodyPr>
          <a:lstStyle/>
          <a:p>
            <a:pPr lvl="0">
              <a:defRPr/>
            </a:pPr>
            <a:r>
              <a:rPr lang="en-GB" sz="2400" b="1" dirty="0">
                <a:solidFill>
                  <a:schemeClr val="bg1"/>
                </a:solidFill>
                <a:latin typeface="Arial" panose="020B0604020202020204" pitchFamily="34" charset="0"/>
                <a:cs typeface="Arial" panose="020B0604020202020204" pitchFamily="34" charset="0"/>
              </a:rPr>
              <a:t>It removes pollution from water at the coast </a:t>
            </a:r>
          </a:p>
        </p:txBody>
      </p:sp>
      <p:pic>
        <p:nvPicPr>
          <p:cNvPr id="17" name="Picture 16">
            <a:extLst>
              <a:ext uri="{FF2B5EF4-FFF2-40B4-BE49-F238E27FC236}">
                <a16:creationId xmlns="" xmlns:a16="http://schemas.microsoft.com/office/drawing/2014/main" id="{1DDB8F4F-D429-4448-AED8-225C5D24545E}"/>
              </a:ext>
            </a:extLst>
          </p:cNvPr>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10058401" y="5270666"/>
            <a:ext cx="1580898" cy="701474"/>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5">
            <a:extLst>
              <a:ext uri="{FF2B5EF4-FFF2-40B4-BE49-F238E27FC236}">
                <a16:creationId xmlns="" xmlns:a16="http://schemas.microsoft.com/office/drawing/2014/main" id="{F604B1B0-E52D-42A4-B5F3-1E1E6C920B88}"/>
              </a:ext>
            </a:extLst>
          </p:cNvPr>
          <p:cNvPicPr>
            <a:picLocks noChangeAspect="1" noChangeArrowheads="1"/>
          </p:cNvPicPr>
          <p:nvPr/>
        </p:nvPicPr>
        <p:blipFill rotWithShape="1">
          <a:blip r:embed="rId6" cstate="email">
            <a:extLst>
              <a:ext uri="{28A0092B-C50C-407E-A947-70E740481C1C}">
                <a14:useLocalDpi xmlns="" xmlns:a14="http://schemas.microsoft.com/office/drawing/2010/main" val="0"/>
              </a:ext>
            </a:extLst>
          </a:blip>
          <a:srcRect/>
          <a:stretch/>
        </p:blipFill>
        <p:spPr bwMode="auto">
          <a:xfrm>
            <a:off x="9856349" y="6009579"/>
            <a:ext cx="2088001" cy="60790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3245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descr="A rainbow over a body of water&#10;&#10;Description automatically generated">
            <a:extLst>
              <a:ext uri="{FF2B5EF4-FFF2-40B4-BE49-F238E27FC236}">
                <a16:creationId xmlns="" xmlns:a16="http://schemas.microsoft.com/office/drawing/2014/main" id="{1E2F0B8E-FB6D-49BA-A4EC-0A73BC48B7E8}"/>
              </a:ext>
            </a:extLst>
          </p:cNvPr>
          <p:cNvPicPr>
            <a:picLocks noChangeAspect="1"/>
          </p:cNvPicPr>
          <p:nvPr/>
        </p:nvPicPr>
        <p:blipFill rotWithShape="1">
          <a:blip r:embed="rId3" cstate="email">
            <a:extLst>
              <a:ext uri="{28A0092B-C50C-407E-A947-70E740481C1C}">
                <a14:useLocalDpi xmlns="" xmlns:a14="http://schemas.microsoft.com/office/drawing/2010/main" val="0"/>
              </a:ext>
            </a:extLst>
          </a:blip>
          <a:srcRect/>
          <a:stretch/>
        </p:blipFill>
        <p:spPr>
          <a:xfrm>
            <a:off x="-1" y="0"/>
            <a:ext cx="12192001" cy="4905601"/>
          </a:xfrm>
          <a:prstGeom prst="rect">
            <a:avLst/>
          </a:prstGeom>
        </p:spPr>
      </p:pic>
      <p:sp>
        <p:nvSpPr>
          <p:cNvPr id="10" name="TextBox 9">
            <a:extLst>
              <a:ext uri="{FF2B5EF4-FFF2-40B4-BE49-F238E27FC236}">
                <a16:creationId xmlns="" xmlns:a16="http://schemas.microsoft.com/office/drawing/2014/main" id="{CCC11FDD-90E3-44B0-9962-7E8BF9A86D31}"/>
              </a:ext>
            </a:extLst>
          </p:cNvPr>
          <p:cNvSpPr txBox="1"/>
          <p:nvPr/>
        </p:nvSpPr>
        <p:spPr>
          <a:xfrm>
            <a:off x="537562" y="5448269"/>
            <a:ext cx="6988133" cy="1077218"/>
          </a:xfrm>
          <a:prstGeom prst="rect">
            <a:avLst/>
          </a:prstGeom>
          <a:noFill/>
        </p:spPr>
        <p:txBody>
          <a:bodyPr wrap="square" rtlCol="0">
            <a:spAutoFit/>
          </a:bodyPr>
          <a:lstStyle/>
          <a:p>
            <a:r>
              <a:rPr lang="en-GB" sz="4400" b="1" dirty="0">
                <a:latin typeface="Arial" panose="020B0604020202020204" pitchFamily="34" charset="0"/>
                <a:cs typeface="Arial" panose="020B0604020202020204" pitchFamily="34" charset="0"/>
              </a:rPr>
              <a:t>Seagrass in numbers</a:t>
            </a:r>
          </a:p>
          <a:p>
            <a:endParaRPr lang="en-GB" sz="2000" b="1" dirty="0">
              <a:latin typeface="Futura-Medium" panose="020B0600000000000000" pitchFamily="34" charset="0"/>
            </a:endParaRPr>
          </a:p>
        </p:txBody>
      </p:sp>
      <p:sp>
        <p:nvSpPr>
          <p:cNvPr id="12" name="TextBox 11">
            <a:extLst>
              <a:ext uri="{FF2B5EF4-FFF2-40B4-BE49-F238E27FC236}">
                <a16:creationId xmlns="" xmlns:a16="http://schemas.microsoft.com/office/drawing/2014/main" id="{C81DA677-4FDB-4C09-94D4-27F06015EB37}"/>
              </a:ext>
            </a:extLst>
          </p:cNvPr>
          <p:cNvSpPr txBox="1"/>
          <p:nvPr/>
        </p:nvSpPr>
        <p:spPr>
          <a:xfrm>
            <a:off x="537562" y="1313050"/>
            <a:ext cx="10945819" cy="769441"/>
          </a:xfrm>
          <a:prstGeom prst="rect">
            <a:avLst/>
          </a:prstGeom>
          <a:noFill/>
        </p:spPr>
        <p:txBody>
          <a:bodyPr wrap="square" rtlCol="0">
            <a:spAutoFit/>
          </a:bodyPr>
          <a:lstStyle/>
          <a:p>
            <a:pPr algn="r"/>
            <a:r>
              <a:rPr lang="en-GB" sz="2000" dirty="0">
                <a:solidFill>
                  <a:schemeClr val="bg1"/>
                </a:solidFill>
                <a:latin typeface="Arial" panose="020B0604020202020204" pitchFamily="34" charset="0"/>
                <a:cs typeface="Arial" panose="020B0604020202020204" pitchFamily="34" charset="0"/>
              </a:rPr>
              <a:t>It absorbs </a:t>
            </a:r>
            <a:r>
              <a:rPr lang="en-GB" sz="4400" b="1" dirty="0">
                <a:solidFill>
                  <a:schemeClr val="bg1"/>
                </a:solidFill>
                <a:latin typeface="Arial" panose="020B0604020202020204" pitchFamily="34" charset="0"/>
                <a:cs typeface="Arial" panose="020B0604020202020204" pitchFamily="34" charset="0"/>
              </a:rPr>
              <a:t>10% </a:t>
            </a:r>
            <a:r>
              <a:rPr lang="en-GB" sz="2000" dirty="0">
                <a:solidFill>
                  <a:schemeClr val="bg1"/>
                </a:solidFill>
                <a:latin typeface="Arial" panose="020B0604020202020204" pitchFamily="34" charset="0"/>
                <a:cs typeface="Arial" panose="020B0604020202020204" pitchFamily="34" charset="0"/>
              </a:rPr>
              <a:t>of the ocean’s carbon each year.</a:t>
            </a:r>
          </a:p>
        </p:txBody>
      </p:sp>
      <p:sp>
        <p:nvSpPr>
          <p:cNvPr id="13" name="Rectangle 12">
            <a:extLst>
              <a:ext uri="{FF2B5EF4-FFF2-40B4-BE49-F238E27FC236}">
                <a16:creationId xmlns="" xmlns:a16="http://schemas.microsoft.com/office/drawing/2014/main" id="{57953E3F-2474-46B5-86B2-DBF895FA12E0}"/>
              </a:ext>
            </a:extLst>
          </p:cNvPr>
          <p:cNvSpPr/>
          <p:nvPr/>
        </p:nvSpPr>
        <p:spPr>
          <a:xfrm>
            <a:off x="537562" y="332513"/>
            <a:ext cx="4648587" cy="1077218"/>
          </a:xfrm>
          <a:prstGeom prst="rect">
            <a:avLst/>
          </a:prstGeom>
        </p:spPr>
        <p:txBody>
          <a:bodyPr wrap="square">
            <a:spAutoFit/>
          </a:bodyPr>
          <a:lstStyle/>
          <a:p>
            <a:r>
              <a:rPr lang="en-GB" sz="2000" dirty="0">
                <a:solidFill>
                  <a:schemeClr val="bg1"/>
                </a:solidFill>
                <a:latin typeface="Arial" panose="020B0604020202020204" pitchFamily="34" charset="0"/>
                <a:cs typeface="Arial" panose="020B0604020202020204" pitchFamily="34" charset="0"/>
              </a:rPr>
              <a:t>Seagrass captures carbon up to </a:t>
            </a:r>
            <a:r>
              <a:rPr lang="en-GB" sz="4400" b="1" dirty="0">
                <a:solidFill>
                  <a:schemeClr val="bg1"/>
                </a:solidFill>
                <a:latin typeface="Arial" panose="020B0604020202020204" pitchFamily="34" charset="0"/>
                <a:cs typeface="Arial" panose="020B0604020202020204" pitchFamily="34" charset="0"/>
              </a:rPr>
              <a:t>35 </a:t>
            </a:r>
            <a:r>
              <a:rPr lang="en-GB" sz="2000" dirty="0">
                <a:solidFill>
                  <a:schemeClr val="bg1"/>
                </a:solidFill>
                <a:latin typeface="Arial" panose="020B0604020202020204" pitchFamily="34" charset="0"/>
                <a:cs typeface="Arial" panose="020B0604020202020204" pitchFamily="34" charset="0"/>
              </a:rPr>
              <a:t>times faster than tropical rainforests </a:t>
            </a:r>
          </a:p>
        </p:txBody>
      </p:sp>
      <p:sp>
        <p:nvSpPr>
          <p:cNvPr id="14" name="Rectangle 13">
            <a:extLst>
              <a:ext uri="{FF2B5EF4-FFF2-40B4-BE49-F238E27FC236}">
                <a16:creationId xmlns="" xmlns:a16="http://schemas.microsoft.com/office/drawing/2014/main" id="{16FEE71F-BD89-488E-8C13-9C4853EB97FB}"/>
              </a:ext>
            </a:extLst>
          </p:cNvPr>
          <p:cNvSpPr/>
          <p:nvPr/>
        </p:nvSpPr>
        <p:spPr>
          <a:xfrm>
            <a:off x="5322627" y="3429000"/>
            <a:ext cx="6869373" cy="1077218"/>
          </a:xfrm>
          <a:prstGeom prst="rect">
            <a:avLst/>
          </a:prstGeom>
        </p:spPr>
        <p:txBody>
          <a:bodyPr wrap="square">
            <a:spAutoFit/>
          </a:bodyPr>
          <a:lstStyle/>
          <a:p>
            <a:r>
              <a:rPr lang="en-GB" sz="2000" dirty="0">
                <a:solidFill>
                  <a:schemeClr val="bg1"/>
                </a:solidFill>
                <a:latin typeface="Arial" panose="020B0604020202020204" pitchFamily="34" charset="0"/>
                <a:cs typeface="Arial" panose="020B0604020202020204" pitchFamily="34" charset="0"/>
              </a:rPr>
              <a:t>In the UK, up to </a:t>
            </a:r>
            <a:r>
              <a:rPr lang="en-GB" sz="4400" b="1" dirty="0">
                <a:solidFill>
                  <a:schemeClr val="bg1"/>
                </a:solidFill>
                <a:latin typeface="Arial" panose="020B0604020202020204" pitchFamily="34" charset="0"/>
                <a:cs typeface="Arial" panose="020B0604020202020204" pitchFamily="34" charset="0"/>
              </a:rPr>
              <a:t>92% </a:t>
            </a:r>
            <a:r>
              <a:rPr lang="en-GB" sz="2000" dirty="0">
                <a:solidFill>
                  <a:schemeClr val="bg1"/>
                </a:solidFill>
                <a:latin typeface="Arial" panose="020B0604020202020204" pitchFamily="34" charset="0"/>
                <a:cs typeface="Arial" panose="020B0604020202020204" pitchFamily="34" charset="0"/>
              </a:rPr>
              <a:t>of our seagrass has disappeared in the last century. </a:t>
            </a:r>
          </a:p>
        </p:txBody>
      </p:sp>
      <p:sp>
        <p:nvSpPr>
          <p:cNvPr id="8" name="Rectangle 7">
            <a:extLst>
              <a:ext uri="{FF2B5EF4-FFF2-40B4-BE49-F238E27FC236}">
                <a16:creationId xmlns="" xmlns:a16="http://schemas.microsoft.com/office/drawing/2014/main" id="{84A2A3A9-FC34-4771-A24A-887193BDD420}"/>
              </a:ext>
            </a:extLst>
          </p:cNvPr>
          <p:cNvSpPr/>
          <p:nvPr/>
        </p:nvSpPr>
        <p:spPr>
          <a:xfrm>
            <a:off x="537562" y="2365194"/>
            <a:ext cx="7296253" cy="954107"/>
          </a:xfrm>
          <a:prstGeom prst="rect">
            <a:avLst/>
          </a:prstGeom>
        </p:spPr>
        <p:txBody>
          <a:bodyPr wrap="square">
            <a:spAutoFit/>
          </a:bodyPr>
          <a:lstStyle/>
          <a:p>
            <a:r>
              <a:rPr lang="en-GB" sz="2000" dirty="0">
                <a:solidFill>
                  <a:schemeClr val="bg1"/>
                </a:solidFill>
                <a:latin typeface="Arial" panose="020B0604020202020204" pitchFamily="34" charset="0"/>
                <a:cs typeface="Arial" panose="020B0604020202020204" pitchFamily="34" charset="0"/>
              </a:rPr>
              <a:t>An area of seagrass the size of a football pitch can support over </a:t>
            </a:r>
            <a:r>
              <a:rPr lang="en-GB" sz="3600" b="1" dirty="0">
                <a:solidFill>
                  <a:schemeClr val="bg1"/>
                </a:solidFill>
                <a:latin typeface="Arial" panose="020B0604020202020204" pitchFamily="34" charset="0"/>
                <a:cs typeface="Arial" panose="020B0604020202020204" pitchFamily="34" charset="0"/>
              </a:rPr>
              <a:t>50,000</a:t>
            </a:r>
            <a:r>
              <a:rPr lang="en-GB" sz="2000" dirty="0">
                <a:solidFill>
                  <a:schemeClr val="bg1"/>
                </a:solidFill>
                <a:latin typeface="Arial" panose="020B0604020202020204" pitchFamily="34" charset="0"/>
                <a:cs typeface="Arial" panose="020B0604020202020204" pitchFamily="34" charset="0"/>
              </a:rPr>
              <a:t> fish and over </a:t>
            </a:r>
            <a:r>
              <a:rPr lang="en-GB" sz="3600" b="1" dirty="0">
                <a:solidFill>
                  <a:schemeClr val="bg1"/>
                </a:solidFill>
                <a:latin typeface="Arial" panose="020B0604020202020204" pitchFamily="34" charset="0"/>
                <a:cs typeface="Arial" panose="020B0604020202020204" pitchFamily="34" charset="0"/>
              </a:rPr>
              <a:t>700,000</a:t>
            </a:r>
            <a:r>
              <a:rPr lang="en-GB" sz="2000" dirty="0">
                <a:solidFill>
                  <a:schemeClr val="bg1"/>
                </a:solidFill>
                <a:latin typeface="Arial" panose="020B0604020202020204" pitchFamily="34" charset="0"/>
                <a:cs typeface="Arial" panose="020B0604020202020204" pitchFamily="34" charset="0"/>
              </a:rPr>
              <a:t> invertebrates. </a:t>
            </a:r>
          </a:p>
        </p:txBody>
      </p:sp>
      <p:pic>
        <p:nvPicPr>
          <p:cNvPr id="18" name="Picture 16">
            <a:extLst>
              <a:ext uri="{FF2B5EF4-FFF2-40B4-BE49-F238E27FC236}">
                <a16:creationId xmlns="" xmlns:a16="http://schemas.microsoft.com/office/drawing/2014/main" id="{359990B5-D199-4B31-BF4A-3EA456D407FD}"/>
              </a:ext>
            </a:extLst>
          </p:cNvPr>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10058401" y="5270666"/>
            <a:ext cx="1580898" cy="701474"/>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5">
            <a:extLst>
              <a:ext uri="{FF2B5EF4-FFF2-40B4-BE49-F238E27FC236}">
                <a16:creationId xmlns="" xmlns:a16="http://schemas.microsoft.com/office/drawing/2014/main" id="{01919028-6BF0-4204-AC93-3748FE17CB6B}"/>
              </a:ext>
            </a:extLst>
          </p:cNvPr>
          <p:cNvPicPr>
            <a:picLocks noChangeAspect="1" noChangeArrowheads="1"/>
          </p:cNvPicPr>
          <p:nvPr/>
        </p:nvPicPr>
        <p:blipFill rotWithShape="1">
          <a:blip r:embed="rId5" cstate="email">
            <a:extLst>
              <a:ext uri="{28A0092B-C50C-407E-A947-70E740481C1C}">
                <a14:useLocalDpi xmlns="" xmlns:a14="http://schemas.microsoft.com/office/drawing/2010/main" val="0"/>
              </a:ext>
            </a:extLst>
          </a:blip>
          <a:srcRect/>
          <a:stretch/>
        </p:blipFill>
        <p:spPr bwMode="auto">
          <a:xfrm>
            <a:off x="9856349" y="6009579"/>
            <a:ext cx="2088001" cy="60790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6128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body of water&#10;&#10;Description automatically generated">
            <a:extLst>
              <a:ext uri="{FF2B5EF4-FFF2-40B4-BE49-F238E27FC236}">
                <a16:creationId xmlns="" xmlns:a16="http://schemas.microsoft.com/office/drawing/2014/main" id="{24ACF821-C4B9-4265-82AF-F2D19DDD2BD0}"/>
              </a:ext>
            </a:extLst>
          </p:cNvPr>
          <p:cNvPicPr>
            <a:picLocks noChangeAspect="1"/>
          </p:cNvPicPr>
          <p:nvPr/>
        </p:nvPicPr>
        <p:blipFill rotWithShape="1">
          <a:blip r:embed="rId3" cstate="email">
            <a:extLst>
              <a:ext uri="{28A0092B-C50C-407E-A947-70E740481C1C}">
                <a14:useLocalDpi xmlns="" xmlns:a14="http://schemas.microsoft.com/office/drawing/2010/main" val="0"/>
              </a:ext>
            </a:extLst>
          </a:blip>
          <a:srcRect/>
          <a:stretch/>
        </p:blipFill>
        <p:spPr>
          <a:xfrm>
            <a:off x="0" y="0"/>
            <a:ext cx="12191980" cy="5132492"/>
          </a:xfrm>
          <a:prstGeom prst="rect">
            <a:avLst/>
          </a:prstGeom>
        </p:spPr>
      </p:pic>
      <p:sp>
        <p:nvSpPr>
          <p:cNvPr id="12" name="TextBox 11">
            <a:extLst>
              <a:ext uri="{FF2B5EF4-FFF2-40B4-BE49-F238E27FC236}">
                <a16:creationId xmlns="" xmlns:a16="http://schemas.microsoft.com/office/drawing/2014/main" id="{282F4F05-007D-4367-9618-EE16C4082E04}"/>
              </a:ext>
            </a:extLst>
          </p:cNvPr>
          <p:cNvSpPr txBox="1"/>
          <p:nvPr/>
        </p:nvSpPr>
        <p:spPr>
          <a:xfrm>
            <a:off x="531513" y="5576250"/>
            <a:ext cx="7313076" cy="830997"/>
          </a:xfrm>
          <a:prstGeom prst="rect">
            <a:avLst/>
          </a:prstGeom>
          <a:noFill/>
        </p:spPr>
        <p:txBody>
          <a:bodyPr wrap="square" rtlCol="0">
            <a:spAutoFit/>
          </a:bodyPr>
          <a:lstStyle/>
          <a:p>
            <a:r>
              <a:rPr lang="en-GB" sz="4800" b="1" dirty="0">
                <a:latin typeface="Arial" panose="020B0604020202020204" pitchFamily="34" charset="0"/>
                <a:cs typeface="Arial" panose="020B0604020202020204" pitchFamily="34" charset="0"/>
              </a:rPr>
              <a:t>What’s the problem? </a:t>
            </a:r>
            <a:endParaRPr lang="en-GB" sz="2800" dirty="0">
              <a:latin typeface="Futura-Medium" panose="020B0600000000000000" pitchFamily="34" charset="0"/>
            </a:endParaRPr>
          </a:p>
        </p:txBody>
      </p:sp>
      <p:sp>
        <p:nvSpPr>
          <p:cNvPr id="15" name="Oval 14">
            <a:extLst>
              <a:ext uri="{FF2B5EF4-FFF2-40B4-BE49-F238E27FC236}">
                <a16:creationId xmlns="" xmlns:a16="http://schemas.microsoft.com/office/drawing/2014/main" id="{900F6AEE-84AC-42EE-B2D4-7B5763BB6E8F}"/>
              </a:ext>
            </a:extLst>
          </p:cNvPr>
          <p:cNvSpPr/>
          <p:nvPr/>
        </p:nvSpPr>
        <p:spPr>
          <a:xfrm>
            <a:off x="8772136" y="450753"/>
            <a:ext cx="2978995" cy="2978247"/>
          </a:xfrm>
          <a:prstGeom prst="ellipse">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a:extLst>
              <a:ext uri="{FF2B5EF4-FFF2-40B4-BE49-F238E27FC236}">
                <a16:creationId xmlns="" xmlns:a16="http://schemas.microsoft.com/office/drawing/2014/main" id="{D5C0C476-625A-4315-83E3-AF6F57274D3B}"/>
              </a:ext>
            </a:extLst>
          </p:cNvPr>
          <p:cNvSpPr/>
          <p:nvPr/>
        </p:nvSpPr>
        <p:spPr>
          <a:xfrm>
            <a:off x="9067332" y="647847"/>
            <a:ext cx="2362668" cy="2631490"/>
          </a:xfrm>
          <a:prstGeom prst="rect">
            <a:avLst/>
          </a:prstGeom>
        </p:spPr>
        <p:txBody>
          <a:bodyPr wrap="square">
            <a:spAutoFit/>
          </a:bodyPr>
          <a:lstStyle/>
          <a:p>
            <a:pPr algn="ctr">
              <a:spcAft>
                <a:spcPts val="600"/>
              </a:spcAft>
            </a:pPr>
            <a:r>
              <a:rPr lang="en-GB" sz="2000" b="1" dirty="0">
                <a:latin typeface="Arial" panose="020B0604020202020204" pitchFamily="34" charset="0"/>
                <a:cs typeface="Arial" panose="020B0604020202020204" pitchFamily="34" charset="0"/>
              </a:rPr>
              <a:t>Coastal towns and tourism</a:t>
            </a:r>
          </a:p>
          <a:p>
            <a:pPr algn="ctr">
              <a:spcAft>
                <a:spcPts val="600"/>
              </a:spcAft>
            </a:pPr>
            <a:r>
              <a:rPr lang="en-GB" sz="2000" dirty="0">
                <a:latin typeface="Arial" panose="020B0604020202020204" pitchFamily="34" charset="0"/>
                <a:cs typeface="Arial" panose="020B0604020202020204" pitchFamily="34" charset="0"/>
              </a:rPr>
              <a:t>Unsustainable development at coasts and mass tourism can be a problem for seagrass</a:t>
            </a:r>
            <a:r>
              <a:rPr lang="en-GB" sz="2000" b="1" dirty="0">
                <a:latin typeface="Arial" panose="020B0604020202020204" pitchFamily="34" charset="0"/>
                <a:cs typeface="Arial" panose="020B0604020202020204" pitchFamily="34" charset="0"/>
              </a:rPr>
              <a:t>  </a:t>
            </a:r>
          </a:p>
        </p:txBody>
      </p:sp>
      <p:sp>
        <p:nvSpPr>
          <p:cNvPr id="19" name="Oval 18">
            <a:extLst>
              <a:ext uri="{FF2B5EF4-FFF2-40B4-BE49-F238E27FC236}">
                <a16:creationId xmlns="" xmlns:a16="http://schemas.microsoft.com/office/drawing/2014/main" id="{B1286249-643D-4F12-B99C-DEC7DD4C3D95}"/>
              </a:ext>
            </a:extLst>
          </p:cNvPr>
          <p:cNvSpPr/>
          <p:nvPr/>
        </p:nvSpPr>
        <p:spPr>
          <a:xfrm>
            <a:off x="440868" y="450753"/>
            <a:ext cx="2476434" cy="2463897"/>
          </a:xfrm>
          <a:prstGeom prst="ellipse">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8" name="Rectangle 17">
            <a:extLst>
              <a:ext uri="{FF2B5EF4-FFF2-40B4-BE49-F238E27FC236}">
                <a16:creationId xmlns="" xmlns:a16="http://schemas.microsoft.com/office/drawing/2014/main" id="{8535BE2F-51AC-4BC8-A41B-3100715F8A3C}"/>
              </a:ext>
            </a:extLst>
          </p:cNvPr>
          <p:cNvSpPr/>
          <p:nvPr/>
        </p:nvSpPr>
        <p:spPr>
          <a:xfrm>
            <a:off x="569235" y="647847"/>
            <a:ext cx="2125988" cy="2015936"/>
          </a:xfrm>
          <a:prstGeom prst="rect">
            <a:avLst/>
          </a:prstGeom>
        </p:spPr>
        <p:txBody>
          <a:bodyPr wrap="square">
            <a:spAutoFit/>
          </a:bodyPr>
          <a:lstStyle/>
          <a:p>
            <a:pPr algn="ctr">
              <a:spcAft>
                <a:spcPts val="600"/>
              </a:spcAft>
            </a:pPr>
            <a:r>
              <a:rPr lang="en-GB" sz="2000" b="1" dirty="0">
                <a:latin typeface="Arial" panose="020B0604020202020204" pitchFamily="34" charset="0"/>
                <a:cs typeface="Arial" panose="020B0604020202020204" pitchFamily="34" charset="0"/>
              </a:rPr>
              <a:t>Pollution</a:t>
            </a:r>
          </a:p>
          <a:p>
            <a:pPr algn="ctr">
              <a:spcAft>
                <a:spcPts val="600"/>
              </a:spcAft>
            </a:pPr>
            <a:r>
              <a:rPr lang="en-GB" sz="2000" dirty="0">
                <a:latin typeface="Arial" panose="020B0604020202020204" pitchFamily="34" charset="0"/>
                <a:cs typeface="Arial" panose="020B0604020202020204" pitchFamily="34" charset="0"/>
              </a:rPr>
              <a:t>Run off from the land can be harmful to marine plants and animals  </a:t>
            </a:r>
          </a:p>
        </p:txBody>
      </p:sp>
      <p:sp>
        <p:nvSpPr>
          <p:cNvPr id="21" name="Oval 20">
            <a:extLst>
              <a:ext uri="{FF2B5EF4-FFF2-40B4-BE49-F238E27FC236}">
                <a16:creationId xmlns="" xmlns:a16="http://schemas.microsoft.com/office/drawing/2014/main" id="{57EF774B-0DFC-4803-BAE6-3C7F886A4566}"/>
              </a:ext>
            </a:extLst>
          </p:cNvPr>
          <p:cNvSpPr/>
          <p:nvPr/>
        </p:nvSpPr>
        <p:spPr>
          <a:xfrm>
            <a:off x="3310212" y="2304409"/>
            <a:ext cx="2606367" cy="2600610"/>
          </a:xfrm>
          <a:prstGeom prst="ellipse">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ectangle 19">
            <a:extLst>
              <a:ext uri="{FF2B5EF4-FFF2-40B4-BE49-F238E27FC236}">
                <a16:creationId xmlns="" xmlns:a16="http://schemas.microsoft.com/office/drawing/2014/main" id="{90172258-51E9-44C8-990A-E48E588F2B39}"/>
              </a:ext>
            </a:extLst>
          </p:cNvPr>
          <p:cNvSpPr/>
          <p:nvPr/>
        </p:nvSpPr>
        <p:spPr>
          <a:xfrm>
            <a:off x="3483188" y="2596746"/>
            <a:ext cx="2260414" cy="2015936"/>
          </a:xfrm>
          <a:prstGeom prst="rect">
            <a:avLst/>
          </a:prstGeom>
        </p:spPr>
        <p:txBody>
          <a:bodyPr wrap="square">
            <a:spAutoFit/>
          </a:bodyPr>
          <a:lstStyle/>
          <a:p>
            <a:pPr algn="ctr">
              <a:spcAft>
                <a:spcPts val="600"/>
              </a:spcAft>
            </a:pPr>
            <a:r>
              <a:rPr lang="en-GB" sz="2000" b="1" dirty="0">
                <a:latin typeface="Arial" panose="020B0604020202020204" pitchFamily="34" charset="0"/>
                <a:cs typeface="Arial" panose="020B0604020202020204" pitchFamily="34" charset="0"/>
              </a:rPr>
              <a:t>Destruction</a:t>
            </a:r>
          </a:p>
          <a:p>
            <a:pPr algn="ctr">
              <a:spcAft>
                <a:spcPts val="600"/>
              </a:spcAft>
            </a:pPr>
            <a:r>
              <a:rPr lang="en-GB" sz="2000" dirty="0">
                <a:latin typeface="Arial" panose="020B0604020202020204" pitchFamily="34" charset="0"/>
                <a:cs typeface="Arial" panose="020B0604020202020204" pitchFamily="34" charset="0"/>
              </a:rPr>
              <a:t>Anchors, boat propellers and bad fishing practises all have an impact  </a:t>
            </a:r>
          </a:p>
        </p:txBody>
      </p:sp>
      <p:pic>
        <p:nvPicPr>
          <p:cNvPr id="16" name="Picture 16">
            <a:extLst>
              <a:ext uri="{FF2B5EF4-FFF2-40B4-BE49-F238E27FC236}">
                <a16:creationId xmlns="" xmlns:a16="http://schemas.microsoft.com/office/drawing/2014/main" id="{84DE11AD-D8C1-4170-BE02-D3343C748B9B}"/>
              </a:ext>
            </a:extLst>
          </p:cNvPr>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10058401" y="5270666"/>
            <a:ext cx="1580898" cy="701474"/>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5">
            <a:extLst>
              <a:ext uri="{FF2B5EF4-FFF2-40B4-BE49-F238E27FC236}">
                <a16:creationId xmlns="" xmlns:a16="http://schemas.microsoft.com/office/drawing/2014/main" id="{204D232D-BAF8-41B9-86E9-2575A724E5B7}"/>
              </a:ext>
            </a:extLst>
          </p:cNvPr>
          <p:cNvPicPr>
            <a:picLocks noChangeAspect="1" noChangeArrowheads="1"/>
          </p:cNvPicPr>
          <p:nvPr/>
        </p:nvPicPr>
        <p:blipFill rotWithShape="1">
          <a:blip r:embed="rId5" cstate="email">
            <a:extLst>
              <a:ext uri="{28A0092B-C50C-407E-A947-70E740481C1C}">
                <a14:useLocalDpi xmlns="" xmlns:a14="http://schemas.microsoft.com/office/drawing/2010/main" val="0"/>
              </a:ext>
            </a:extLst>
          </a:blip>
          <a:srcRect/>
          <a:stretch/>
        </p:blipFill>
        <p:spPr bwMode="auto">
          <a:xfrm>
            <a:off x="9856349" y="6009579"/>
            <a:ext cx="2088001" cy="60790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18703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shrimp&#10;&#10;Description automatically generated">
            <a:extLst>
              <a:ext uri="{FF2B5EF4-FFF2-40B4-BE49-F238E27FC236}">
                <a16:creationId xmlns="" xmlns:a16="http://schemas.microsoft.com/office/drawing/2014/main" id="{B17634D6-7436-4359-BCA8-0D8717C8E8A5}"/>
              </a:ext>
            </a:extLst>
          </p:cNvPr>
          <p:cNvPicPr>
            <a:picLocks noChangeAspect="1"/>
          </p:cNvPicPr>
          <p:nvPr/>
        </p:nvPicPr>
        <p:blipFill rotWithShape="1">
          <a:blip r:embed="rId3" cstate="email">
            <a:extLst>
              <a:ext uri="{28A0092B-C50C-407E-A947-70E740481C1C}">
                <a14:useLocalDpi xmlns="" xmlns:a14="http://schemas.microsoft.com/office/drawing/2010/main" val="0"/>
              </a:ext>
            </a:extLst>
          </a:blip>
          <a:srcRect/>
          <a:stretch/>
        </p:blipFill>
        <p:spPr>
          <a:xfrm>
            <a:off x="0" y="0"/>
            <a:ext cx="12192000" cy="5172501"/>
          </a:xfrm>
          <a:prstGeom prst="rect">
            <a:avLst/>
          </a:prstGeom>
        </p:spPr>
      </p:pic>
      <p:sp>
        <p:nvSpPr>
          <p:cNvPr id="3" name="TextBox 2">
            <a:extLst>
              <a:ext uri="{FF2B5EF4-FFF2-40B4-BE49-F238E27FC236}">
                <a16:creationId xmlns="" xmlns:a16="http://schemas.microsoft.com/office/drawing/2014/main" id="{DB10F6E6-C8ED-4769-A4E7-7CFAB497C338}"/>
              </a:ext>
            </a:extLst>
          </p:cNvPr>
          <p:cNvSpPr txBox="1"/>
          <p:nvPr/>
        </p:nvSpPr>
        <p:spPr>
          <a:xfrm>
            <a:off x="579928" y="5631165"/>
            <a:ext cx="7676968" cy="769441"/>
          </a:xfrm>
          <a:prstGeom prst="rect">
            <a:avLst/>
          </a:prstGeom>
          <a:noFill/>
        </p:spPr>
        <p:txBody>
          <a:bodyPr wrap="square" rtlCol="0">
            <a:spAutoFit/>
          </a:bodyPr>
          <a:lstStyle/>
          <a:p>
            <a:r>
              <a:rPr lang="en-GB" sz="4400" b="1" dirty="0">
                <a:latin typeface="Arial" panose="020B0604020202020204" pitchFamily="34" charset="0"/>
                <a:cs typeface="Arial" panose="020B0604020202020204" pitchFamily="34" charset="0"/>
              </a:rPr>
              <a:t>Seagrass Ocean Rescue</a:t>
            </a:r>
          </a:p>
        </p:txBody>
      </p:sp>
      <p:sp>
        <p:nvSpPr>
          <p:cNvPr id="7" name="Rectangle 6">
            <a:extLst>
              <a:ext uri="{FF2B5EF4-FFF2-40B4-BE49-F238E27FC236}">
                <a16:creationId xmlns="" xmlns:a16="http://schemas.microsoft.com/office/drawing/2014/main" id="{DB34F271-9AE6-4B58-BB23-1B9879EDA97C}"/>
              </a:ext>
            </a:extLst>
          </p:cNvPr>
          <p:cNvSpPr/>
          <p:nvPr/>
        </p:nvSpPr>
        <p:spPr>
          <a:xfrm>
            <a:off x="7256435" y="3004849"/>
            <a:ext cx="4648587" cy="1077218"/>
          </a:xfrm>
          <a:prstGeom prst="rect">
            <a:avLst/>
          </a:prstGeom>
        </p:spPr>
        <p:txBody>
          <a:bodyPr wrap="square">
            <a:spAutoFit/>
          </a:bodyPr>
          <a:lstStyle/>
          <a:p>
            <a:r>
              <a:rPr lang="en-GB" sz="4400" b="1" dirty="0">
                <a:solidFill>
                  <a:schemeClr val="bg1"/>
                </a:solidFill>
                <a:latin typeface="Arial" panose="020B0604020202020204" pitchFamily="34" charset="0"/>
                <a:cs typeface="Arial" panose="020B0604020202020204" pitchFamily="34" charset="0"/>
              </a:rPr>
              <a:t>One million </a:t>
            </a:r>
            <a:r>
              <a:rPr lang="en-GB" sz="2000" dirty="0">
                <a:solidFill>
                  <a:schemeClr val="bg1"/>
                </a:solidFill>
                <a:latin typeface="Arial" panose="020B0604020202020204" pitchFamily="34" charset="0"/>
                <a:cs typeface="Arial" panose="020B0604020202020204" pitchFamily="34" charset="0"/>
              </a:rPr>
              <a:t>seeds have been collected by volunteers. </a:t>
            </a:r>
          </a:p>
        </p:txBody>
      </p:sp>
      <p:pic>
        <p:nvPicPr>
          <p:cNvPr id="10" name="Picture 16">
            <a:extLst>
              <a:ext uri="{FF2B5EF4-FFF2-40B4-BE49-F238E27FC236}">
                <a16:creationId xmlns="" xmlns:a16="http://schemas.microsoft.com/office/drawing/2014/main" id="{86377098-1EED-45B0-BA34-2BD1BD3C7F73}"/>
              </a:ext>
            </a:extLst>
          </p:cNvPr>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10058401" y="5270666"/>
            <a:ext cx="1580898" cy="701474"/>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5">
            <a:extLst>
              <a:ext uri="{FF2B5EF4-FFF2-40B4-BE49-F238E27FC236}">
                <a16:creationId xmlns="" xmlns:a16="http://schemas.microsoft.com/office/drawing/2014/main" id="{AC8730CC-A33F-4DC8-BC5D-5AF3D1119DEA}"/>
              </a:ext>
            </a:extLst>
          </p:cNvPr>
          <p:cNvPicPr>
            <a:picLocks noChangeAspect="1" noChangeArrowheads="1"/>
          </p:cNvPicPr>
          <p:nvPr/>
        </p:nvPicPr>
        <p:blipFill rotWithShape="1">
          <a:blip r:embed="rId5" cstate="email">
            <a:extLst>
              <a:ext uri="{28A0092B-C50C-407E-A947-70E740481C1C}">
                <a14:useLocalDpi xmlns="" xmlns:a14="http://schemas.microsoft.com/office/drawing/2010/main" val="0"/>
              </a:ext>
            </a:extLst>
          </a:blip>
          <a:srcRect/>
          <a:stretch/>
        </p:blipFill>
        <p:spPr bwMode="auto">
          <a:xfrm>
            <a:off x="9856349" y="6009579"/>
            <a:ext cx="2088001" cy="60790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5119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D311C1E3FA59442A572C89AC59064F2" ma:contentTypeVersion="11" ma:contentTypeDescription="Create a new document." ma:contentTypeScope="" ma:versionID="586359f1af59f1b9c85fa3cb440193b2">
  <xsd:schema xmlns:xsd="http://www.w3.org/2001/XMLSchema" xmlns:xs="http://www.w3.org/2001/XMLSchema" xmlns:p="http://schemas.microsoft.com/office/2006/metadata/properties" xmlns:ns3="4965cb44-600c-41ec-9225-06ff15f06813" xmlns:ns4="67bc5f20-e86c-484b-a9f0-f2e62d5a1e29" targetNamespace="http://schemas.microsoft.com/office/2006/metadata/properties" ma:root="true" ma:fieldsID="8480f27970dd6321e900ec654e880a5d" ns3:_="" ns4:_="">
    <xsd:import namespace="4965cb44-600c-41ec-9225-06ff15f06813"/>
    <xsd:import namespace="67bc5f20-e86c-484b-a9f0-f2e62d5a1e2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65cb44-600c-41ec-9225-06ff15f068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bc5f20-e86c-484b-a9f0-f2e62d5a1e2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7C1E38-522A-4D9B-9F5A-765DBE5138F5}">
  <ds:schemaRefs>
    <ds:schemaRef ds:uri="http://purl.org/dc/elements/1.1/"/>
    <ds:schemaRef ds:uri="http://schemas.microsoft.com/office/2006/metadata/properties"/>
    <ds:schemaRef ds:uri="4965cb44-600c-41ec-9225-06ff15f0681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7bc5f20-e86c-484b-a9f0-f2e62d5a1e29"/>
    <ds:schemaRef ds:uri="http://www.w3.org/XML/1998/namespace"/>
    <ds:schemaRef ds:uri="http://purl.org/dc/dcmitype/"/>
  </ds:schemaRefs>
</ds:datastoreItem>
</file>

<file path=customXml/itemProps2.xml><?xml version="1.0" encoding="utf-8"?>
<ds:datastoreItem xmlns:ds="http://schemas.openxmlformats.org/officeDocument/2006/customXml" ds:itemID="{13F2AF52-3B4C-4811-AB72-861273EED06A}">
  <ds:schemaRefs>
    <ds:schemaRef ds:uri="http://schemas.microsoft.com/sharepoint/v3/contenttype/forms"/>
  </ds:schemaRefs>
</ds:datastoreItem>
</file>

<file path=customXml/itemProps3.xml><?xml version="1.0" encoding="utf-8"?>
<ds:datastoreItem xmlns:ds="http://schemas.openxmlformats.org/officeDocument/2006/customXml" ds:itemID="{47BCBDF8-96CA-4D0D-BBA1-1BF8425B17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65cb44-600c-41ec-9225-06ff15f06813"/>
    <ds:schemaRef ds:uri="67bc5f20-e86c-484b-a9f0-f2e62d5a1e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179</TotalTime>
  <Words>1117</Words>
  <Application>Microsoft Office PowerPoint</Application>
  <PresentationFormat>Custom</PresentationFormat>
  <Paragraphs>167</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SEAGRSS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SEAGRSS</dc:title>
  <dc:creator>Lizzie Goldsbrough</dc:creator>
  <cp:lastModifiedBy>Justin</cp:lastModifiedBy>
  <cp:revision>27</cp:revision>
  <dcterms:created xsi:type="dcterms:W3CDTF">2019-11-25T11:53:32Z</dcterms:created>
  <dcterms:modified xsi:type="dcterms:W3CDTF">2020-01-20T17:52:28Z</dcterms:modified>
</cp:coreProperties>
</file>