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5"/>
  </p:notesMasterIdLst>
  <p:sldIdLst>
    <p:sldId id="256" r:id="rId5"/>
    <p:sldId id="260" r:id="rId6"/>
    <p:sldId id="269" r:id="rId7"/>
    <p:sldId id="262" r:id="rId8"/>
    <p:sldId id="263" r:id="rId9"/>
    <p:sldId id="267" r:id="rId10"/>
    <p:sldId id="264" r:id="rId11"/>
    <p:sldId id="268" r:id="rId12"/>
    <p:sldId id="270" r:id="rId13"/>
    <p:sldId id="258" r:id="rId14"/>
  </p:sldIdLst>
  <p:sldSz cx="9144000" cy="6858000" type="screen4x3"/>
  <p:notesSz cx="6858000" cy="337185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Lang" initials="EL" lastIdx="5" clrIdx="0">
    <p:extLst>
      <p:ext uri="{19B8F6BF-5375-455C-9EA6-DF929625EA0E}">
        <p15:presenceInfo xmlns:p15="http://schemas.microsoft.com/office/powerpoint/2012/main" xmlns="" userId="S::ed@hopscotchconsulting.co.uk::a947666a-58bb-474d-8f2b-3db70a97b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05431"/>
    <a:srgbClr val="245533"/>
    <a:srgbClr val="221E1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7D3EB5-B2C3-4641-9752-A613127E98B4}" v="303" dt="2019-09-09T14:44:28.514"/>
    <p1510:client id="{D9BC2578-8512-0907-52DD-93D663E6C7CD}" v="35" dt="2019-09-09T15:58:58.1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74"/>
    <p:restoredTop sz="72529" autoAdjust="0"/>
  </p:normalViewPr>
  <p:slideViewPr>
    <p:cSldViewPr snapToGrid="0" snapToObjects="1">
      <p:cViewPr varScale="1">
        <p:scale>
          <a:sx n="83" d="100"/>
          <a:sy n="83" d="100"/>
        </p:scale>
        <p:origin x="-242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1EF9D-1236-A04B-A89F-A65A4D6C3568}" type="datetimeFigureOut">
              <a:rPr lang="en-US" smtClean="0"/>
              <a:pPr/>
              <a:t>9/29/2020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547EE1-7191-5B41-BA2E-205D774F2678}" type="slidenum">
              <a:rPr lang="en-US" smtClean="0"/>
              <a:pPr/>
              <a:t>‹#›</a:t>
            </a:fld>
            <a:endParaRPr lang="en-US"/>
          </a:p>
        </p:txBody>
      </p:sp>
    </p:spTree>
    <p:extLst>
      <p:ext uri="{BB962C8B-B14F-4D97-AF65-F5344CB8AC3E}">
        <p14:creationId xmlns:p14="http://schemas.microsoft.com/office/powerpoint/2010/main" xmlns="" val="341499083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urplanet.com/en/video/biome-tour-of-our-jungl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b="1" u="sng" kern="1200" dirty="0">
                <a:solidFill>
                  <a:schemeClr val="tx1"/>
                </a:solidFill>
                <a:effectLst/>
                <a:latin typeface="+mn-lt"/>
                <a:ea typeface="+mn-ea"/>
                <a:cs typeface="+mn-cs"/>
              </a:rPr>
              <a:t>Please note:</a:t>
            </a:r>
            <a:r>
              <a:rPr lang="en-GB" b="1" u="sng" dirty="0"/>
              <a:t> </a:t>
            </a:r>
            <a:r>
              <a:rPr lang="en-GB" sz="900" b="1" u="sng" kern="1200" dirty="0">
                <a:solidFill>
                  <a:schemeClr val="tx1"/>
                </a:solidFill>
                <a:effectLst/>
                <a:latin typeface="+mn-lt"/>
                <a:ea typeface="+mn-ea"/>
                <a:cs typeface="+mn-cs"/>
              </a:rPr>
              <a:t> </a:t>
            </a:r>
            <a:r>
              <a:rPr lang="en-GB" sz="900" kern="1200" dirty="0">
                <a:solidFill>
                  <a:schemeClr val="tx1"/>
                </a:solidFill>
                <a:effectLst/>
                <a:latin typeface="+mn-lt"/>
                <a:ea typeface="+mn-ea"/>
                <a:cs typeface="+mn-cs"/>
              </a:rPr>
              <a:t>This topical resource is adapted from the </a:t>
            </a:r>
            <a:r>
              <a:rPr lang="en-GB" sz="900" b="1" i="1" kern="1200" dirty="0">
                <a:solidFill>
                  <a:schemeClr val="tx1"/>
                </a:solidFill>
                <a:effectLst/>
                <a:latin typeface="+mn-lt"/>
                <a:ea typeface="+mn-ea"/>
                <a:cs typeface="+mn-cs"/>
              </a:rPr>
              <a:t>Our Planet </a:t>
            </a:r>
            <a:r>
              <a:rPr lang="en-GB" b="1" i="1" dirty="0"/>
              <a:t>UK classroom biome presentations</a:t>
            </a:r>
            <a:r>
              <a:rPr lang="en-GB" sz="900" kern="1200" dirty="0">
                <a:solidFill>
                  <a:schemeClr val="tx1"/>
                </a:solidFill>
                <a:effectLst/>
                <a:latin typeface="+mn-lt"/>
                <a:ea typeface="+mn-ea"/>
                <a:cs typeface="+mn-cs"/>
              </a:rPr>
              <a:t>. For the full resource and to explore five more stunning biomes please go to </a:t>
            </a:r>
            <a:r>
              <a:rPr lang="en-GB" sz="900" b="1" kern="1200" dirty="0">
                <a:solidFill>
                  <a:schemeClr val="tx1"/>
                </a:solidFill>
                <a:effectLst/>
                <a:latin typeface="+mn-lt"/>
                <a:ea typeface="+mn-ea"/>
                <a:cs typeface="+mn-cs"/>
              </a:rPr>
              <a:t>www.wwf.org.uk/get-involved/schools/our-planet.</a:t>
            </a:r>
            <a:r>
              <a:rPr lang="en-GB" b="1" dirty="0"/>
              <a:t> </a:t>
            </a:r>
            <a:endParaRPr lang="en-GB" sz="900" b="1" kern="1200" dirty="0">
              <a:solidFill>
                <a:schemeClr val="tx1"/>
              </a:solidFill>
              <a:effectLst/>
              <a:latin typeface="+mn-lt"/>
              <a:ea typeface="+mn-ea"/>
              <a:cs typeface="+mn-cs"/>
            </a:endParaRPr>
          </a:p>
          <a:p>
            <a:endParaRPr lang="en-GB" sz="9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1</a:t>
            </a:fld>
            <a:endParaRPr lang="en-US"/>
          </a:p>
        </p:txBody>
      </p:sp>
    </p:spTree>
    <p:extLst>
      <p:ext uri="{BB962C8B-B14F-4D97-AF65-F5344CB8AC3E}">
        <p14:creationId xmlns:p14="http://schemas.microsoft.com/office/powerpoint/2010/main" xmlns="" val="2944877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10</a:t>
            </a:fld>
            <a:endParaRPr lang="en-US"/>
          </a:p>
        </p:txBody>
      </p:sp>
    </p:spTree>
    <p:extLst>
      <p:ext uri="{BB962C8B-B14F-4D97-AF65-F5344CB8AC3E}">
        <p14:creationId xmlns:p14="http://schemas.microsoft.com/office/powerpoint/2010/main" xmlns="" val="2868883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900" kern="1200" dirty="0">
                <a:solidFill>
                  <a:schemeClr val="tx1"/>
                </a:solidFill>
                <a:effectLst/>
                <a:latin typeface="+mn-lt"/>
                <a:ea typeface="+mn-ea"/>
                <a:cs typeface="+mn-cs"/>
              </a:rPr>
              <a:t>Forests cover almost one third of our planet’s land surface and are home to over half of the species found on land. </a:t>
            </a:r>
          </a:p>
          <a:p>
            <a:pPr marL="171450" indent="-171450">
              <a:buFont typeface="Arial" panose="020B0604020202020204" pitchFamily="34" charset="0"/>
              <a:buChar char="•"/>
            </a:pPr>
            <a:r>
              <a:rPr lang="en-GB" sz="900" kern="1200" dirty="0">
                <a:solidFill>
                  <a:schemeClr val="tx1"/>
                </a:solidFill>
                <a:effectLst/>
                <a:latin typeface="+mn-lt"/>
                <a:ea typeface="+mn-ea"/>
                <a:cs typeface="+mn-cs"/>
              </a:rPr>
              <a:t>About 300 million people live in forests and over one billion people depend on them for their livelihood. </a:t>
            </a:r>
          </a:p>
          <a:p>
            <a:pPr marL="171450" indent="-171450">
              <a:buFont typeface="Arial" panose="020B0604020202020204" pitchFamily="34" charset="0"/>
              <a:buChar char="•"/>
            </a:pPr>
            <a:r>
              <a:rPr lang="en-GB" sz="900" kern="1200" dirty="0">
                <a:solidFill>
                  <a:schemeClr val="tx1"/>
                </a:solidFill>
                <a:effectLst/>
                <a:latin typeface="+mn-lt"/>
                <a:ea typeface="+mn-ea"/>
                <a:cs typeface="+mn-cs"/>
              </a:rPr>
              <a:t>The forests with the most plentiful and diverse wildlife are </a:t>
            </a:r>
            <a:r>
              <a:rPr lang="en-GB" sz="900" b="1" kern="1200" dirty="0">
                <a:solidFill>
                  <a:schemeClr val="tx1"/>
                </a:solidFill>
                <a:effectLst/>
                <a:latin typeface="+mn-lt"/>
                <a:ea typeface="+mn-ea"/>
                <a:cs typeface="+mn-cs"/>
              </a:rPr>
              <a:t>tropical rainforests.  </a:t>
            </a:r>
            <a:r>
              <a:rPr lang="en-GB" sz="900" kern="1200" dirty="0">
                <a:solidFill>
                  <a:schemeClr val="tx1"/>
                </a:solidFill>
                <a:effectLst/>
                <a:latin typeface="+mn-lt"/>
                <a:ea typeface="+mn-ea"/>
                <a:cs typeface="+mn-cs"/>
              </a:rPr>
              <a:t>These forests grow</a:t>
            </a:r>
            <a:r>
              <a:rPr lang="en-GB" sz="900" b="1" kern="1200" dirty="0">
                <a:solidFill>
                  <a:schemeClr val="tx1"/>
                </a:solidFill>
                <a:effectLst/>
                <a:latin typeface="+mn-lt"/>
                <a:ea typeface="+mn-ea"/>
                <a:cs typeface="+mn-cs"/>
              </a:rPr>
              <a:t> </a:t>
            </a:r>
            <a:r>
              <a:rPr lang="en-GB" sz="900" kern="1200" dirty="0">
                <a:solidFill>
                  <a:schemeClr val="tx1"/>
                </a:solidFill>
                <a:effectLst/>
                <a:latin typeface="+mn-lt"/>
                <a:ea typeface="+mn-ea"/>
                <a:cs typeface="+mn-cs"/>
              </a:rPr>
              <a:t>near the equator, where it is hot and humid all year round. </a:t>
            </a:r>
          </a:p>
          <a:p>
            <a:pPr marL="171450" indent="-171450">
              <a:buFont typeface="Arial" panose="020B0604020202020204" pitchFamily="34" charset="0"/>
              <a:buChar char="•"/>
            </a:pPr>
            <a:r>
              <a:rPr lang="en-GB" sz="900" kern="1200" dirty="0">
                <a:solidFill>
                  <a:schemeClr val="tx1"/>
                </a:solidFill>
                <a:effectLst/>
                <a:latin typeface="+mn-lt"/>
                <a:ea typeface="+mn-ea"/>
                <a:cs typeface="+mn-cs"/>
              </a:rPr>
              <a:t>Let’s explore our tropical rainforests</a:t>
            </a:r>
            <a:r>
              <a:rPr lang="en-GB" sz="900" kern="1200" dirty="0" smtClean="0">
                <a:solidFill>
                  <a:schemeClr val="tx1"/>
                </a:solidFill>
                <a:effectLst/>
                <a:latin typeface="+mn-lt"/>
                <a:ea typeface="+mn-ea"/>
                <a:cs typeface="+mn-cs"/>
              </a:rPr>
              <a:t>. View our short video at: </a:t>
            </a:r>
            <a:r>
              <a:rPr lang="en-GB" sz="900" b="0" i="0" kern="1200" dirty="0" smtClean="0">
                <a:solidFill>
                  <a:schemeClr val="tx1"/>
                </a:solidFill>
                <a:latin typeface="+mn-lt"/>
                <a:ea typeface="+mn-ea"/>
                <a:cs typeface="+mn-cs"/>
                <a:hlinkClick r:id="rId3"/>
              </a:rPr>
              <a:t>https://www.ourplanet.com/en/video/biome-tour-of-our-jungles/</a:t>
            </a:r>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2</a:t>
            </a:fld>
            <a:endParaRPr lang="en-US"/>
          </a:p>
        </p:txBody>
      </p:sp>
    </p:spTree>
    <p:extLst>
      <p:ext uri="{BB962C8B-B14F-4D97-AF65-F5344CB8AC3E}">
        <p14:creationId xmlns:p14="http://schemas.microsoft.com/office/powerpoint/2010/main" xmlns="" val="848436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900" b="0" i="0" u="none" kern="1200" dirty="0">
                <a:solidFill>
                  <a:schemeClr val="tx1"/>
                </a:solidFill>
                <a:effectLst/>
                <a:latin typeface="+mn-lt"/>
                <a:ea typeface="+mn-ea"/>
                <a:cs typeface="+mn-cs"/>
              </a:rPr>
              <a:t>The largest tropical rainforest in the world is the Amazon rainforest . </a:t>
            </a:r>
          </a:p>
          <a:p>
            <a:pPr marL="171450" indent="-171450">
              <a:buFont typeface="Arial" panose="020B0604020202020204" pitchFamily="34" charset="0"/>
              <a:buChar char="•"/>
            </a:pPr>
            <a:r>
              <a:rPr lang="en-GB" sz="900" b="0" i="0" u="none" kern="1200" dirty="0">
                <a:solidFill>
                  <a:schemeClr val="tx1"/>
                </a:solidFill>
                <a:effectLst/>
                <a:latin typeface="+mn-lt"/>
                <a:ea typeface="+mn-ea"/>
                <a:cs typeface="+mn-cs"/>
              </a:rPr>
              <a:t>Despite only covering arounds 1% of the planet’s </a:t>
            </a:r>
            <a:r>
              <a:rPr lang="en-GB" dirty="0"/>
              <a:t>surface, the </a:t>
            </a:r>
            <a:r>
              <a:rPr lang="en-GB" sz="900" b="0" i="0" u="none" kern="1200" dirty="0">
                <a:solidFill>
                  <a:schemeClr val="tx1"/>
                </a:solidFill>
                <a:effectLst/>
                <a:latin typeface="+mn-lt"/>
                <a:ea typeface="+mn-ea"/>
                <a:cs typeface="+mn-cs"/>
              </a:rPr>
              <a:t>Amazon is home to 10% of all the wildlife we know about.</a:t>
            </a:r>
            <a:r>
              <a:rPr lang="en-GB" dirty="0"/>
              <a:t> </a:t>
            </a:r>
            <a:endParaRPr lang="en-GB" sz="900" b="0" i="0" u="none" kern="1200" dirty="0">
              <a:solidFill>
                <a:schemeClr val="tx1"/>
              </a:solidFill>
              <a:effectLst/>
              <a:latin typeface="+mn-lt"/>
              <a:cs typeface="Calibri"/>
            </a:endParaRPr>
          </a:p>
          <a:p>
            <a:pPr marL="171450" indent="-171450">
              <a:buFont typeface="Arial" panose="020B0604020202020204" pitchFamily="34" charset="0"/>
              <a:buChar char="•"/>
            </a:pPr>
            <a:r>
              <a:rPr lang="en-GB" sz="900" kern="1200" dirty="0">
                <a:solidFill>
                  <a:schemeClr val="tx1"/>
                </a:solidFill>
                <a:effectLst/>
                <a:latin typeface="+mn-lt"/>
                <a:ea typeface="+mn-ea"/>
                <a:cs typeface="+mn-cs"/>
              </a:rPr>
              <a:t>The Amazon provides us with many resources, including food, paper, timber, medicines, and even the air we breathe. </a:t>
            </a:r>
          </a:p>
          <a:p>
            <a:pPr marL="171450" indent="-171450">
              <a:buFont typeface="Arial" panose="020B0604020202020204" pitchFamily="34" charset="0"/>
              <a:buChar char="•"/>
            </a:pPr>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3</a:t>
            </a:fld>
            <a:endParaRPr lang="en-US"/>
          </a:p>
        </p:txBody>
      </p:sp>
    </p:spTree>
    <p:extLst>
      <p:ext uri="{BB962C8B-B14F-4D97-AF65-F5344CB8AC3E}">
        <p14:creationId xmlns:p14="http://schemas.microsoft.com/office/powerpoint/2010/main" xmlns="" val="1401280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900" kern="1200" dirty="0">
                <a:solidFill>
                  <a:schemeClr val="tx1"/>
                </a:solidFill>
                <a:effectLst/>
                <a:latin typeface="+mn-lt"/>
                <a:ea typeface="+mn-ea"/>
                <a:cs typeface="+mn-cs"/>
              </a:rPr>
              <a:t>Forests also play an important role filtering, storing and distributing freshwater. Over three quarters of the freshwater humans can access comes from forests.</a:t>
            </a:r>
          </a:p>
          <a:p>
            <a:pPr marL="171450" indent="-171450">
              <a:buFont typeface="Arial" panose="020B0604020202020204" pitchFamily="34" charset="0"/>
              <a:buChar char="•"/>
            </a:pPr>
            <a:r>
              <a:rPr lang="en-GB" sz="900" kern="1200" dirty="0">
                <a:solidFill>
                  <a:schemeClr val="tx1"/>
                </a:solidFill>
                <a:effectLst/>
                <a:latin typeface="+mn-lt"/>
                <a:ea typeface="+mn-ea"/>
                <a:cs typeface="+mn-cs"/>
              </a:rPr>
              <a:t>Forests are the lungs of our planet and soak up carbon dioxide and other greenhouse gases that cause climate change.</a:t>
            </a:r>
          </a:p>
          <a:p>
            <a:pPr marL="171450" indent="-171450">
              <a:buFont typeface="Arial" panose="020B0604020202020204" pitchFamily="34" charset="0"/>
              <a:buChar char="•"/>
            </a:pPr>
            <a:r>
              <a:rPr lang="en-GB" sz="900" b="0" i="0" u="none" strike="noStrike" kern="1200" dirty="0">
                <a:solidFill>
                  <a:schemeClr val="tx1"/>
                </a:solidFill>
                <a:effectLst/>
                <a:latin typeface="+mn-lt"/>
                <a:ea typeface="+mn-ea"/>
                <a:cs typeface="+mn-cs"/>
              </a:rPr>
              <a:t>The Amazon is the world’s largest rainforest and a key ally in fighting the climate crisis. It’s meant to absorb carbon, not produce it. The trees in the Amazon contain up to 140 billion tonnes of carbon. That’s the equivalent of what humans produce in 100 years. Put simply, there’s no way we can fight the climate crisis without stopping the destruction of our forests. </a:t>
            </a:r>
          </a:p>
          <a:p>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4</a:t>
            </a:fld>
            <a:endParaRPr lang="en-US"/>
          </a:p>
        </p:txBody>
      </p:sp>
    </p:spTree>
    <p:extLst>
      <p:ext uri="{BB962C8B-B14F-4D97-AF65-F5344CB8AC3E}">
        <p14:creationId xmlns:p14="http://schemas.microsoft.com/office/powerpoint/2010/main" xmlns="" val="2591100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900" kern="1200" dirty="0">
                <a:solidFill>
                  <a:schemeClr val="tx1"/>
                </a:solidFill>
                <a:effectLst/>
                <a:latin typeface="+mn-lt"/>
                <a:ea typeface="+mn-ea"/>
                <a:cs typeface="+mn-cs"/>
              </a:rPr>
              <a:t>Forests are under threat. </a:t>
            </a:r>
          </a:p>
          <a:p>
            <a:pPr marL="171450" indent="-171450">
              <a:buFont typeface="Arial" panose="020B0604020202020204" pitchFamily="34" charset="0"/>
              <a:buChar char="•"/>
            </a:pPr>
            <a:r>
              <a:rPr lang="en-GB" sz="900" kern="1200" dirty="0">
                <a:solidFill>
                  <a:schemeClr val="tx1"/>
                </a:solidFill>
                <a:effectLst/>
                <a:latin typeface="+mn-lt"/>
                <a:ea typeface="+mn-ea"/>
                <a:cs typeface="+mn-cs"/>
              </a:rPr>
              <a:t>In the Amazon basin, an area of rainforest around the size of 3 football pitches is being cut down every minute </a:t>
            </a:r>
          </a:p>
          <a:p>
            <a:pPr marL="171450" indent="-171450">
              <a:buFont typeface="Arial" panose="020B0604020202020204" pitchFamily="34" charset="0"/>
              <a:buChar char="•"/>
            </a:pPr>
            <a:r>
              <a:rPr lang="en-GB" sz="900" kern="1200" dirty="0">
                <a:solidFill>
                  <a:schemeClr val="tx1"/>
                </a:solidFill>
                <a:effectLst/>
                <a:latin typeface="+mn-lt"/>
                <a:ea typeface="+mn-ea"/>
                <a:cs typeface="+mn-cs"/>
              </a:rPr>
              <a:t>Building roads, railways, electric pylons and pipelines lead to fragmentation of forests, having an impact on wildlife. </a:t>
            </a:r>
          </a:p>
          <a:p>
            <a:pPr marL="171450" indent="-171450">
              <a:buFont typeface="Arial" panose="020B0604020202020204" pitchFamily="34" charset="0"/>
              <a:buChar char="•"/>
            </a:pPr>
            <a:r>
              <a:rPr lang="en-GB" sz="900" kern="1200" dirty="0">
                <a:solidFill>
                  <a:schemeClr val="tx1"/>
                </a:solidFill>
                <a:effectLst/>
                <a:latin typeface="+mn-lt"/>
                <a:ea typeface="+mn-ea"/>
                <a:cs typeface="+mn-cs"/>
              </a:rPr>
              <a:t>Wood is still used by more than a quarter of the world’s people for cooking and heating.</a:t>
            </a:r>
          </a:p>
          <a:p>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b="1" dirty="0">
                <a:latin typeface="Futura Medium" panose="020B0602020204020303" pitchFamily="34" charset="-79"/>
                <a:cs typeface="Futura Medium" panose="020B0602020204020303" pitchFamily="34" charset="-79"/>
              </a:rPr>
              <a:t>Forests are illegally cleared for agriculture through fires, but not normally this much! More illegal fires are being started and the current dry season means the fires are spreading quickly. </a:t>
            </a:r>
            <a:endParaRPr lang="en-US" b="1" dirty="0">
              <a:latin typeface="Futura Medium" panose="020B0602020204020303" pitchFamily="34" charset="-79"/>
              <a:cs typeface="Futura Medium" panose="020B0602020204020303" pitchFamily="34" charset="-79"/>
            </a:endParaRPr>
          </a:p>
          <a:p>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5</a:t>
            </a:fld>
            <a:endParaRPr lang="en-US"/>
          </a:p>
        </p:txBody>
      </p:sp>
    </p:spTree>
    <p:extLst>
      <p:ext uri="{BB962C8B-B14F-4D97-AF65-F5344CB8AC3E}">
        <p14:creationId xmlns:p14="http://schemas.microsoft.com/office/powerpoint/2010/main" xmlns="" val="1449322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b="0" i="0" u="none" strike="noStrike" kern="1200" dirty="0">
                <a:solidFill>
                  <a:schemeClr val="tx1"/>
                </a:solidFill>
                <a:effectLst/>
                <a:latin typeface="+mn-lt"/>
                <a:ea typeface="+mn-ea"/>
                <a:cs typeface="+mn-cs"/>
              </a:rPr>
              <a:t>Almost 73,000 fires have been recorded in Brazil already this year – 85% more fires than were seen in the whole of 2018. Land is cleared and prepared for agriculture through fires, but not normally at this intensity. The current dry season also contributes to the rapid spread of these fires.  We've seen a massive increase in the number of fires in 2019, and half of these have been in the last 20 days!</a:t>
            </a:r>
          </a:p>
          <a:p>
            <a:endParaRPr lang="en-GB" sz="900" b="0" i="0" u="none" strike="noStrike"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dirty="0">
                <a:solidFill>
                  <a:schemeClr val="tx1"/>
                </a:solidFill>
                <a:effectLst/>
                <a:latin typeface="+mn-lt"/>
                <a:ea typeface="+mn-ea"/>
                <a:cs typeface="+mn-cs"/>
              </a:rPr>
              <a:t>It's devastating to see this precious place burning.</a:t>
            </a:r>
          </a:p>
          <a:p>
            <a:endParaRPr lang="en-GB" sz="9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6</a:t>
            </a:fld>
            <a:endParaRPr lang="en-US"/>
          </a:p>
        </p:txBody>
      </p:sp>
    </p:spTree>
    <p:extLst>
      <p:ext uri="{BB962C8B-B14F-4D97-AF65-F5344CB8AC3E}">
        <p14:creationId xmlns:p14="http://schemas.microsoft.com/office/powerpoint/2010/main" xmlns="" val="3969359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b="1" i="0" u="none" strike="noStrike" kern="1200" dirty="0">
                <a:solidFill>
                  <a:schemeClr val="tx1"/>
                </a:solidFill>
                <a:effectLst/>
                <a:latin typeface="+mn-lt"/>
                <a:ea typeface="+mn-ea"/>
                <a:cs typeface="+mn-cs"/>
              </a:rPr>
              <a:t>Can the Amazon regrow and recover?</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dirty="0">
                <a:solidFill>
                  <a:schemeClr val="tx1"/>
                </a:solidFill>
                <a:effectLst/>
                <a:latin typeface="+mn-lt"/>
                <a:ea typeface="+mn-ea"/>
                <a:cs typeface="+mn-cs"/>
              </a:rPr>
              <a:t>We absolutely need to encourage forest restoration and we know that nature can bounce back when given a chance. </a:t>
            </a:r>
            <a:r>
              <a:rPr lang="en-GB" sz="900" kern="1200" dirty="0">
                <a:solidFill>
                  <a:schemeClr val="tx1"/>
                </a:solidFill>
                <a:effectLst/>
                <a:latin typeface="+mn-lt"/>
                <a:ea typeface="+mn-ea"/>
                <a:cs typeface="+mn-cs"/>
              </a:rPr>
              <a:t>The good news is that forests are naturally resilient and areas cleared of tree cover can spring back to life after forest fires if given a chance.  </a:t>
            </a:r>
            <a:r>
              <a:rPr lang="en-GB" sz="900" b="0" i="0" u="none" strike="noStrike" kern="1200" dirty="0">
                <a:solidFill>
                  <a:schemeClr val="tx1"/>
                </a:solidFill>
                <a:effectLst/>
                <a:latin typeface="+mn-lt"/>
                <a:ea typeface="+mn-ea"/>
                <a:cs typeface="+mn-cs"/>
              </a:rPr>
              <a:t>We must stop the destruction of this rainforest now before it too late and protect what we have.</a:t>
            </a:r>
          </a:p>
          <a:p>
            <a:endParaRPr lang="en-GB" sz="900" kern="1200" dirty="0">
              <a:solidFill>
                <a:schemeClr val="tx1"/>
              </a:solidFill>
              <a:effectLst/>
              <a:latin typeface="+mn-lt"/>
              <a:ea typeface="+mn-ea"/>
              <a:cs typeface="+mn-cs"/>
            </a:endParaRPr>
          </a:p>
          <a:p>
            <a:endParaRPr lang="en-GB" sz="900" kern="1200" dirty="0">
              <a:solidFill>
                <a:schemeClr val="tx1"/>
              </a:solidFill>
              <a:effectLst/>
              <a:latin typeface="+mn-lt"/>
              <a:ea typeface="+mn-ea"/>
              <a:cs typeface="+mn-cs"/>
            </a:endParaRPr>
          </a:p>
          <a:p>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7</a:t>
            </a:fld>
            <a:endParaRPr lang="en-US"/>
          </a:p>
        </p:txBody>
      </p:sp>
    </p:spTree>
    <p:extLst>
      <p:ext uri="{BB962C8B-B14F-4D97-AF65-F5344CB8AC3E}">
        <p14:creationId xmlns:p14="http://schemas.microsoft.com/office/powerpoint/2010/main" xmlns="" val="1678493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b="1" dirty="0">
                <a:latin typeface="Futura Medium" panose="020B0602020204020303" pitchFamily="34" charset="-79"/>
                <a:cs typeface="Futura Medium" panose="020B0602020204020303" pitchFamily="34" charset="-79"/>
              </a:rPr>
              <a:t>5 things you can do to help: </a:t>
            </a:r>
          </a:p>
          <a:p>
            <a:endParaRPr lang="en-US" sz="900" b="1" dirty="0">
              <a:latin typeface="Futura Medium" panose="020B0602020204020303" pitchFamily="34" charset="-79"/>
              <a:cs typeface="Futura Medium" panose="020B0602020204020303" pitchFamily="34" charset="-79"/>
            </a:endParaRPr>
          </a:p>
          <a:p>
            <a:r>
              <a:rPr lang="en-US" sz="900" b="1" dirty="0">
                <a:latin typeface="Futura Medium" panose="020B0602020204020303" pitchFamily="34" charset="-79"/>
                <a:cs typeface="Futura Medium" panose="020B0602020204020303" pitchFamily="34" charset="-79"/>
              </a:rPr>
              <a:t>1. Show your outrage - </a:t>
            </a:r>
            <a:r>
              <a:rPr lang="en-GB" sz="900" b="0" i="0" u="none" strike="noStrike" kern="1200" dirty="0">
                <a:solidFill>
                  <a:schemeClr val="tx1"/>
                </a:solidFill>
                <a:effectLst/>
                <a:latin typeface="+mn-lt"/>
                <a:ea typeface="+mn-ea"/>
                <a:cs typeface="+mn-cs"/>
              </a:rPr>
              <a:t>Share it on social media. Talk to your friends and family about it. It’s up to all of us to make this socially, economically and politically unacceptable, and to help stop it happening again in the future. </a:t>
            </a:r>
          </a:p>
          <a:p>
            <a:r>
              <a:rPr lang="en-GB" sz="900" b="0" i="0" u="none" strike="noStrike" kern="1200" dirty="0">
                <a:solidFill>
                  <a:schemeClr val="tx1"/>
                </a:solidFill>
                <a:effectLst/>
                <a:latin typeface="+mn-lt"/>
                <a:ea typeface="+mn-ea"/>
                <a:cs typeface="+mn-cs"/>
              </a:rPr>
              <a:t>The more voices we have, the louder our call for urgent action. Keep sharing updates, tag influencers, demand a rallying cry.</a:t>
            </a:r>
          </a:p>
          <a:p>
            <a:pPr marL="0" indent="0">
              <a:buFont typeface="+mj-lt"/>
              <a:buNone/>
            </a:pPr>
            <a:r>
              <a:rPr lang="en-US" sz="900" b="1" dirty="0">
                <a:latin typeface="Futura Medium" panose="020B0602020204020303" pitchFamily="34" charset="-79"/>
                <a:cs typeface="Futura Medium" panose="020B0602020204020303" pitchFamily="34" charset="-79"/>
              </a:rPr>
              <a:t>2. Learn about the forest - </a:t>
            </a:r>
            <a:r>
              <a:rPr lang="en-GB" sz="900" b="0" i="0" u="none" strike="noStrike" kern="1200" dirty="0">
                <a:solidFill>
                  <a:schemeClr val="tx1"/>
                </a:solidFill>
                <a:effectLst/>
                <a:latin typeface="+mn-lt"/>
                <a:ea typeface="+mn-ea"/>
                <a:cs typeface="+mn-cs"/>
              </a:rPr>
              <a:t>The more you learn about the crisis that’s happening, the more you can help.</a:t>
            </a:r>
            <a:endParaRPr lang="en-US" sz="900" b="1" dirty="0">
              <a:latin typeface="Futura Medium" panose="020B0602020204020303" pitchFamily="34" charset="-79"/>
              <a:cs typeface="Futura Medium" panose="020B0602020204020303" pitchFamily="34" charset="-79"/>
            </a:endParaRPr>
          </a:p>
          <a:p>
            <a:pPr marL="0" indent="0">
              <a:buFont typeface="+mj-lt"/>
              <a:buNone/>
            </a:pPr>
            <a:r>
              <a:rPr lang="en-US" sz="900" b="1" dirty="0">
                <a:latin typeface="Futura Medium" panose="020B0602020204020303" pitchFamily="34" charset="-79"/>
                <a:cs typeface="Futura Medium" panose="020B0602020204020303" pitchFamily="34" charset="-79"/>
              </a:rPr>
              <a:t>3. Sign the petition - </a:t>
            </a:r>
            <a:r>
              <a:rPr lang="en-US" sz="900" b="0" dirty="0">
                <a:latin typeface="Futura Medium" panose="020B0602020204020303" pitchFamily="34" charset="-79"/>
                <a:cs typeface="Futura Medium" panose="020B0602020204020303" pitchFamily="34" charset="-79"/>
              </a:rPr>
              <a:t>T</a:t>
            </a:r>
            <a:r>
              <a:rPr lang="en-US" dirty="0"/>
              <a:t>ell leaders that you care by signing the petition: www.wwf.org.uk/save-the-amazon</a:t>
            </a:r>
          </a:p>
          <a:p>
            <a:pPr marL="0" indent="0">
              <a:buFont typeface="+mj-lt"/>
              <a:buNone/>
            </a:pPr>
            <a:r>
              <a:rPr lang="en-US" sz="900" b="1" dirty="0">
                <a:latin typeface="Futura Medium" panose="020B0602020204020303" pitchFamily="34" charset="-79"/>
                <a:cs typeface="Futura Medium" panose="020B0602020204020303" pitchFamily="34" charset="-79"/>
              </a:rPr>
              <a:t>4. Fundraise -</a:t>
            </a:r>
            <a:r>
              <a:rPr lang="en-US" dirty="0">
                <a:cs typeface="Futura Medium" panose="020B0602020204020303" pitchFamily="34" charset="-79"/>
              </a:rPr>
              <a:t>  </a:t>
            </a:r>
            <a:r>
              <a:rPr lang="en-GB" dirty="0">
                <a:cs typeface="Futura Medium" panose="020B0602020204020303" pitchFamily="34" charset="-79"/>
              </a:rPr>
              <a:t>With the money raised, our Amazon teams along with local organisations will carry out urgent work on the ground. </a:t>
            </a:r>
          </a:p>
          <a:p>
            <a:pPr marL="0" indent="0">
              <a:buFont typeface="+mj-lt"/>
              <a:buNone/>
            </a:pPr>
            <a:r>
              <a:rPr lang="en-US" sz="900" b="1" dirty="0">
                <a:latin typeface="Futura Medium" panose="020B0602020204020303" pitchFamily="34" charset="-79"/>
                <a:cs typeface="Futura Medium" panose="020B0602020204020303" pitchFamily="34" charset="-79"/>
              </a:rPr>
              <a:t>5. Be part of the change </a:t>
            </a:r>
            <a:r>
              <a:rPr lang="en-US" sz="900" b="0" dirty="0">
                <a:latin typeface="Futura Medium" panose="020B0602020204020303" pitchFamily="34" charset="-79"/>
                <a:cs typeface="Futura Medium" panose="020B0602020204020303" pitchFamily="34" charset="-79"/>
              </a:rPr>
              <a:t>–</a:t>
            </a:r>
            <a:r>
              <a:rPr lang="en-US" dirty="0"/>
              <a:t> Go to the next slide to find out individual actions you and your pupils can take to be part of the change. </a:t>
            </a:r>
          </a:p>
          <a:p>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8</a:t>
            </a:fld>
            <a:endParaRPr lang="en-US"/>
          </a:p>
        </p:txBody>
      </p:sp>
    </p:spTree>
    <p:extLst>
      <p:ext uri="{BB962C8B-B14F-4D97-AF65-F5344CB8AC3E}">
        <p14:creationId xmlns:p14="http://schemas.microsoft.com/office/powerpoint/2010/main" xmlns="" val="1509962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We can all play a role in creating a more sustainable future through our own actions.   </a:t>
            </a:r>
          </a:p>
          <a:p>
            <a:endParaRPr lang="en-US" sz="900" kern="1200" dirty="0">
              <a:solidFill>
                <a:schemeClr val="tx1"/>
              </a:solidFill>
              <a:effectLst/>
              <a:latin typeface="+mn-lt"/>
              <a:ea typeface="+mn-ea"/>
              <a:cs typeface="+mn-cs"/>
            </a:endParaRPr>
          </a:p>
          <a:p>
            <a:r>
              <a:rPr lang="en-US" sz="900" b="1" dirty="0">
                <a:latin typeface="Futura Medium" panose="020B0602020204020303" pitchFamily="34" charset="-79"/>
                <a:cs typeface="Futura Medium" panose="020B0602020204020303" pitchFamily="34" charset="-79"/>
              </a:rPr>
              <a:t>Individual actions</a:t>
            </a:r>
          </a:p>
          <a:p>
            <a:pPr marL="171450" indent="-171450">
              <a:buFont typeface="Arial" panose="020B0604020202020204" pitchFamily="34" charset="0"/>
              <a:buChar char="•"/>
            </a:pPr>
            <a:r>
              <a:rPr lang="en-US" sz="900" dirty="0">
                <a:latin typeface="Futura Medium" panose="020B0602020204020303" pitchFamily="34" charset="-79"/>
                <a:cs typeface="Futura Medium" panose="020B0602020204020303" pitchFamily="34" charset="-79"/>
              </a:rPr>
              <a:t>Think carefully about how we use products made from wood</a:t>
            </a:r>
          </a:p>
          <a:p>
            <a:pPr marL="171450" indent="-171450">
              <a:buFont typeface="Arial" panose="020B0604020202020204" pitchFamily="34" charset="0"/>
              <a:buChar char="•"/>
            </a:pPr>
            <a:r>
              <a:rPr lang="en-US" sz="900" dirty="0">
                <a:latin typeface="Futura Medium" panose="020B0602020204020303" pitchFamily="34" charset="-79"/>
                <a:cs typeface="Futura Medium" panose="020B0602020204020303" pitchFamily="34" charset="-79"/>
              </a:rPr>
              <a:t>Buy reused or recycled materials when possible</a:t>
            </a:r>
          </a:p>
          <a:p>
            <a:pPr marL="171450" indent="-171450">
              <a:buFont typeface="Arial" panose="020B0604020202020204" pitchFamily="34" charset="0"/>
              <a:buChar char="•"/>
            </a:pPr>
            <a:r>
              <a:rPr lang="en-US" sz="900" dirty="0">
                <a:latin typeface="Futura Medium" panose="020B0602020204020303" pitchFamily="34" charset="-79"/>
                <a:cs typeface="Futura Medium" panose="020B0602020204020303" pitchFamily="34" charset="-79"/>
              </a:rPr>
              <a:t>Buy products that come from a well managed forest (with an FSC label)</a:t>
            </a:r>
          </a:p>
          <a:p>
            <a:pPr marL="171450" indent="-171450">
              <a:buFont typeface="Arial" panose="020B0604020202020204" pitchFamily="34" charset="0"/>
              <a:buChar char="•"/>
            </a:pPr>
            <a:r>
              <a:rPr lang="en-US" sz="900" dirty="0">
                <a:latin typeface="Futura Medium" panose="020B0602020204020303" pitchFamily="34" charset="-79"/>
                <a:cs typeface="Futura Medium" panose="020B0602020204020303" pitchFamily="34" charset="-79"/>
              </a:rPr>
              <a:t>Hold businesses to account</a:t>
            </a:r>
          </a:p>
          <a:p>
            <a:pPr marL="171450" indent="-171450">
              <a:buFont typeface="Arial" panose="020B0604020202020204" pitchFamily="34" charset="0"/>
              <a:buChar char="•"/>
            </a:pPr>
            <a:r>
              <a:rPr lang="en-US" sz="900" dirty="0">
                <a:latin typeface="Futura Medium" panose="020B0602020204020303" pitchFamily="34" charset="-79"/>
                <a:cs typeface="Futura Medium" panose="020B0602020204020303" pitchFamily="34" charset="-79"/>
              </a:rPr>
              <a:t>Ask politicians to protect forests</a:t>
            </a:r>
          </a:p>
          <a:p>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9</a:t>
            </a:fld>
            <a:endParaRPr lang="en-US"/>
          </a:p>
        </p:txBody>
      </p:sp>
    </p:spTree>
    <p:extLst>
      <p:ext uri="{BB962C8B-B14F-4D97-AF65-F5344CB8AC3E}">
        <p14:creationId xmlns:p14="http://schemas.microsoft.com/office/powerpoint/2010/main" xmlns="" val="3260762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137246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174898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2981855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358273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5B2073-4A80-F54D-ABD8-D3DCD8C4308D}"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159607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5B2073-4A80-F54D-ABD8-D3DCD8C4308D}"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220994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5B2073-4A80-F54D-ABD8-D3DCD8C4308D}" type="datetimeFigureOut">
              <a:rPr lang="en-US" smtClean="0"/>
              <a:pPr/>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204523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5B2073-4A80-F54D-ABD8-D3DCD8C4308D}" type="datetimeFigureOut">
              <a:rPr lang="en-US" smtClean="0"/>
              <a:pPr/>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112899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B2073-4A80-F54D-ABD8-D3DCD8C4308D}" type="datetimeFigureOut">
              <a:rPr lang="en-US" smtClean="0"/>
              <a:pPr/>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413377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5B2073-4A80-F54D-ABD8-D3DCD8C4308D}"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170253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5B2073-4A80-F54D-ABD8-D3DCD8C4308D}"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41790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B2073-4A80-F54D-ABD8-D3DCD8C4308D}" type="datetimeFigureOut">
              <a:rPr lang="en-US" smtClean="0"/>
              <a:pPr/>
              <a:t>9/29/2020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2660702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ourplanet.com/en/video/biome-tour-of-our-jungles/"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587E386C-98C9-BE44-8064-7F6839FFE0B8}"/>
              </a:ext>
            </a:extLst>
          </p:cNvPr>
          <p:cNvSpPr txBox="1"/>
          <p:nvPr/>
        </p:nvSpPr>
        <p:spPr>
          <a:xfrm>
            <a:off x="288000" y="5580000"/>
            <a:ext cx="5984112" cy="769441"/>
          </a:xfrm>
          <a:prstGeom prst="rect">
            <a:avLst/>
          </a:prstGeom>
          <a:noFill/>
        </p:spPr>
        <p:txBody>
          <a:bodyPr wrap="square" rtlCol="0">
            <a:spAutoFit/>
          </a:bodyPr>
          <a:lstStyle/>
          <a:p>
            <a:r>
              <a:rPr lang="en-GB" sz="4400" b="1" dirty="0">
                <a:latin typeface="Futura-Medium" panose="020B0600000000000000" pitchFamily="34" charset="0"/>
              </a:rPr>
              <a:t>Amazon forest fires</a:t>
            </a:r>
          </a:p>
        </p:txBody>
      </p:sp>
      <p:pic>
        <p:nvPicPr>
          <p:cNvPr id="7" name="Picture 6">
            <a:extLst>
              <a:ext uri="{FF2B5EF4-FFF2-40B4-BE49-F238E27FC236}">
                <a16:creationId xmlns:a16="http://schemas.microsoft.com/office/drawing/2014/main" xmlns="" id="{3C429CD0-57D6-8246-9114-E1FB8DDCC77C}"/>
              </a:ext>
            </a:extLst>
          </p:cNvPr>
          <p:cNvPicPr>
            <a:picLocks noChangeAspect="1"/>
          </p:cNvPicPr>
          <p:nvPr/>
        </p:nvPicPr>
        <p:blipFill>
          <a:blip r:embed="rId3" cstate="email"/>
          <a:stretch>
            <a:fillRect/>
          </a:stretch>
        </p:blipFill>
        <p:spPr>
          <a:xfrm>
            <a:off x="6142233" y="5483889"/>
            <a:ext cx="2946477" cy="1072621"/>
          </a:xfrm>
          <a:prstGeom prst="rect">
            <a:avLst/>
          </a:prstGeom>
        </p:spPr>
      </p:pic>
      <p:pic>
        <p:nvPicPr>
          <p:cNvPr id="4" name="Picture 3" descr="A picture containing smoke, outdoor, sky, train&#10;&#10;Description automatically generated">
            <a:extLst>
              <a:ext uri="{FF2B5EF4-FFF2-40B4-BE49-F238E27FC236}">
                <a16:creationId xmlns:a16="http://schemas.microsoft.com/office/drawing/2014/main" xmlns="" id="{EA2BA1ED-8FDF-44A8-802C-916A74E34311}"/>
              </a:ext>
            </a:extLst>
          </p:cNvPr>
          <p:cNvPicPr>
            <a:picLocks noChangeAspect="1"/>
          </p:cNvPicPr>
          <p:nvPr/>
        </p:nvPicPr>
        <p:blipFill rotWithShape="1">
          <a:blip r:embed="rId4" cstate="email"/>
          <a:srcRect/>
          <a:stretch/>
        </p:blipFill>
        <p:spPr>
          <a:xfrm>
            <a:off x="0" y="0"/>
            <a:ext cx="9144000" cy="5130000"/>
          </a:xfrm>
          <a:prstGeom prst="rect">
            <a:avLst/>
          </a:prstGeom>
        </p:spPr>
      </p:pic>
    </p:spTree>
    <p:extLst>
      <p:ext uri="{BB962C8B-B14F-4D97-AF65-F5344CB8AC3E}">
        <p14:creationId xmlns:p14="http://schemas.microsoft.com/office/powerpoint/2010/main" xmlns="" val="1934191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40382AD6-BB54-400B-A8F1-601D2DAF6F22}"/>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702224" y="1976137"/>
            <a:ext cx="3898108" cy="1264579"/>
          </a:xfrm>
          <a:prstGeom prst="rect">
            <a:avLst/>
          </a:prstGeom>
        </p:spPr>
      </p:pic>
      <p:sp>
        <p:nvSpPr>
          <p:cNvPr id="12" name="TextBox 11">
            <a:extLst>
              <a:ext uri="{FF2B5EF4-FFF2-40B4-BE49-F238E27FC236}">
                <a16:creationId xmlns:a16="http://schemas.microsoft.com/office/drawing/2014/main" xmlns="" id="{76D85384-A302-468C-8B4B-93626C424434}"/>
              </a:ext>
            </a:extLst>
          </p:cNvPr>
          <p:cNvSpPr txBox="1"/>
          <p:nvPr/>
        </p:nvSpPr>
        <p:spPr>
          <a:xfrm>
            <a:off x="3214507" y="4449262"/>
            <a:ext cx="2873543" cy="1200329"/>
          </a:xfrm>
          <a:prstGeom prst="rect">
            <a:avLst/>
          </a:prstGeom>
          <a:noFill/>
        </p:spPr>
        <p:txBody>
          <a:bodyPr wrap="none" rtlCol="0">
            <a:spAutoFit/>
          </a:bodyPr>
          <a:lstStyle/>
          <a:p>
            <a:pPr algn="ctr"/>
            <a:r>
              <a:rPr lang="en-GB" sz="2400" dirty="0">
                <a:latin typeface="Arial" pitchFamily="34" charset="0"/>
                <a:cs typeface="Arial" pitchFamily="34" charset="0"/>
              </a:rPr>
              <a:t>#</a:t>
            </a:r>
            <a:r>
              <a:rPr lang="en-GB" sz="2400" dirty="0" err="1">
                <a:latin typeface="Arial" pitchFamily="34" charset="0"/>
                <a:cs typeface="Arial" pitchFamily="34" charset="0"/>
              </a:rPr>
              <a:t>OurPlanet</a:t>
            </a:r>
            <a:endParaRPr lang="en-GB" sz="2400" dirty="0">
              <a:latin typeface="Arial" pitchFamily="34" charset="0"/>
              <a:cs typeface="Arial" pitchFamily="34" charset="0"/>
            </a:endParaRPr>
          </a:p>
          <a:p>
            <a:pPr algn="ctr"/>
            <a:endParaRPr lang="en-GB" sz="2400" dirty="0">
              <a:latin typeface="Arial" pitchFamily="34" charset="0"/>
              <a:cs typeface="Arial" pitchFamily="34" charset="0"/>
            </a:endParaRPr>
          </a:p>
          <a:p>
            <a:pPr algn="ctr"/>
            <a:r>
              <a:rPr lang="en-GB" sz="2400" dirty="0">
                <a:latin typeface="Arial" pitchFamily="34" charset="0"/>
                <a:cs typeface="Arial" pitchFamily="34" charset="0"/>
              </a:rPr>
              <a:t>www.ourplanet.com</a:t>
            </a:r>
          </a:p>
        </p:txBody>
      </p:sp>
    </p:spTree>
    <p:extLst>
      <p:ext uri="{BB962C8B-B14F-4D97-AF65-F5344CB8AC3E}">
        <p14:creationId xmlns:p14="http://schemas.microsoft.com/office/powerpoint/2010/main" xmlns="" val="3649443674"/>
      </p:ext>
    </p:extLst>
  </p:cSld>
  <p:clrMapOvr>
    <a:masterClrMapping/>
  </p:clrMapOvr>
  <p:timing>
    <p:tnLst>
      <p:par>
        <p:cTn id="1" dur="indefinite" restart="never" nodeType="tmRoot">
          <p:childTnLst>
            <p:par>
              <p:cTn id="2"/>
            </p:par>
            <p:par>
              <p:cTn id="3"/>
            </p:par>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C9629242-C0C2-2342-A33C-8FBC38C3418D}"/>
              </a:ext>
            </a:extLst>
          </p:cNvPr>
          <p:cNvSpPr txBox="1"/>
          <p:nvPr/>
        </p:nvSpPr>
        <p:spPr>
          <a:xfrm>
            <a:off x="288000" y="5400000"/>
            <a:ext cx="7020000" cy="1080000"/>
          </a:xfrm>
          <a:prstGeom prst="rect">
            <a:avLst/>
          </a:prstGeom>
          <a:noFill/>
        </p:spPr>
        <p:txBody>
          <a:bodyPr wrap="square" rtlCol="0">
            <a:spAutoFit/>
          </a:bodyPr>
          <a:lstStyle/>
          <a:p>
            <a:r>
              <a:rPr lang="en-GB" sz="4400" b="1" dirty="0">
                <a:latin typeface="Futura-Medium" panose="020B0600000000000000" pitchFamily="34" charset="0"/>
              </a:rPr>
              <a:t>Let’s explore</a:t>
            </a:r>
          </a:p>
          <a:p>
            <a:r>
              <a:rPr lang="en-GB" sz="2000" b="1" dirty="0">
                <a:latin typeface="Futura-Medium" panose="020B0600000000000000" pitchFamily="34" charset="0"/>
              </a:rPr>
              <a:t>our tropical rainforests</a:t>
            </a:r>
          </a:p>
        </p:txBody>
      </p:sp>
      <p:pic>
        <p:nvPicPr>
          <p:cNvPr id="4" name="Picture 3">
            <a:extLst>
              <a:ext uri="{FF2B5EF4-FFF2-40B4-BE49-F238E27FC236}">
                <a16:creationId xmlns:a16="http://schemas.microsoft.com/office/drawing/2014/main" xmlns="" id="{E701FE4E-31F9-CE40-BCAE-04D923986FBB}"/>
              </a:ext>
            </a:extLst>
          </p:cNvPr>
          <p:cNvPicPr>
            <a:picLocks noChangeAspect="1"/>
          </p:cNvPicPr>
          <p:nvPr/>
        </p:nvPicPr>
        <p:blipFill>
          <a:blip r:embed="rId3" cstate="email"/>
          <a:stretch>
            <a:fillRect/>
          </a:stretch>
        </p:blipFill>
        <p:spPr>
          <a:xfrm>
            <a:off x="0" y="0"/>
            <a:ext cx="9144000" cy="5130800"/>
          </a:xfrm>
          <a:prstGeom prst="rect">
            <a:avLst/>
          </a:prstGeom>
        </p:spPr>
      </p:pic>
      <p:pic>
        <p:nvPicPr>
          <p:cNvPr id="7" name="Picture 6">
            <a:extLst>
              <a:ext uri="{FF2B5EF4-FFF2-40B4-BE49-F238E27FC236}">
                <a16:creationId xmlns:a16="http://schemas.microsoft.com/office/drawing/2014/main" xmlns="" id="{E8DB8A03-A2CE-8141-862A-944E0E53A828}"/>
              </a:ext>
            </a:extLst>
          </p:cNvPr>
          <p:cNvPicPr>
            <a:picLocks noChangeAspect="1"/>
          </p:cNvPicPr>
          <p:nvPr/>
        </p:nvPicPr>
        <p:blipFill>
          <a:blip r:embed="rId4" cstate="email"/>
          <a:stretch>
            <a:fillRect/>
          </a:stretch>
        </p:blipFill>
        <p:spPr>
          <a:xfrm>
            <a:off x="6142233" y="5483889"/>
            <a:ext cx="2946477" cy="1072621"/>
          </a:xfrm>
          <a:prstGeom prst="rect">
            <a:avLst/>
          </a:prstGeom>
        </p:spPr>
      </p:pic>
      <p:pic>
        <p:nvPicPr>
          <p:cNvPr id="6" name="Picture 5" descr="icon_White.png">
            <a:hlinkClick r:id="rId5"/>
          </p:cNvPr>
          <p:cNvPicPr>
            <a:picLocks noChangeAspect="1"/>
          </p:cNvPicPr>
          <p:nvPr/>
        </p:nvPicPr>
        <p:blipFill>
          <a:blip r:embed="rId6" cstate="email"/>
          <a:stretch>
            <a:fillRect/>
          </a:stretch>
        </p:blipFill>
        <p:spPr>
          <a:xfrm>
            <a:off x="3691002" y="1796441"/>
            <a:ext cx="1800000" cy="1800000"/>
          </a:xfrm>
          <a:prstGeom prst="rect">
            <a:avLst/>
          </a:prstGeom>
        </p:spPr>
      </p:pic>
    </p:spTree>
    <p:extLst>
      <p:ext uri="{BB962C8B-B14F-4D97-AF65-F5344CB8AC3E}">
        <p14:creationId xmlns:p14="http://schemas.microsoft.com/office/powerpoint/2010/main" xmlns="" val="3097518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C9629242-C0C2-2342-A33C-8FBC38C3418D}"/>
              </a:ext>
            </a:extLst>
          </p:cNvPr>
          <p:cNvSpPr txBox="1"/>
          <p:nvPr/>
        </p:nvSpPr>
        <p:spPr>
          <a:xfrm>
            <a:off x="288000" y="5400000"/>
            <a:ext cx="5854233" cy="1080000"/>
          </a:xfrm>
          <a:prstGeom prst="rect">
            <a:avLst/>
          </a:prstGeom>
          <a:noFill/>
        </p:spPr>
        <p:txBody>
          <a:bodyPr wrap="square" rtlCol="0">
            <a:spAutoFit/>
          </a:bodyPr>
          <a:lstStyle/>
          <a:p>
            <a:r>
              <a:rPr lang="en-GB" sz="4400" b="1" dirty="0">
                <a:latin typeface="Futura-Medium" panose="020B0600000000000000" pitchFamily="34" charset="0"/>
              </a:rPr>
              <a:t>The Amazon </a:t>
            </a:r>
            <a:endParaRPr lang="en-GB" sz="4400" b="1" dirty="0" smtClean="0">
              <a:latin typeface="Futura-Medium" panose="020B0600000000000000" pitchFamily="34" charset="0"/>
            </a:endParaRPr>
          </a:p>
          <a:p>
            <a:r>
              <a:rPr lang="en-GB" sz="2000" b="1" dirty="0" smtClean="0">
                <a:latin typeface="Futura-Medium" panose="020B0600000000000000" pitchFamily="34" charset="0"/>
              </a:rPr>
              <a:t>is </a:t>
            </a:r>
            <a:r>
              <a:rPr lang="en-GB" sz="2000" b="1" dirty="0">
                <a:latin typeface="Futura-Medium" panose="020B0600000000000000" pitchFamily="34" charset="0"/>
              </a:rPr>
              <a:t>the biggest tropical rainforest in the world </a:t>
            </a:r>
          </a:p>
        </p:txBody>
      </p:sp>
      <p:pic>
        <p:nvPicPr>
          <p:cNvPr id="7" name="Picture 6">
            <a:extLst>
              <a:ext uri="{FF2B5EF4-FFF2-40B4-BE49-F238E27FC236}">
                <a16:creationId xmlns:a16="http://schemas.microsoft.com/office/drawing/2014/main" xmlns="" id="{E8DB8A03-A2CE-8141-862A-944E0E53A828}"/>
              </a:ext>
            </a:extLst>
          </p:cNvPr>
          <p:cNvPicPr>
            <a:picLocks noChangeAspect="1"/>
          </p:cNvPicPr>
          <p:nvPr/>
        </p:nvPicPr>
        <p:blipFill>
          <a:blip r:embed="rId3" cstate="email"/>
          <a:stretch>
            <a:fillRect/>
          </a:stretch>
        </p:blipFill>
        <p:spPr>
          <a:xfrm>
            <a:off x="6142233" y="5483889"/>
            <a:ext cx="2946477" cy="1072621"/>
          </a:xfrm>
          <a:prstGeom prst="rect">
            <a:avLst/>
          </a:prstGeom>
        </p:spPr>
      </p:pic>
      <p:pic>
        <p:nvPicPr>
          <p:cNvPr id="5" name="Picture 4" descr="A bird flying next to a palm tree&#10;&#10;Description automatically generated">
            <a:extLst>
              <a:ext uri="{FF2B5EF4-FFF2-40B4-BE49-F238E27FC236}">
                <a16:creationId xmlns:a16="http://schemas.microsoft.com/office/drawing/2014/main" xmlns="" id="{DCA38F1C-4C08-4B71-8F6B-5AA02F64D7E5}"/>
              </a:ext>
            </a:extLst>
          </p:cNvPr>
          <p:cNvPicPr>
            <a:picLocks noChangeAspect="1"/>
          </p:cNvPicPr>
          <p:nvPr/>
        </p:nvPicPr>
        <p:blipFill rotWithShape="1">
          <a:blip r:embed="rId4" cstate="email"/>
          <a:srcRect/>
          <a:stretch/>
        </p:blipFill>
        <p:spPr>
          <a:xfrm>
            <a:off x="0" y="0"/>
            <a:ext cx="9144000" cy="5130000"/>
          </a:xfrm>
          <a:prstGeom prst="rect">
            <a:avLst/>
          </a:prstGeom>
        </p:spPr>
      </p:pic>
      <p:pic>
        <p:nvPicPr>
          <p:cNvPr id="9" name="Picture 8">
            <a:extLst>
              <a:ext uri="{FF2B5EF4-FFF2-40B4-BE49-F238E27FC236}">
                <a16:creationId xmlns:a16="http://schemas.microsoft.com/office/drawing/2014/main" xmlns="" id="{27FAB144-3AF0-4EA7-8DA9-B65BEF151298}"/>
              </a:ext>
            </a:extLst>
          </p:cNvPr>
          <p:cNvPicPr>
            <a:picLocks noChangeAspect="1"/>
          </p:cNvPicPr>
          <p:nvPr/>
        </p:nvPicPr>
        <p:blipFill rotWithShape="1">
          <a:blip r:embed="rId5" cstate="email"/>
          <a:srcRect/>
          <a:stretch/>
        </p:blipFill>
        <p:spPr>
          <a:xfrm>
            <a:off x="6730832" y="798135"/>
            <a:ext cx="1900466" cy="1780016"/>
          </a:xfrm>
          <a:prstGeom prst="ellipse">
            <a:avLst/>
          </a:prstGeom>
        </p:spPr>
      </p:pic>
      <p:pic>
        <p:nvPicPr>
          <p:cNvPr id="12" name="Picture 11" descr="A close up of a leopard&#10;&#10;Description automatically generated">
            <a:extLst>
              <a:ext uri="{FF2B5EF4-FFF2-40B4-BE49-F238E27FC236}">
                <a16:creationId xmlns:a16="http://schemas.microsoft.com/office/drawing/2014/main" xmlns="" id="{6AB17031-0D5E-48B6-B7B0-2D43FDE73F67}"/>
              </a:ext>
            </a:extLst>
          </p:cNvPr>
          <p:cNvPicPr>
            <a:picLocks noChangeAspect="1"/>
          </p:cNvPicPr>
          <p:nvPr/>
        </p:nvPicPr>
        <p:blipFill rotWithShape="1">
          <a:blip r:embed="rId6" cstate="email"/>
          <a:srcRect/>
          <a:stretch/>
        </p:blipFill>
        <p:spPr>
          <a:xfrm>
            <a:off x="4480534" y="1913727"/>
            <a:ext cx="2447544" cy="2446361"/>
          </a:xfrm>
          <a:prstGeom prst="ellipse">
            <a:avLst/>
          </a:prstGeom>
        </p:spPr>
      </p:pic>
      <p:sp>
        <p:nvSpPr>
          <p:cNvPr id="13" name="TextBox 12">
            <a:extLst>
              <a:ext uri="{FF2B5EF4-FFF2-40B4-BE49-F238E27FC236}">
                <a16:creationId xmlns:a16="http://schemas.microsoft.com/office/drawing/2014/main" xmlns="" id="{92FEE6FF-D022-4806-AEF2-3CA824394656}"/>
              </a:ext>
            </a:extLst>
          </p:cNvPr>
          <p:cNvSpPr txBox="1"/>
          <p:nvPr/>
        </p:nvSpPr>
        <p:spPr>
          <a:xfrm flipH="1">
            <a:off x="4737605" y="3820882"/>
            <a:ext cx="1900467" cy="338554"/>
          </a:xfrm>
          <a:prstGeom prst="rect">
            <a:avLst/>
          </a:prstGeom>
          <a:noFill/>
        </p:spPr>
        <p:txBody>
          <a:bodyPr wrap="square" rtlCol="0">
            <a:spAutoFit/>
          </a:bodyPr>
          <a:lstStyle/>
          <a:p>
            <a:pPr algn="ctr"/>
            <a:r>
              <a:rPr lang="en-GB" sz="1600" dirty="0">
                <a:solidFill>
                  <a:schemeClr val="bg1"/>
                </a:solidFill>
                <a:effectLst>
                  <a:outerShdw blurRad="38100" dist="38100" dir="2700000" algn="tl">
                    <a:srgbClr val="000000">
                      <a:alpha val="43137"/>
                    </a:srgbClr>
                  </a:outerShdw>
                </a:effectLst>
                <a:latin typeface="Futura-Medium" panose="020B0600000000000000" pitchFamily="34" charset="0"/>
              </a:rPr>
              <a:t>Wildlife </a:t>
            </a:r>
          </a:p>
        </p:txBody>
      </p:sp>
      <p:pic>
        <p:nvPicPr>
          <p:cNvPr id="15" name="Picture 14">
            <a:extLst>
              <a:ext uri="{FF2B5EF4-FFF2-40B4-BE49-F238E27FC236}">
                <a16:creationId xmlns:a16="http://schemas.microsoft.com/office/drawing/2014/main" xmlns="" id="{0366140C-F604-46F0-A199-A49FEF51D9E1}"/>
              </a:ext>
            </a:extLst>
          </p:cNvPr>
          <p:cNvPicPr>
            <a:picLocks noChangeAspect="1"/>
          </p:cNvPicPr>
          <p:nvPr/>
        </p:nvPicPr>
        <p:blipFill rotWithShape="1">
          <a:blip r:embed="rId7" cstate="email"/>
          <a:srcRect/>
          <a:stretch/>
        </p:blipFill>
        <p:spPr>
          <a:xfrm>
            <a:off x="7153547" y="2893962"/>
            <a:ext cx="1703220" cy="1666542"/>
          </a:xfrm>
          <a:prstGeom prst="ellipse">
            <a:avLst/>
          </a:prstGeom>
        </p:spPr>
      </p:pic>
      <p:sp>
        <p:nvSpPr>
          <p:cNvPr id="17" name="TextBox 16">
            <a:extLst>
              <a:ext uri="{FF2B5EF4-FFF2-40B4-BE49-F238E27FC236}">
                <a16:creationId xmlns:a16="http://schemas.microsoft.com/office/drawing/2014/main" xmlns="" id="{C2CFDB3D-07FD-419A-B3A2-7CF900769181}"/>
              </a:ext>
            </a:extLst>
          </p:cNvPr>
          <p:cNvSpPr txBox="1"/>
          <p:nvPr/>
        </p:nvSpPr>
        <p:spPr>
          <a:xfrm>
            <a:off x="7153548" y="4086893"/>
            <a:ext cx="1703219" cy="338554"/>
          </a:xfrm>
          <a:prstGeom prst="rect">
            <a:avLst/>
          </a:prstGeom>
          <a:noFill/>
        </p:spPr>
        <p:txBody>
          <a:bodyPr wrap="square" rtlCol="0">
            <a:spAutoFit/>
          </a:bodyPr>
          <a:lstStyle/>
          <a:p>
            <a:pPr algn="ctr"/>
            <a:r>
              <a:rPr lang="en-GB" sz="1600" dirty="0">
                <a:solidFill>
                  <a:schemeClr val="bg1"/>
                </a:solidFill>
                <a:effectLst>
                  <a:outerShdw blurRad="38100" dist="38100" dir="2700000" algn="tl">
                    <a:srgbClr val="000000">
                      <a:alpha val="43137"/>
                    </a:srgbClr>
                  </a:outerShdw>
                </a:effectLst>
                <a:latin typeface="Futura-Medium" panose="020B0600000000000000" pitchFamily="34" charset="0"/>
              </a:rPr>
              <a:t>Medicine</a:t>
            </a:r>
          </a:p>
        </p:txBody>
      </p:sp>
      <p:sp>
        <p:nvSpPr>
          <p:cNvPr id="18" name="TextBox 17">
            <a:extLst>
              <a:ext uri="{FF2B5EF4-FFF2-40B4-BE49-F238E27FC236}">
                <a16:creationId xmlns:a16="http://schemas.microsoft.com/office/drawing/2014/main" xmlns="" id="{B82EABC0-CECF-4D73-9B7A-0092641458BA}"/>
              </a:ext>
            </a:extLst>
          </p:cNvPr>
          <p:cNvSpPr txBox="1"/>
          <p:nvPr/>
        </p:nvSpPr>
        <p:spPr>
          <a:xfrm flipH="1">
            <a:off x="6730831" y="2107044"/>
            <a:ext cx="1900467" cy="338554"/>
          </a:xfrm>
          <a:prstGeom prst="rect">
            <a:avLst/>
          </a:prstGeom>
          <a:noFill/>
        </p:spPr>
        <p:txBody>
          <a:bodyPr wrap="square" rtlCol="0">
            <a:spAutoFit/>
          </a:bodyPr>
          <a:lstStyle/>
          <a:p>
            <a:pPr algn="ctr"/>
            <a:r>
              <a:rPr lang="en-GB" sz="1600" dirty="0">
                <a:solidFill>
                  <a:schemeClr val="bg1"/>
                </a:solidFill>
                <a:effectLst>
                  <a:outerShdw blurRad="38100" dist="38100" dir="2700000" algn="tl">
                    <a:srgbClr val="000000">
                      <a:alpha val="43137"/>
                    </a:srgbClr>
                  </a:outerShdw>
                </a:effectLst>
                <a:latin typeface="Futura-Medium" panose="020B0600000000000000" pitchFamily="34" charset="0"/>
              </a:rPr>
              <a:t>Food</a:t>
            </a:r>
          </a:p>
        </p:txBody>
      </p:sp>
    </p:spTree>
    <p:extLst>
      <p:ext uri="{BB962C8B-B14F-4D97-AF65-F5344CB8AC3E}">
        <p14:creationId xmlns:p14="http://schemas.microsoft.com/office/powerpoint/2010/main" xmlns="" val="3798581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13B7DC6F-7A2E-0448-BE04-3B4A354E5780}"/>
              </a:ext>
            </a:extLst>
          </p:cNvPr>
          <p:cNvSpPr txBox="1"/>
          <p:nvPr/>
        </p:nvSpPr>
        <p:spPr>
          <a:xfrm>
            <a:off x="288000" y="5400000"/>
            <a:ext cx="5430412" cy="1077218"/>
          </a:xfrm>
          <a:prstGeom prst="rect">
            <a:avLst/>
          </a:prstGeom>
          <a:noFill/>
        </p:spPr>
        <p:txBody>
          <a:bodyPr wrap="square" rtlCol="0">
            <a:spAutoFit/>
          </a:bodyPr>
          <a:lstStyle/>
          <a:p>
            <a:r>
              <a:rPr lang="en-GB" sz="4400" b="1" dirty="0">
                <a:latin typeface="Futura-Medium" panose="020B0600000000000000" pitchFamily="34" charset="0"/>
              </a:rPr>
              <a:t>The Amazon </a:t>
            </a:r>
            <a:endParaRPr lang="en-GB" sz="4400" b="1" dirty="0" smtClean="0">
              <a:latin typeface="Futura-Medium" panose="020B0600000000000000" pitchFamily="34" charset="0"/>
            </a:endParaRPr>
          </a:p>
          <a:p>
            <a:r>
              <a:rPr lang="en-GB" sz="2000" b="1" dirty="0" smtClean="0">
                <a:latin typeface="Futura-Medium" panose="020B0600000000000000" pitchFamily="34" charset="0"/>
              </a:rPr>
              <a:t>is </a:t>
            </a:r>
            <a:r>
              <a:rPr lang="en-GB" sz="2000" b="1" dirty="0">
                <a:latin typeface="Futura-Medium" panose="020B0600000000000000" pitchFamily="34" charset="0"/>
              </a:rPr>
              <a:t>important </a:t>
            </a:r>
          </a:p>
        </p:txBody>
      </p:sp>
      <p:pic>
        <p:nvPicPr>
          <p:cNvPr id="11" name="Picture 10">
            <a:extLst>
              <a:ext uri="{FF2B5EF4-FFF2-40B4-BE49-F238E27FC236}">
                <a16:creationId xmlns:a16="http://schemas.microsoft.com/office/drawing/2014/main" xmlns="" id="{B81227B2-C278-9E41-A802-042813D667A6}"/>
              </a:ext>
            </a:extLst>
          </p:cNvPr>
          <p:cNvPicPr>
            <a:picLocks noChangeAspect="1"/>
          </p:cNvPicPr>
          <p:nvPr/>
        </p:nvPicPr>
        <p:blipFill>
          <a:blip r:embed="rId3" cstate="email"/>
          <a:stretch>
            <a:fillRect/>
          </a:stretch>
        </p:blipFill>
        <p:spPr>
          <a:xfrm>
            <a:off x="6142233" y="5483889"/>
            <a:ext cx="2946477" cy="1072621"/>
          </a:xfrm>
          <a:prstGeom prst="rect">
            <a:avLst/>
          </a:prstGeom>
        </p:spPr>
      </p:pic>
      <p:pic>
        <p:nvPicPr>
          <p:cNvPr id="25" name="Picture 24">
            <a:extLst>
              <a:ext uri="{FF2B5EF4-FFF2-40B4-BE49-F238E27FC236}">
                <a16:creationId xmlns:a16="http://schemas.microsoft.com/office/drawing/2014/main" xmlns="" id="{40F6FF90-47AC-714E-BE39-94FAC9315026}"/>
              </a:ext>
            </a:extLst>
          </p:cNvPr>
          <p:cNvPicPr>
            <a:picLocks noChangeAspect="1"/>
          </p:cNvPicPr>
          <p:nvPr/>
        </p:nvPicPr>
        <p:blipFill>
          <a:blip r:embed="rId4" cstate="email"/>
          <a:stretch>
            <a:fillRect/>
          </a:stretch>
        </p:blipFill>
        <p:spPr>
          <a:xfrm>
            <a:off x="0" y="2617831"/>
            <a:ext cx="3022600" cy="2519280"/>
          </a:xfrm>
          <a:prstGeom prst="rect">
            <a:avLst/>
          </a:prstGeom>
        </p:spPr>
      </p:pic>
      <p:grpSp>
        <p:nvGrpSpPr>
          <p:cNvPr id="7" name="Group 6">
            <a:extLst>
              <a:ext uri="{FF2B5EF4-FFF2-40B4-BE49-F238E27FC236}">
                <a16:creationId xmlns:a16="http://schemas.microsoft.com/office/drawing/2014/main" xmlns="" id="{1DA851DC-444C-2A40-B2D3-7A2AF390AB54}"/>
              </a:ext>
            </a:extLst>
          </p:cNvPr>
          <p:cNvGrpSpPr/>
          <p:nvPr/>
        </p:nvGrpSpPr>
        <p:grpSpPr>
          <a:xfrm>
            <a:off x="0" y="-2"/>
            <a:ext cx="3022600" cy="2893514"/>
            <a:chOff x="6057900" y="2565400"/>
            <a:chExt cx="3086100" cy="2565400"/>
          </a:xfrm>
        </p:grpSpPr>
        <p:pic>
          <p:nvPicPr>
            <p:cNvPr id="27" name="Picture 26">
              <a:extLst>
                <a:ext uri="{FF2B5EF4-FFF2-40B4-BE49-F238E27FC236}">
                  <a16:creationId xmlns:a16="http://schemas.microsoft.com/office/drawing/2014/main" xmlns="" id="{492B8704-522D-B24B-B1E7-69E550838890}"/>
                </a:ext>
              </a:extLst>
            </p:cNvPr>
            <p:cNvPicPr>
              <a:picLocks noChangeAspect="1"/>
            </p:cNvPicPr>
            <p:nvPr/>
          </p:nvPicPr>
          <p:blipFill>
            <a:blip r:embed="rId5" cstate="email"/>
            <a:stretch>
              <a:fillRect/>
            </a:stretch>
          </p:blipFill>
          <p:spPr>
            <a:xfrm>
              <a:off x="6057900" y="2565400"/>
              <a:ext cx="3086100" cy="2565400"/>
            </a:xfrm>
            <a:prstGeom prst="rect">
              <a:avLst/>
            </a:prstGeom>
          </p:spPr>
        </p:pic>
        <p:sp>
          <p:nvSpPr>
            <p:cNvPr id="16" name="TextBox 15">
              <a:extLst>
                <a:ext uri="{FF2B5EF4-FFF2-40B4-BE49-F238E27FC236}">
                  <a16:creationId xmlns:a16="http://schemas.microsoft.com/office/drawing/2014/main" xmlns="" id="{2E8D2070-E2DC-F64A-BB59-B50CC064E3AE}"/>
                </a:ext>
              </a:extLst>
            </p:cNvPr>
            <p:cNvSpPr txBox="1"/>
            <p:nvPr/>
          </p:nvSpPr>
          <p:spPr>
            <a:xfrm>
              <a:off x="6193971" y="4770208"/>
              <a:ext cx="2634343" cy="245588"/>
            </a:xfrm>
            <a:prstGeom prst="rect">
              <a:avLst/>
            </a:prstGeom>
            <a:noFill/>
          </p:spPr>
          <p:txBody>
            <a:bodyPr wrap="square" rtlCol="0">
              <a:spAutoFit/>
            </a:bodyPr>
            <a:lstStyle/>
            <a:p>
              <a:r>
                <a:rPr lang="en-GB" sz="1200" dirty="0">
                  <a:solidFill>
                    <a:schemeClr val="bg1"/>
                  </a:solidFill>
                  <a:effectLst>
                    <a:outerShdw blurRad="38100" dist="38100" dir="2700000" algn="tl">
                      <a:srgbClr val="000000">
                        <a:alpha val="43137"/>
                      </a:srgbClr>
                    </a:outerShdw>
                  </a:effectLst>
                  <a:latin typeface="Futura-Medium" panose="020B0600000000000000" pitchFamily="34" charset="0"/>
                </a:rPr>
                <a:t>Oxygen</a:t>
              </a:r>
            </a:p>
          </p:txBody>
        </p:sp>
      </p:grpSp>
      <p:pic>
        <p:nvPicPr>
          <p:cNvPr id="9" name="Picture 8" descr="A close up of broccoli&#10;&#10;Description automatically generated">
            <a:extLst>
              <a:ext uri="{FF2B5EF4-FFF2-40B4-BE49-F238E27FC236}">
                <a16:creationId xmlns:a16="http://schemas.microsoft.com/office/drawing/2014/main" xmlns="" id="{36292265-ECC4-41CF-A645-7E13EE69EBF5}"/>
              </a:ext>
            </a:extLst>
          </p:cNvPr>
          <p:cNvPicPr>
            <a:picLocks noChangeAspect="1"/>
          </p:cNvPicPr>
          <p:nvPr/>
        </p:nvPicPr>
        <p:blipFill rotWithShape="1">
          <a:blip r:embed="rId6" cstate="email"/>
          <a:srcRect/>
          <a:stretch/>
        </p:blipFill>
        <p:spPr>
          <a:xfrm>
            <a:off x="2997201" y="7111"/>
            <a:ext cx="6146799" cy="5130000"/>
          </a:xfrm>
          <a:prstGeom prst="rect">
            <a:avLst/>
          </a:prstGeom>
        </p:spPr>
      </p:pic>
      <p:sp>
        <p:nvSpPr>
          <p:cNvPr id="29" name="Rectangle 28">
            <a:extLst>
              <a:ext uri="{FF2B5EF4-FFF2-40B4-BE49-F238E27FC236}">
                <a16:creationId xmlns:a16="http://schemas.microsoft.com/office/drawing/2014/main" xmlns="" id="{47E8D7B6-6349-406D-87A1-9F0D8B134EFE}"/>
              </a:ext>
            </a:extLst>
          </p:cNvPr>
          <p:cNvSpPr/>
          <p:nvPr/>
        </p:nvSpPr>
        <p:spPr>
          <a:xfrm>
            <a:off x="3566236" y="933080"/>
            <a:ext cx="5008728" cy="336950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85750" indent="-285750">
              <a:spcBef>
                <a:spcPts val="1200"/>
              </a:spcBef>
              <a:buFont typeface="Arial" pitchFamily="34" charset="0"/>
              <a:buChar char="•"/>
            </a:pPr>
            <a:r>
              <a:rPr lang="en-GB" sz="1600" dirty="0">
                <a:solidFill>
                  <a:schemeClr val="tx1"/>
                </a:solidFill>
                <a:latin typeface="Arial" pitchFamily="34" charset="0"/>
                <a:cs typeface="Arial" pitchFamily="34" charset="0"/>
              </a:rPr>
              <a:t>Forests are the lungs of our planet, they soak up carbon dioxide and other greenhouse gases that cause climate change.</a:t>
            </a:r>
          </a:p>
          <a:p>
            <a:pPr marL="285750" indent="-285750">
              <a:spcBef>
                <a:spcPts val="1200"/>
              </a:spcBef>
              <a:buFont typeface="Arial" pitchFamily="34" charset="0"/>
              <a:buChar char="•"/>
            </a:pPr>
            <a:r>
              <a:rPr lang="en-GB" sz="1600" dirty="0" smtClean="0">
                <a:solidFill>
                  <a:schemeClr val="tx1"/>
                </a:solidFill>
                <a:latin typeface="Arial" pitchFamily="34" charset="0"/>
                <a:cs typeface="Arial" pitchFamily="34" charset="0"/>
              </a:rPr>
              <a:t>The </a:t>
            </a:r>
            <a:r>
              <a:rPr lang="en-GB" sz="1600" dirty="0">
                <a:solidFill>
                  <a:schemeClr val="tx1"/>
                </a:solidFill>
                <a:latin typeface="Arial" pitchFamily="34" charset="0"/>
                <a:cs typeface="Arial" pitchFamily="34" charset="0"/>
              </a:rPr>
              <a:t>Amazon is a key ally in fighting the climate crisis. </a:t>
            </a:r>
          </a:p>
          <a:p>
            <a:pPr marL="285750" indent="-285750">
              <a:spcBef>
                <a:spcPts val="1200"/>
              </a:spcBef>
              <a:buFont typeface="Arial" pitchFamily="34" charset="0"/>
              <a:buChar char="•"/>
            </a:pPr>
            <a:r>
              <a:rPr lang="en-GB" sz="1600" dirty="0" smtClean="0">
                <a:solidFill>
                  <a:schemeClr val="tx1"/>
                </a:solidFill>
                <a:latin typeface="Arial" pitchFamily="34" charset="0"/>
                <a:cs typeface="Arial" pitchFamily="34" charset="0"/>
              </a:rPr>
              <a:t>The </a:t>
            </a:r>
            <a:r>
              <a:rPr lang="en-GB" sz="1600" dirty="0">
                <a:solidFill>
                  <a:schemeClr val="tx1"/>
                </a:solidFill>
                <a:latin typeface="Arial" pitchFamily="34" charset="0"/>
                <a:cs typeface="Arial" pitchFamily="34" charset="0"/>
              </a:rPr>
              <a:t>trees in the Amazon contain up to 140 billion tonnes of carbon. That’s the equivalent of what humans produce in 100 years!</a:t>
            </a:r>
            <a:endParaRPr lang="en-US" sz="1600" dirty="0">
              <a:latin typeface="Arial" pitchFamily="34" charset="0"/>
              <a:cs typeface="Arial" pitchFamily="34" charset="0"/>
            </a:endParaRPr>
          </a:p>
        </p:txBody>
      </p:sp>
      <p:sp>
        <p:nvSpPr>
          <p:cNvPr id="12" name="TextBox 11">
            <a:extLst>
              <a:ext uri="{FF2B5EF4-FFF2-40B4-BE49-F238E27FC236}">
                <a16:creationId xmlns:a16="http://schemas.microsoft.com/office/drawing/2014/main" xmlns="" id="{40596638-C929-CB40-8C3B-FF868C0A88BA}"/>
              </a:ext>
            </a:extLst>
          </p:cNvPr>
          <p:cNvSpPr txBox="1"/>
          <p:nvPr/>
        </p:nvSpPr>
        <p:spPr>
          <a:xfrm>
            <a:off x="136071" y="4711743"/>
            <a:ext cx="2725058" cy="276999"/>
          </a:xfrm>
          <a:prstGeom prst="rect">
            <a:avLst/>
          </a:prstGeom>
          <a:noFill/>
        </p:spPr>
        <p:txBody>
          <a:bodyPr wrap="square" rtlCol="0">
            <a:spAutoFit/>
          </a:bodyPr>
          <a:lstStyle/>
          <a:p>
            <a:r>
              <a:rPr lang="en-GB" sz="1200" dirty="0">
                <a:solidFill>
                  <a:schemeClr val="bg1"/>
                </a:solidFill>
                <a:effectLst>
                  <a:outerShdw blurRad="38100" dist="38100" dir="2700000" algn="tl">
                    <a:srgbClr val="000000">
                      <a:alpha val="43137"/>
                    </a:srgbClr>
                  </a:outerShdw>
                </a:effectLst>
                <a:latin typeface="Futura-Medium" panose="020B0600000000000000" pitchFamily="34" charset="0"/>
              </a:rPr>
              <a:t>Rainfall</a:t>
            </a:r>
          </a:p>
        </p:txBody>
      </p:sp>
    </p:spTree>
    <p:extLst>
      <p:ext uri="{BB962C8B-B14F-4D97-AF65-F5344CB8AC3E}">
        <p14:creationId xmlns:p14="http://schemas.microsoft.com/office/powerpoint/2010/main" xmlns="" val="3460463386"/>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A889028-58A8-4845-9B91-08451CC267C7}"/>
              </a:ext>
            </a:extLst>
          </p:cNvPr>
          <p:cNvPicPr>
            <a:picLocks noChangeAspect="1"/>
          </p:cNvPicPr>
          <p:nvPr/>
        </p:nvPicPr>
        <p:blipFill>
          <a:blip r:embed="rId3" cstate="email"/>
          <a:stretch>
            <a:fillRect/>
          </a:stretch>
        </p:blipFill>
        <p:spPr>
          <a:xfrm>
            <a:off x="0" y="3411"/>
            <a:ext cx="9144000" cy="5130000"/>
          </a:xfrm>
          <a:prstGeom prst="rect">
            <a:avLst/>
          </a:prstGeom>
        </p:spPr>
      </p:pic>
      <p:sp>
        <p:nvSpPr>
          <p:cNvPr id="25" name="TextBox 24">
            <a:extLst>
              <a:ext uri="{FF2B5EF4-FFF2-40B4-BE49-F238E27FC236}">
                <a16:creationId xmlns:a16="http://schemas.microsoft.com/office/drawing/2014/main" xmlns="" id="{A2F37E7D-695F-5B41-9CA9-62E9FE607F6F}"/>
              </a:ext>
            </a:extLst>
          </p:cNvPr>
          <p:cNvSpPr txBox="1"/>
          <p:nvPr/>
        </p:nvSpPr>
        <p:spPr>
          <a:xfrm>
            <a:off x="288000" y="5580000"/>
            <a:ext cx="6988133" cy="1077218"/>
          </a:xfrm>
          <a:prstGeom prst="rect">
            <a:avLst/>
          </a:prstGeom>
          <a:noFill/>
        </p:spPr>
        <p:txBody>
          <a:bodyPr wrap="square" rtlCol="0">
            <a:spAutoFit/>
          </a:bodyPr>
          <a:lstStyle/>
          <a:p>
            <a:r>
              <a:rPr lang="en-GB" sz="4400" b="1" dirty="0">
                <a:latin typeface="Futura-Medium" panose="020B0600000000000000" pitchFamily="34" charset="0"/>
              </a:rPr>
              <a:t>What’s the problem?</a:t>
            </a:r>
          </a:p>
          <a:p>
            <a:endParaRPr lang="en-GB" sz="2000" b="1" dirty="0">
              <a:latin typeface="Futura-Medium" panose="020B0600000000000000" pitchFamily="34" charset="0"/>
            </a:endParaRPr>
          </a:p>
        </p:txBody>
      </p:sp>
      <p:sp>
        <p:nvSpPr>
          <p:cNvPr id="2" name="Oval 1">
            <a:extLst>
              <a:ext uri="{FF2B5EF4-FFF2-40B4-BE49-F238E27FC236}">
                <a16:creationId xmlns:a16="http://schemas.microsoft.com/office/drawing/2014/main" xmlns="" id="{DD689A37-F02B-C44F-98E8-CADF38BFB86E}"/>
              </a:ext>
            </a:extLst>
          </p:cNvPr>
          <p:cNvSpPr/>
          <p:nvPr/>
        </p:nvSpPr>
        <p:spPr>
          <a:xfrm>
            <a:off x="1517550" y="2438497"/>
            <a:ext cx="2520000" cy="2520000"/>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itchFamily="34" charset="0"/>
                <a:cs typeface="Arial" pitchFamily="34" charset="0"/>
              </a:rPr>
              <a:t>Forests are cleared for agriculture through fires, but not normally this much! The current dry season means the fires are spreading quickly. </a:t>
            </a:r>
            <a:endParaRPr lang="en-US" dirty="0" smtClean="0">
              <a:solidFill>
                <a:schemeClr val="tx1"/>
              </a:solidFill>
              <a:latin typeface="Arial" pitchFamily="34" charset="0"/>
              <a:cs typeface="Arial" pitchFamily="34" charset="0"/>
            </a:endParaRPr>
          </a:p>
        </p:txBody>
      </p:sp>
      <p:sp>
        <p:nvSpPr>
          <p:cNvPr id="26" name="Oval 25">
            <a:extLst>
              <a:ext uri="{FF2B5EF4-FFF2-40B4-BE49-F238E27FC236}">
                <a16:creationId xmlns:a16="http://schemas.microsoft.com/office/drawing/2014/main" xmlns="" id="{BCD66A14-6B5F-9948-8994-B2DFCC95EA8A}"/>
              </a:ext>
            </a:extLst>
          </p:cNvPr>
          <p:cNvSpPr/>
          <p:nvPr/>
        </p:nvSpPr>
        <p:spPr>
          <a:xfrm>
            <a:off x="6871786" y="3186111"/>
            <a:ext cx="1800000" cy="1800000"/>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itchFamily="34" charset="0"/>
                <a:cs typeface="Arial" pitchFamily="34" charset="0"/>
              </a:rPr>
              <a:t>The cleared land is often used to grow food for animals.</a:t>
            </a:r>
            <a:endParaRPr lang="en-US" dirty="0" smtClean="0">
              <a:solidFill>
                <a:schemeClr val="tx1"/>
              </a:solidFill>
              <a:latin typeface="Arial" pitchFamily="34" charset="0"/>
              <a:cs typeface="Arial" pitchFamily="34" charset="0"/>
            </a:endParaRPr>
          </a:p>
        </p:txBody>
      </p:sp>
      <p:sp>
        <p:nvSpPr>
          <p:cNvPr id="28" name="Oval 27">
            <a:extLst>
              <a:ext uri="{FF2B5EF4-FFF2-40B4-BE49-F238E27FC236}">
                <a16:creationId xmlns:a16="http://schemas.microsoft.com/office/drawing/2014/main" xmlns="" id="{1E5E5AF3-F715-CD45-8A09-918B454076CD}"/>
              </a:ext>
            </a:extLst>
          </p:cNvPr>
          <p:cNvSpPr/>
          <p:nvPr/>
        </p:nvSpPr>
        <p:spPr>
          <a:xfrm>
            <a:off x="7106946" y="301488"/>
            <a:ext cx="1800000" cy="1800000"/>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itchFamily="34" charset="0"/>
                <a:cs typeface="Arial" pitchFamily="34" charset="0"/>
              </a:rPr>
              <a:t>In many parts of the world, illegal logging is leading to loss of forests.</a:t>
            </a:r>
            <a:endParaRPr lang="en-US" dirty="0" smtClean="0">
              <a:solidFill>
                <a:schemeClr val="tx1"/>
              </a:solidFill>
              <a:latin typeface="Arial" pitchFamily="34" charset="0"/>
              <a:cs typeface="Arial" pitchFamily="34" charset="0"/>
            </a:endParaRPr>
          </a:p>
        </p:txBody>
      </p:sp>
      <p:pic>
        <p:nvPicPr>
          <p:cNvPr id="20" name="Picture 19">
            <a:extLst>
              <a:ext uri="{FF2B5EF4-FFF2-40B4-BE49-F238E27FC236}">
                <a16:creationId xmlns:a16="http://schemas.microsoft.com/office/drawing/2014/main" xmlns="" id="{77E6836C-46D8-5A4A-8575-D7C188365A08}"/>
              </a:ext>
            </a:extLst>
          </p:cNvPr>
          <p:cNvPicPr>
            <a:picLocks noChangeAspect="1"/>
          </p:cNvPicPr>
          <p:nvPr/>
        </p:nvPicPr>
        <p:blipFill>
          <a:blip r:embed="rId4" cstate="email"/>
          <a:stretch>
            <a:fillRect/>
          </a:stretch>
        </p:blipFill>
        <p:spPr>
          <a:xfrm>
            <a:off x="6142233" y="5483889"/>
            <a:ext cx="2946477" cy="1072621"/>
          </a:xfrm>
          <a:prstGeom prst="rect">
            <a:avLst/>
          </a:prstGeom>
        </p:spPr>
      </p:pic>
      <p:pic>
        <p:nvPicPr>
          <p:cNvPr id="4" name="Picture 3">
            <a:extLst>
              <a:ext uri="{FF2B5EF4-FFF2-40B4-BE49-F238E27FC236}">
                <a16:creationId xmlns:a16="http://schemas.microsoft.com/office/drawing/2014/main" xmlns="" id="{985F5037-E7D3-40B0-AB34-A35CF24E9F3A}"/>
              </a:ext>
            </a:extLst>
          </p:cNvPr>
          <p:cNvPicPr>
            <a:picLocks noChangeAspect="1"/>
          </p:cNvPicPr>
          <p:nvPr/>
        </p:nvPicPr>
        <p:blipFill rotWithShape="1">
          <a:blip r:embed="rId5" cstate="email"/>
          <a:srcRect l="23560" t="18408" r="53806" b="66310"/>
          <a:stretch/>
        </p:blipFill>
        <p:spPr>
          <a:xfrm>
            <a:off x="331700" y="66041"/>
            <a:ext cx="2672324" cy="2552242"/>
          </a:xfrm>
          <a:prstGeom prst="ellipse">
            <a:avLst/>
          </a:prstGeom>
          <a:ln>
            <a:solidFill>
              <a:srgbClr val="FF0000"/>
            </a:solidFill>
          </a:ln>
        </p:spPr>
      </p:pic>
    </p:spTree>
    <p:extLst>
      <p:ext uri="{BB962C8B-B14F-4D97-AF65-F5344CB8AC3E}">
        <p14:creationId xmlns:p14="http://schemas.microsoft.com/office/powerpoint/2010/main" xmlns="" val="3054983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587E386C-98C9-BE44-8064-7F6839FFE0B8}"/>
              </a:ext>
            </a:extLst>
          </p:cNvPr>
          <p:cNvSpPr txBox="1"/>
          <p:nvPr/>
        </p:nvSpPr>
        <p:spPr>
          <a:xfrm>
            <a:off x="288000" y="5400000"/>
            <a:ext cx="5350617" cy="1077218"/>
          </a:xfrm>
          <a:prstGeom prst="rect">
            <a:avLst/>
          </a:prstGeom>
          <a:noFill/>
        </p:spPr>
        <p:txBody>
          <a:bodyPr wrap="square" rtlCol="0">
            <a:spAutoFit/>
          </a:bodyPr>
          <a:lstStyle/>
          <a:p>
            <a:r>
              <a:rPr lang="en-GB" sz="4400" b="1" dirty="0">
                <a:latin typeface="Futura-Medium" panose="020B0600000000000000" pitchFamily="34" charset="0"/>
              </a:rPr>
              <a:t>Right now </a:t>
            </a:r>
            <a:endParaRPr lang="en-GB" sz="4400" b="1" dirty="0" smtClean="0">
              <a:latin typeface="Futura-Medium" panose="020B0600000000000000" pitchFamily="34" charset="0"/>
            </a:endParaRPr>
          </a:p>
          <a:p>
            <a:r>
              <a:rPr lang="en-GB" sz="2000" b="1" dirty="0" smtClean="0">
                <a:latin typeface="Futura-Medium" panose="020B0600000000000000" pitchFamily="34" charset="0"/>
              </a:rPr>
              <a:t>the </a:t>
            </a:r>
            <a:r>
              <a:rPr lang="en-GB" sz="2000" b="1" dirty="0">
                <a:latin typeface="Futura-Medium" panose="020B0600000000000000" pitchFamily="34" charset="0"/>
              </a:rPr>
              <a:t>Amazon is burning</a:t>
            </a:r>
          </a:p>
        </p:txBody>
      </p:sp>
      <p:pic>
        <p:nvPicPr>
          <p:cNvPr id="7" name="Picture 6">
            <a:extLst>
              <a:ext uri="{FF2B5EF4-FFF2-40B4-BE49-F238E27FC236}">
                <a16:creationId xmlns:a16="http://schemas.microsoft.com/office/drawing/2014/main" xmlns="" id="{3C429CD0-57D6-8246-9114-E1FB8DDCC77C}"/>
              </a:ext>
            </a:extLst>
          </p:cNvPr>
          <p:cNvPicPr>
            <a:picLocks noChangeAspect="1"/>
          </p:cNvPicPr>
          <p:nvPr/>
        </p:nvPicPr>
        <p:blipFill>
          <a:blip r:embed="rId3" cstate="email"/>
          <a:stretch>
            <a:fillRect/>
          </a:stretch>
        </p:blipFill>
        <p:spPr>
          <a:xfrm>
            <a:off x="6142233" y="5483889"/>
            <a:ext cx="2946477" cy="1072621"/>
          </a:xfrm>
          <a:prstGeom prst="rect">
            <a:avLst/>
          </a:prstGeom>
        </p:spPr>
      </p:pic>
      <p:pic>
        <p:nvPicPr>
          <p:cNvPr id="3" name="Picture 2" descr="A sunset over a fire&#10;&#10;Description automatically generated">
            <a:extLst>
              <a:ext uri="{FF2B5EF4-FFF2-40B4-BE49-F238E27FC236}">
                <a16:creationId xmlns:a16="http://schemas.microsoft.com/office/drawing/2014/main" xmlns="" id="{731B2B1E-61DA-4441-AEC9-AC05DBFF27F8}"/>
              </a:ext>
            </a:extLst>
          </p:cNvPr>
          <p:cNvPicPr>
            <a:picLocks noChangeAspect="1"/>
          </p:cNvPicPr>
          <p:nvPr/>
        </p:nvPicPr>
        <p:blipFill rotWithShape="1">
          <a:blip r:embed="rId4" cstate="email"/>
          <a:srcRect/>
          <a:stretch/>
        </p:blipFill>
        <p:spPr>
          <a:xfrm>
            <a:off x="1" y="0"/>
            <a:ext cx="9143999" cy="5130000"/>
          </a:xfrm>
          <a:prstGeom prst="rect">
            <a:avLst/>
          </a:prstGeom>
        </p:spPr>
      </p:pic>
      <p:sp>
        <p:nvSpPr>
          <p:cNvPr id="5" name="TextBox 4">
            <a:extLst>
              <a:ext uri="{FF2B5EF4-FFF2-40B4-BE49-F238E27FC236}">
                <a16:creationId xmlns:a16="http://schemas.microsoft.com/office/drawing/2014/main" xmlns="" id="{1140BC46-FE32-41F9-BF74-3087D9C4D55E}"/>
              </a:ext>
            </a:extLst>
          </p:cNvPr>
          <p:cNvSpPr txBox="1"/>
          <p:nvPr/>
        </p:nvSpPr>
        <p:spPr>
          <a:xfrm>
            <a:off x="296004" y="3192454"/>
            <a:ext cx="8489602" cy="1477328"/>
          </a:xfrm>
          <a:prstGeom prst="rect">
            <a:avLst/>
          </a:prstGeom>
          <a:noFill/>
        </p:spPr>
        <p:txBody>
          <a:bodyPr wrap="square" rtlCol="0">
            <a:spAutoFit/>
          </a:bodyPr>
          <a:lstStyle/>
          <a:p>
            <a:r>
              <a:rPr lang="en-GB" sz="3000" dirty="0">
                <a:solidFill>
                  <a:schemeClr val="bg1"/>
                </a:solidFill>
                <a:latin typeface="Arial" pitchFamily="34" charset="0"/>
                <a:cs typeface="Arial" pitchFamily="34" charset="0"/>
              </a:rPr>
              <a:t>Almost 73,000 fires have been recorded in Brazil already this year – 85% more fires than were seen in the whole of 2018!</a:t>
            </a:r>
          </a:p>
        </p:txBody>
      </p:sp>
    </p:spTree>
    <p:extLst>
      <p:ext uri="{BB962C8B-B14F-4D97-AF65-F5344CB8AC3E}">
        <p14:creationId xmlns:p14="http://schemas.microsoft.com/office/powerpoint/2010/main" xmlns="" val="2076780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tree&#10;&#10;Description automatically generated">
            <a:extLst>
              <a:ext uri="{FF2B5EF4-FFF2-40B4-BE49-F238E27FC236}">
                <a16:creationId xmlns:a16="http://schemas.microsoft.com/office/drawing/2014/main" xmlns="" id="{981D00FC-72C9-4C3C-9726-2C35E0E376E0}"/>
              </a:ext>
            </a:extLst>
          </p:cNvPr>
          <p:cNvPicPr>
            <a:picLocks/>
          </p:cNvPicPr>
          <p:nvPr/>
        </p:nvPicPr>
        <p:blipFill rotWithShape="1">
          <a:blip r:embed="rId3" cstate="email"/>
          <a:srcRect/>
          <a:stretch/>
        </p:blipFill>
        <p:spPr>
          <a:xfrm>
            <a:off x="0" y="0"/>
            <a:ext cx="9144000" cy="5129548"/>
          </a:xfrm>
          <a:prstGeom prst="rect">
            <a:avLst/>
          </a:prstGeom>
        </p:spPr>
      </p:pic>
      <p:sp>
        <p:nvSpPr>
          <p:cNvPr id="10" name="TextBox 9">
            <a:extLst>
              <a:ext uri="{FF2B5EF4-FFF2-40B4-BE49-F238E27FC236}">
                <a16:creationId xmlns:a16="http://schemas.microsoft.com/office/drawing/2014/main" xmlns="" id="{B401813E-4FD5-C74C-A3AE-44128927E82E}"/>
              </a:ext>
            </a:extLst>
          </p:cNvPr>
          <p:cNvSpPr txBox="1"/>
          <p:nvPr/>
        </p:nvSpPr>
        <p:spPr>
          <a:xfrm>
            <a:off x="288000" y="5580000"/>
            <a:ext cx="6988133" cy="1077218"/>
          </a:xfrm>
          <a:prstGeom prst="rect">
            <a:avLst/>
          </a:prstGeom>
          <a:noFill/>
        </p:spPr>
        <p:txBody>
          <a:bodyPr wrap="square" rtlCol="0">
            <a:spAutoFit/>
          </a:bodyPr>
          <a:lstStyle/>
          <a:p>
            <a:r>
              <a:rPr lang="en-GB" sz="4400" b="1" dirty="0">
                <a:latin typeface="Futura-Medium" panose="020B0600000000000000" pitchFamily="34" charset="0"/>
              </a:rPr>
              <a:t>Forests are resilient.</a:t>
            </a:r>
          </a:p>
          <a:p>
            <a:endParaRPr lang="en-GB" sz="2000" b="1" dirty="0">
              <a:latin typeface="Futura-Medium" panose="020B0600000000000000" pitchFamily="34" charset="0"/>
            </a:endParaRPr>
          </a:p>
        </p:txBody>
      </p:sp>
      <p:pic>
        <p:nvPicPr>
          <p:cNvPr id="8" name="Picture 7">
            <a:extLst>
              <a:ext uri="{FF2B5EF4-FFF2-40B4-BE49-F238E27FC236}">
                <a16:creationId xmlns:a16="http://schemas.microsoft.com/office/drawing/2014/main" xmlns="" id="{5C8AFF65-349F-7549-9CDF-542F0B8F1612}"/>
              </a:ext>
            </a:extLst>
          </p:cNvPr>
          <p:cNvPicPr>
            <a:picLocks noChangeAspect="1"/>
          </p:cNvPicPr>
          <p:nvPr/>
        </p:nvPicPr>
        <p:blipFill>
          <a:blip r:embed="rId4" cstate="email"/>
          <a:stretch>
            <a:fillRect/>
          </a:stretch>
        </p:blipFill>
        <p:spPr>
          <a:xfrm>
            <a:off x="6142233" y="5483889"/>
            <a:ext cx="2946477" cy="1072621"/>
          </a:xfrm>
          <a:prstGeom prst="rect">
            <a:avLst/>
          </a:prstGeom>
        </p:spPr>
      </p:pic>
    </p:spTree>
    <p:extLst>
      <p:ext uri="{BB962C8B-B14F-4D97-AF65-F5344CB8AC3E}">
        <p14:creationId xmlns:p14="http://schemas.microsoft.com/office/powerpoint/2010/main" xmlns="" val="1226035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86C7B167-F527-F94D-94CE-DD7496661B8C}"/>
              </a:ext>
            </a:extLst>
          </p:cNvPr>
          <p:cNvSpPr txBox="1"/>
          <p:nvPr/>
        </p:nvSpPr>
        <p:spPr>
          <a:xfrm>
            <a:off x="288000" y="5580000"/>
            <a:ext cx="6988133" cy="1077218"/>
          </a:xfrm>
          <a:prstGeom prst="rect">
            <a:avLst/>
          </a:prstGeom>
          <a:noFill/>
        </p:spPr>
        <p:txBody>
          <a:bodyPr wrap="square" rtlCol="0">
            <a:spAutoFit/>
          </a:bodyPr>
          <a:lstStyle/>
          <a:p>
            <a:r>
              <a:rPr lang="en-GB" sz="4400" b="1" dirty="0">
                <a:latin typeface="Futura-Medium" panose="020B0600000000000000" pitchFamily="34" charset="0"/>
              </a:rPr>
              <a:t>5 ways we can help </a:t>
            </a:r>
          </a:p>
          <a:p>
            <a:endParaRPr lang="en-GB" sz="2000" b="1" dirty="0">
              <a:latin typeface="Futura-Medium" panose="020B0600000000000000" pitchFamily="34" charset="0"/>
            </a:endParaRPr>
          </a:p>
        </p:txBody>
      </p:sp>
      <p:pic>
        <p:nvPicPr>
          <p:cNvPr id="9" name="Picture 8">
            <a:extLst>
              <a:ext uri="{FF2B5EF4-FFF2-40B4-BE49-F238E27FC236}">
                <a16:creationId xmlns:a16="http://schemas.microsoft.com/office/drawing/2014/main" xmlns="" id="{283F7556-BA48-9648-B9F4-7E546B3C8388}"/>
              </a:ext>
            </a:extLst>
          </p:cNvPr>
          <p:cNvPicPr>
            <a:picLocks noChangeAspect="1"/>
          </p:cNvPicPr>
          <p:nvPr/>
        </p:nvPicPr>
        <p:blipFill>
          <a:blip r:embed="rId3" cstate="email"/>
          <a:stretch>
            <a:fillRect/>
          </a:stretch>
        </p:blipFill>
        <p:spPr>
          <a:xfrm>
            <a:off x="6142233" y="5483889"/>
            <a:ext cx="2946477" cy="1072621"/>
          </a:xfrm>
          <a:prstGeom prst="rect">
            <a:avLst/>
          </a:prstGeom>
        </p:spPr>
      </p:pic>
      <p:sp>
        <p:nvSpPr>
          <p:cNvPr id="25" name="Rectangle 24">
            <a:extLst>
              <a:ext uri="{FF2B5EF4-FFF2-40B4-BE49-F238E27FC236}">
                <a16:creationId xmlns:a16="http://schemas.microsoft.com/office/drawing/2014/main" xmlns="" id="{9E1DE312-032B-4CD3-AE20-DC3D387A5C89}"/>
              </a:ext>
            </a:extLst>
          </p:cNvPr>
          <p:cNvSpPr/>
          <p:nvPr/>
        </p:nvSpPr>
        <p:spPr>
          <a:xfrm>
            <a:off x="608572" y="3304233"/>
            <a:ext cx="2229478" cy="1408078"/>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9CEECD74-8FF7-495C-A0E8-0B7D16E3AEED}"/>
              </a:ext>
            </a:extLst>
          </p:cNvPr>
          <p:cNvSpPr/>
          <p:nvPr/>
        </p:nvSpPr>
        <p:spPr>
          <a:xfrm>
            <a:off x="6635451" y="151472"/>
            <a:ext cx="2229478" cy="2115118"/>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tree in the snow&#10;&#10;Description automatically generated">
            <a:extLst>
              <a:ext uri="{FF2B5EF4-FFF2-40B4-BE49-F238E27FC236}">
                <a16:creationId xmlns:a16="http://schemas.microsoft.com/office/drawing/2014/main" xmlns="" id="{97CBBB91-4F35-4942-A0E5-41D7DD9E8F4F}"/>
              </a:ext>
            </a:extLst>
          </p:cNvPr>
          <p:cNvPicPr>
            <a:picLocks noChangeAspect="1"/>
          </p:cNvPicPr>
          <p:nvPr/>
        </p:nvPicPr>
        <p:blipFill rotWithShape="1">
          <a:blip r:embed="rId4" cstate="email"/>
          <a:srcRect/>
          <a:stretch/>
        </p:blipFill>
        <p:spPr>
          <a:xfrm>
            <a:off x="0" y="0"/>
            <a:ext cx="9144000" cy="5130000"/>
          </a:xfrm>
          <a:prstGeom prst="rect">
            <a:avLst/>
          </a:prstGeom>
        </p:spPr>
      </p:pic>
      <p:sp>
        <p:nvSpPr>
          <p:cNvPr id="12" name="Rectangle 11">
            <a:extLst>
              <a:ext uri="{FF2B5EF4-FFF2-40B4-BE49-F238E27FC236}">
                <a16:creationId xmlns:a16="http://schemas.microsoft.com/office/drawing/2014/main" xmlns="" id="{47E8D7B6-6349-406D-87A1-9F0D8B134EFE}"/>
              </a:ext>
            </a:extLst>
          </p:cNvPr>
          <p:cNvSpPr/>
          <p:nvPr/>
        </p:nvSpPr>
        <p:spPr>
          <a:xfrm>
            <a:off x="3566236" y="548640"/>
            <a:ext cx="5008728" cy="386334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r>
              <a:rPr lang="en-US" sz="2200" b="1" dirty="0" smtClean="0">
                <a:solidFill>
                  <a:schemeClr val="tx1"/>
                </a:solidFill>
                <a:latin typeface="Arial" pitchFamily="34" charset="0"/>
                <a:cs typeface="Arial" pitchFamily="34" charset="0"/>
              </a:rPr>
              <a:t>5 things you can do to help: </a:t>
            </a:r>
          </a:p>
          <a:p>
            <a:pPr marL="228600" indent="-228600">
              <a:spcBef>
                <a:spcPts val="1200"/>
              </a:spcBef>
              <a:buFont typeface="+mj-lt"/>
              <a:buAutoNum type="arabicPeriod"/>
            </a:pPr>
            <a:r>
              <a:rPr lang="en-US" sz="1600" dirty="0" smtClean="0">
                <a:solidFill>
                  <a:schemeClr val="tx1"/>
                </a:solidFill>
                <a:latin typeface="Arial" pitchFamily="34" charset="0"/>
                <a:cs typeface="Arial" pitchFamily="34" charset="0"/>
              </a:rPr>
              <a:t>Show your outrage - get social!</a:t>
            </a:r>
          </a:p>
          <a:p>
            <a:pPr marL="228600" indent="-228600">
              <a:spcBef>
                <a:spcPts val="1200"/>
              </a:spcBef>
              <a:buFont typeface="+mj-lt"/>
              <a:buAutoNum type="arabicPeriod"/>
            </a:pPr>
            <a:r>
              <a:rPr lang="en-US" sz="1600" dirty="0" smtClean="0">
                <a:solidFill>
                  <a:schemeClr val="tx1"/>
                </a:solidFill>
                <a:latin typeface="Arial" pitchFamily="34" charset="0"/>
                <a:cs typeface="Arial" pitchFamily="34" charset="0"/>
              </a:rPr>
              <a:t>Learn about the crisis – the more you know, the more you care</a:t>
            </a:r>
          </a:p>
          <a:p>
            <a:pPr marL="228600" indent="-228600">
              <a:spcBef>
                <a:spcPts val="1200"/>
              </a:spcBef>
              <a:buFont typeface="+mj-lt"/>
              <a:buAutoNum type="arabicPeriod"/>
            </a:pPr>
            <a:r>
              <a:rPr lang="en-US" sz="1600" dirty="0" smtClean="0">
                <a:solidFill>
                  <a:schemeClr val="tx1"/>
                </a:solidFill>
                <a:latin typeface="Arial" pitchFamily="34" charset="0"/>
                <a:cs typeface="Arial" pitchFamily="34" charset="0"/>
              </a:rPr>
              <a:t>Sign the petition – tell leaders that this is important</a:t>
            </a:r>
          </a:p>
          <a:p>
            <a:pPr marL="228600" indent="-228600">
              <a:spcBef>
                <a:spcPts val="1200"/>
              </a:spcBef>
              <a:buFont typeface="+mj-lt"/>
              <a:buAutoNum type="arabicPeriod"/>
            </a:pPr>
            <a:r>
              <a:rPr lang="en-US" sz="1600" dirty="0" smtClean="0">
                <a:solidFill>
                  <a:schemeClr val="tx1"/>
                </a:solidFill>
                <a:latin typeface="Arial" pitchFamily="34" charset="0"/>
                <a:cs typeface="Arial" pitchFamily="34" charset="0"/>
              </a:rPr>
              <a:t>Fundraise – how could your school raise money? </a:t>
            </a:r>
          </a:p>
          <a:p>
            <a:pPr marL="228600" indent="-228600">
              <a:spcBef>
                <a:spcPts val="1200"/>
              </a:spcBef>
              <a:buFont typeface="+mj-lt"/>
              <a:buAutoNum type="arabicPeriod"/>
            </a:pPr>
            <a:r>
              <a:rPr lang="en-US" sz="1600" dirty="0" smtClean="0">
                <a:solidFill>
                  <a:schemeClr val="tx1"/>
                </a:solidFill>
                <a:latin typeface="Arial" pitchFamily="34" charset="0"/>
                <a:cs typeface="Arial" pitchFamily="34" charset="0"/>
              </a:rPr>
              <a:t>Be part of the change – what individual actions can you take? </a:t>
            </a:r>
          </a:p>
        </p:txBody>
      </p:sp>
    </p:spTree>
    <p:extLst>
      <p:ext uri="{BB962C8B-B14F-4D97-AF65-F5344CB8AC3E}">
        <p14:creationId xmlns:p14="http://schemas.microsoft.com/office/powerpoint/2010/main" xmlns="" val="1422420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3DF6FBB-C902-EA4C-94E9-12EACF221692}"/>
              </a:ext>
            </a:extLst>
          </p:cNvPr>
          <p:cNvPicPr>
            <a:picLocks noChangeAspect="1"/>
          </p:cNvPicPr>
          <p:nvPr/>
        </p:nvPicPr>
        <p:blipFill>
          <a:blip r:embed="rId3" cstate="email">
            <a:alphaModFix/>
          </a:blip>
          <a:stretch>
            <a:fillRect/>
          </a:stretch>
        </p:blipFill>
        <p:spPr>
          <a:xfrm>
            <a:off x="0" y="0"/>
            <a:ext cx="9144000" cy="5118100"/>
          </a:xfrm>
          <a:prstGeom prst="rect">
            <a:avLst/>
          </a:prstGeom>
        </p:spPr>
      </p:pic>
      <p:sp>
        <p:nvSpPr>
          <p:cNvPr id="16" name="TextBox 15">
            <a:extLst>
              <a:ext uri="{FF2B5EF4-FFF2-40B4-BE49-F238E27FC236}">
                <a16:creationId xmlns:a16="http://schemas.microsoft.com/office/drawing/2014/main" xmlns="" id="{86C7B167-F527-F94D-94CE-DD7496661B8C}"/>
              </a:ext>
            </a:extLst>
          </p:cNvPr>
          <p:cNvSpPr txBox="1"/>
          <p:nvPr/>
        </p:nvSpPr>
        <p:spPr>
          <a:xfrm>
            <a:off x="288000" y="5400000"/>
            <a:ext cx="5579295" cy="1384995"/>
          </a:xfrm>
          <a:prstGeom prst="rect">
            <a:avLst/>
          </a:prstGeom>
          <a:noFill/>
        </p:spPr>
        <p:txBody>
          <a:bodyPr wrap="square" rtlCol="0">
            <a:spAutoFit/>
          </a:bodyPr>
          <a:lstStyle/>
          <a:p>
            <a:r>
              <a:rPr lang="en-GB" sz="4400" b="1" dirty="0">
                <a:latin typeface="Futura-Medium" panose="020B0600000000000000" pitchFamily="34" charset="0"/>
              </a:rPr>
              <a:t>What else </a:t>
            </a:r>
            <a:endParaRPr lang="en-GB" sz="4400" b="1" dirty="0" smtClean="0">
              <a:latin typeface="Futura-Medium" panose="020B0600000000000000" pitchFamily="34" charset="0"/>
            </a:endParaRPr>
          </a:p>
          <a:p>
            <a:r>
              <a:rPr lang="en-GB" sz="2000" b="1" dirty="0" smtClean="0">
                <a:latin typeface="Futura-Medium" panose="020B0600000000000000" pitchFamily="34" charset="0"/>
              </a:rPr>
              <a:t>can </a:t>
            </a:r>
            <a:r>
              <a:rPr lang="en-GB" sz="2000" b="1" dirty="0">
                <a:latin typeface="Futura-Medium" panose="020B0600000000000000" pitchFamily="34" charset="0"/>
              </a:rPr>
              <a:t>we do to help forests?</a:t>
            </a:r>
          </a:p>
          <a:p>
            <a:endParaRPr lang="en-GB" sz="2000" b="1" dirty="0">
              <a:latin typeface="Futura-Medium" panose="020B0600000000000000" pitchFamily="34" charset="0"/>
            </a:endParaRPr>
          </a:p>
        </p:txBody>
      </p:sp>
      <p:pic>
        <p:nvPicPr>
          <p:cNvPr id="9" name="Picture 8">
            <a:extLst>
              <a:ext uri="{FF2B5EF4-FFF2-40B4-BE49-F238E27FC236}">
                <a16:creationId xmlns:a16="http://schemas.microsoft.com/office/drawing/2014/main" xmlns="" id="{283F7556-BA48-9648-B9F4-7E546B3C8388}"/>
              </a:ext>
            </a:extLst>
          </p:cNvPr>
          <p:cNvPicPr>
            <a:picLocks noChangeAspect="1"/>
          </p:cNvPicPr>
          <p:nvPr/>
        </p:nvPicPr>
        <p:blipFill>
          <a:blip r:embed="rId4" cstate="email"/>
          <a:stretch>
            <a:fillRect/>
          </a:stretch>
        </p:blipFill>
        <p:spPr>
          <a:xfrm>
            <a:off x="6142233" y="5483889"/>
            <a:ext cx="2946477" cy="1072621"/>
          </a:xfrm>
          <a:prstGeom prst="rect">
            <a:avLst/>
          </a:prstGeom>
        </p:spPr>
      </p:pic>
      <p:sp>
        <p:nvSpPr>
          <p:cNvPr id="20" name="Rectangle 19">
            <a:extLst>
              <a:ext uri="{FF2B5EF4-FFF2-40B4-BE49-F238E27FC236}">
                <a16:creationId xmlns:a16="http://schemas.microsoft.com/office/drawing/2014/main" xmlns="" id="{47E8D7B6-6349-406D-87A1-9F0D8B134EFE}"/>
              </a:ext>
            </a:extLst>
          </p:cNvPr>
          <p:cNvSpPr/>
          <p:nvPr/>
        </p:nvSpPr>
        <p:spPr>
          <a:xfrm>
            <a:off x="3566236" y="525780"/>
            <a:ext cx="5008728" cy="416052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r>
              <a:rPr lang="en-US" sz="1600" b="1" dirty="0" smtClean="0">
                <a:solidFill>
                  <a:schemeClr val="tx1"/>
                </a:solidFill>
                <a:latin typeface="Futura Medium" panose="020B0602020204020303" pitchFamily="34" charset="-79"/>
                <a:cs typeface="Futura Medium" panose="020B0602020204020303" pitchFamily="34" charset="-79"/>
              </a:rPr>
              <a:t>Global change</a:t>
            </a:r>
          </a:p>
          <a:p>
            <a:pPr marL="171450" indent="-171450">
              <a:spcBef>
                <a:spcPts val="1200"/>
              </a:spcBef>
              <a:buFont typeface="Arial" panose="020B0604020202020204" pitchFamily="34" charset="0"/>
              <a:buChar char="•"/>
            </a:pPr>
            <a:r>
              <a:rPr lang="en-US" sz="1400" dirty="0" smtClean="0">
                <a:solidFill>
                  <a:schemeClr val="tx1"/>
                </a:solidFill>
                <a:latin typeface="Futura Medium" panose="020B0602020204020303" pitchFamily="34" charset="-79"/>
                <a:cs typeface="Futura Medium" panose="020B0602020204020303" pitchFamily="34" charset="-79"/>
              </a:rPr>
              <a:t>Allow areas that have lost tree cover to </a:t>
            </a:r>
            <a:r>
              <a:rPr lang="en-US" sz="1400" dirty="0" err="1" smtClean="0">
                <a:solidFill>
                  <a:schemeClr val="tx1"/>
                </a:solidFill>
                <a:latin typeface="Futura Medium" panose="020B0602020204020303" pitchFamily="34" charset="-79"/>
                <a:cs typeface="Futura Medium" panose="020B0602020204020303" pitchFamily="34" charset="-79"/>
              </a:rPr>
              <a:t>regrow</a:t>
            </a:r>
            <a:endParaRPr lang="en-US" sz="1400" dirty="0" smtClean="0">
              <a:solidFill>
                <a:schemeClr val="tx1"/>
              </a:solidFill>
              <a:latin typeface="Futura Medium" panose="020B0602020204020303" pitchFamily="34" charset="-79"/>
              <a:cs typeface="Futura Medium" panose="020B0602020204020303" pitchFamily="34" charset="-79"/>
            </a:endParaRPr>
          </a:p>
          <a:p>
            <a:pPr marL="171450" indent="-171450">
              <a:spcBef>
                <a:spcPts val="1200"/>
              </a:spcBef>
              <a:buFont typeface="Arial" panose="020B0604020202020204" pitchFamily="34" charset="0"/>
              <a:buChar char="•"/>
            </a:pPr>
            <a:r>
              <a:rPr lang="en-US" sz="1400" dirty="0" smtClean="0">
                <a:solidFill>
                  <a:schemeClr val="tx1"/>
                </a:solidFill>
                <a:latin typeface="Futura Medium" panose="020B0602020204020303" pitchFamily="34" charset="-79"/>
                <a:cs typeface="Futura Medium" panose="020B0602020204020303" pitchFamily="34" charset="-79"/>
              </a:rPr>
              <a:t>Carefully manage existing and newly planted forests</a:t>
            </a:r>
          </a:p>
          <a:p>
            <a:pPr marL="171450" indent="-171450">
              <a:buFont typeface="Arial" panose="020B0604020202020204" pitchFamily="34" charset="0"/>
              <a:buChar char="•"/>
            </a:pPr>
            <a:endParaRPr lang="en-US" sz="1600" dirty="0" smtClean="0">
              <a:solidFill>
                <a:schemeClr val="tx1"/>
              </a:solidFill>
              <a:latin typeface="Futura Medium" panose="020B0602020204020303" pitchFamily="34" charset="-79"/>
              <a:cs typeface="Futura Medium" panose="020B0602020204020303" pitchFamily="34" charset="-79"/>
            </a:endParaRPr>
          </a:p>
          <a:p>
            <a:r>
              <a:rPr lang="en-US" sz="1600" b="1" dirty="0" smtClean="0">
                <a:solidFill>
                  <a:schemeClr val="tx1"/>
                </a:solidFill>
                <a:latin typeface="Futura Medium" panose="020B0602020204020303" pitchFamily="34" charset="-79"/>
                <a:cs typeface="Futura Medium" panose="020B0602020204020303" pitchFamily="34" charset="-79"/>
              </a:rPr>
              <a:t>Individual actions</a:t>
            </a:r>
          </a:p>
          <a:p>
            <a:pPr marL="171450" indent="-171450">
              <a:spcBef>
                <a:spcPts val="1200"/>
              </a:spcBef>
              <a:buFont typeface="Arial" panose="020B0604020202020204" pitchFamily="34" charset="0"/>
              <a:buChar char="•"/>
            </a:pPr>
            <a:r>
              <a:rPr lang="en-US" sz="1400" dirty="0" smtClean="0">
                <a:solidFill>
                  <a:schemeClr val="tx1"/>
                </a:solidFill>
                <a:latin typeface="Futura Medium" panose="020B0602020204020303" pitchFamily="34" charset="-79"/>
                <a:cs typeface="Futura Medium" panose="020B0602020204020303" pitchFamily="34" charset="-79"/>
              </a:rPr>
              <a:t>Think carefully about how we use products made from wood</a:t>
            </a:r>
          </a:p>
          <a:p>
            <a:pPr marL="171450" indent="-171450">
              <a:spcBef>
                <a:spcPts val="1200"/>
              </a:spcBef>
              <a:buFont typeface="Arial" panose="020B0604020202020204" pitchFamily="34" charset="0"/>
              <a:buChar char="•"/>
            </a:pPr>
            <a:r>
              <a:rPr lang="en-US" sz="1400" dirty="0" smtClean="0">
                <a:solidFill>
                  <a:schemeClr val="tx1"/>
                </a:solidFill>
                <a:latin typeface="Futura Medium" panose="020B0602020204020303" pitchFamily="34" charset="-79"/>
                <a:cs typeface="Futura Medium" panose="020B0602020204020303" pitchFamily="34" charset="-79"/>
              </a:rPr>
              <a:t>Buy reused or recycled materials when possible</a:t>
            </a:r>
          </a:p>
          <a:p>
            <a:pPr marL="171450" indent="-171450">
              <a:spcBef>
                <a:spcPts val="1200"/>
              </a:spcBef>
              <a:buFont typeface="Arial" panose="020B0604020202020204" pitchFamily="34" charset="0"/>
              <a:buChar char="•"/>
            </a:pPr>
            <a:r>
              <a:rPr lang="en-US" sz="1400" dirty="0" smtClean="0">
                <a:solidFill>
                  <a:schemeClr val="tx1"/>
                </a:solidFill>
                <a:latin typeface="Futura Medium" panose="020B0602020204020303" pitchFamily="34" charset="-79"/>
                <a:cs typeface="Futura Medium" panose="020B0602020204020303" pitchFamily="34" charset="-79"/>
              </a:rPr>
              <a:t>Buy products that come from a well managed forest (with an FSC label)</a:t>
            </a:r>
          </a:p>
          <a:p>
            <a:pPr marL="171450" indent="-171450">
              <a:spcBef>
                <a:spcPts val="1200"/>
              </a:spcBef>
              <a:buFont typeface="Arial" panose="020B0604020202020204" pitchFamily="34" charset="0"/>
              <a:buChar char="•"/>
            </a:pPr>
            <a:r>
              <a:rPr lang="en-US" sz="1400" dirty="0" smtClean="0">
                <a:solidFill>
                  <a:schemeClr val="tx1"/>
                </a:solidFill>
                <a:latin typeface="Futura Medium" panose="020B0602020204020303" pitchFamily="34" charset="-79"/>
                <a:cs typeface="Futura Medium" panose="020B0602020204020303" pitchFamily="34" charset="-79"/>
              </a:rPr>
              <a:t>Hold businesses to account</a:t>
            </a:r>
          </a:p>
          <a:p>
            <a:pPr marL="171450" indent="-171450">
              <a:spcBef>
                <a:spcPts val="1200"/>
              </a:spcBef>
              <a:buFont typeface="Arial" panose="020B0604020202020204" pitchFamily="34" charset="0"/>
              <a:buChar char="•"/>
            </a:pPr>
            <a:r>
              <a:rPr lang="en-US" sz="1400" dirty="0" smtClean="0">
                <a:solidFill>
                  <a:schemeClr val="tx1"/>
                </a:solidFill>
                <a:latin typeface="Futura Medium" panose="020B0602020204020303" pitchFamily="34" charset="-79"/>
                <a:cs typeface="Futura Medium" panose="020B0602020204020303" pitchFamily="34" charset="-79"/>
              </a:rPr>
              <a:t>Ask politicians to protect forests</a:t>
            </a:r>
            <a:endParaRPr lang="en-US" sz="1400" dirty="0"/>
          </a:p>
        </p:txBody>
      </p:sp>
    </p:spTree>
    <p:extLst>
      <p:ext uri="{BB962C8B-B14F-4D97-AF65-F5344CB8AC3E}">
        <p14:creationId xmlns:p14="http://schemas.microsoft.com/office/powerpoint/2010/main" xmlns="" val="790911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311C1E3FA59442A572C89AC59064F2" ma:contentTypeVersion="8" ma:contentTypeDescription="Create a new document." ma:contentTypeScope="" ma:versionID="591d7360e8881670b873c13c91e9b40d">
  <xsd:schema xmlns:xsd="http://www.w3.org/2001/XMLSchema" xmlns:xs="http://www.w3.org/2001/XMLSchema" xmlns:p="http://schemas.microsoft.com/office/2006/metadata/properties" xmlns:ns3="4965cb44-600c-41ec-9225-06ff15f06813" targetNamespace="http://schemas.microsoft.com/office/2006/metadata/properties" ma:root="true" ma:fieldsID="232fc636b321a534f2be522821ed10f0" ns3:_="">
    <xsd:import namespace="4965cb44-600c-41ec-9225-06ff15f0681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65cb44-600c-41ec-9225-06ff15f068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2572A8-F509-40B3-BAF3-38046363484B}">
  <ds:schemaRefs>
    <ds:schemaRef ds:uri="http://schemas.microsoft.com/sharepoint/v3/contenttype/forms"/>
  </ds:schemaRefs>
</ds:datastoreItem>
</file>

<file path=customXml/itemProps2.xml><?xml version="1.0" encoding="utf-8"?>
<ds:datastoreItem xmlns:ds="http://schemas.openxmlformats.org/officeDocument/2006/customXml" ds:itemID="{C4313C06-912F-4167-AAAD-1C16E82055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65cb44-600c-41ec-9225-06ff15f068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03CB95-CE5E-4258-AA00-FB828FAB87AB}">
  <ds:schemaRefs>
    <ds:schemaRef ds:uri="http://purl.org/dc/dcmitype/"/>
    <ds:schemaRef ds:uri="http://schemas.microsoft.com/office/infopath/2007/PartnerControls"/>
    <ds:schemaRef ds:uri="http://purl.org/dc/elements/1.1/"/>
    <ds:schemaRef ds:uri="http://schemas.microsoft.com/office/2006/metadata/properties"/>
    <ds:schemaRef ds:uri="4965cb44-600c-41ec-9225-06ff15f06813"/>
    <ds:schemaRef ds:uri="http://schemas.microsoft.com/office/2006/documentManagement/typ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62</TotalTime>
  <Words>771</Words>
  <Application>Microsoft Office PowerPoint</Application>
  <PresentationFormat>On-screen Show (4:3)</PresentationFormat>
  <Paragraphs>94</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Cockerell;ed@hopscotchconsulting.co.uk</dc:creator>
  <cp:lastModifiedBy>Justin</cp:lastModifiedBy>
  <cp:revision>135</cp:revision>
  <dcterms:created xsi:type="dcterms:W3CDTF">2019-05-24T11:01:30Z</dcterms:created>
  <dcterms:modified xsi:type="dcterms:W3CDTF">2020-09-29T10:43:56Z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0x010100ED311C1E3FA59442A572C89AC59064F2</vt:lpwstr>
  </property>
</Properties>
</file>