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BF"/>
    <a:srgbClr val="DB324B"/>
    <a:srgbClr val="EC903E"/>
    <a:srgbClr val="076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66395"/>
  </p:normalViewPr>
  <p:slideViewPr>
    <p:cSldViewPr snapToGrid="0" snapToObjects="1">
      <p:cViewPr varScale="1">
        <p:scale>
          <a:sx n="53" d="100"/>
          <a:sy n="53" d="100"/>
        </p:scale>
        <p:origin x="205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Howkins" userId="543d8fbb-9741-481c-9188-168ecef4b1a0" providerId="ADAL" clId="{67BB356C-8013-47A6-8A5F-DB5A0FD92055}"/>
    <pc:docChg chg="modSld">
      <pc:chgData name="Caroline Howkins" userId="543d8fbb-9741-481c-9188-168ecef4b1a0" providerId="ADAL" clId="{67BB356C-8013-47A6-8A5F-DB5A0FD92055}" dt="2020-09-10T10:17:22.028" v="51" actId="20577"/>
      <pc:docMkLst>
        <pc:docMk/>
      </pc:docMkLst>
      <pc:sldChg chg="modNotesTx">
        <pc:chgData name="Caroline Howkins" userId="543d8fbb-9741-481c-9188-168ecef4b1a0" providerId="ADAL" clId="{67BB356C-8013-47A6-8A5F-DB5A0FD92055}" dt="2020-09-10T10:13:16.618" v="2" actId="20577"/>
        <pc:sldMkLst>
          <pc:docMk/>
          <pc:sldMk cId="3829644724" sldId="258"/>
        </pc:sldMkLst>
      </pc:sldChg>
      <pc:sldChg chg="modNotesTx">
        <pc:chgData name="Caroline Howkins" userId="543d8fbb-9741-481c-9188-168ecef4b1a0" providerId="ADAL" clId="{67BB356C-8013-47A6-8A5F-DB5A0FD92055}" dt="2020-09-10T10:14:00.616" v="13" actId="20577"/>
        <pc:sldMkLst>
          <pc:docMk/>
          <pc:sldMk cId="73090939" sldId="259"/>
        </pc:sldMkLst>
      </pc:sldChg>
      <pc:sldChg chg="modNotesTx">
        <pc:chgData name="Caroline Howkins" userId="543d8fbb-9741-481c-9188-168ecef4b1a0" providerId="ADAL" clId="{67BB356C-8013-47A6-8A5F-DB5A0FD92055}" dt="2020-09-10T10:16:19.577" v="36" actId="20577"/>
        <pc:sldMkLst>
          <pc:docMk/>
          <pc:sldMk cId="2519395987" sldId="262"/>
        </pc:sldMkLst>
      </pc:sldChg>
      <pc:sldChg chg="modNotesTx">
        <pc:chgData name="Caroline Howkins" userId="543d8fbb-9741-481c-9188-168ecef4b1a0" providerId="ADAL" clId="{67BB356C-8013-47A6-8A5F-DB5A0FD92055}" dt="2020-09-10T10:17:22.028" v="51" actId="20577"/>
        <pc:sldMkLst>
          <pc:docMk/>
          <pc:sldMk cId="2592177219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6DED8-BE5D-1E44-8A6C-637825F456C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E5C5F-13F8-E046-8E8B-77978104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presentation consists of slides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Lesson: Exploring the LPR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1: Freshwater debate: Dams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2: Create your own LPR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don’t need to have read the LPR for Youth, but it is preferred. These notes will refer to pages in the LPR for Youth for extra support. 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teacher resource for more details and worksheets.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90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students of the purpose of the LPR. Ask students to write down 5 or more steps that they will take to produce a Living Planet Report for their local area. Ask for answers and discuss. The next slide will map out a suggested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Individually or in groups, students should use the LPR planning sheet (Appendix III) to write down their plan for creating their own report.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peer assess each other’s plans: see if they have missed out anything important and how they might work together to find solutions to some of the challenges they may face. 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the teacher resource for resource links and full activity details.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0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Living Planet Report (LPR) is produced every two years by WWF, with input from leading experts and other organisations.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health-check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planet, showing how the natural world is doing, what threats it faces and what this means for us humans.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conclusions and recommendations in the LPR are based on an analysis of many measures of biodiversity, one of the biggest being the Living Planet Index (LPI).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6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Experts all over the world have been measuring changes over time in the populations of thousands of animal species.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Scientists bring this data together into a database and analyse it to come up with the Living Planet Index (LPI).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LPI only uses data for species that have been monitored for at least 2 years and recorded from the 1970s onwards.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so, the LPI is currently able to track what is happening for over 21,000 populations of mammals, birds, reptiles, amphibians and fish. The trends that scientists find in 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data help them to draw conclusions about the health of the wider ecosystems.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students: What does this graph show?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The LPI shows that, globally, the average population size of mammals, fish, birds, reptiles and amphibians has declined by 68%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1970.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statistics on page 5 can help show what is happening.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why they think this is happening? What could be the causes? This could be in groups, or as a class. Write them down as a reminder (flip chart paper for example) so solutions can be explored.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1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the diagram from left to right. Were example in the section ‘We are the cause’ picked up by students in the last slide?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1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In groups, take one of the 3 statements and come up with action that fit into that statement that could help us live sustainably and protect nature.  Discuss ideas as a class.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specific solutions from scientists can be found on page 7. If any group struggles, then these can act as prompts.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students make this into an action plan?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video. More resources can be found on page 5 of the teacher resource.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86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Which stakeholders do you think should be involved in the debate?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Who will oppose or support the new dam?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teacher resource for more prompts and ideas. The stakeholder cards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Appendix II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given out or students can create their own.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Debate: See teacher resource for instructions and prompts.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2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class to vote on the outcome based on the arguments.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teacher resource for plenary notes if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8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9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8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9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3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7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4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5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229E-3B4F-7242-8EEE-6B6A4A2725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C676-E535-1C41-AE60-03D4D43F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time_continue=2&amp;v=pk_Y3g5qJN4&amp;feature=emb_log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148978CA-2869-CC42-9D87-4419C7C8B3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E63E1A6-7935-674F-971E-E4BFD24E25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976" y="286871"/>
            <a:ext cx="998071" cy="1105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36ECF5-A3A8-0643-BF86-209CF5171C89}"/>
              </a:ext>
            </a:extLst>
          </p:cNvPr>
          <p:cNvSpPr/>
          <p:nvPr/>
        </p:nvSpPr>
        <p:spPr>
          <a:xfrm>
            <a:off x="485926" y="1978572"/>
            <a:ext cx="3297798" cy="163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latin typeface="Georgia" panose="02040502050405020303" pitchFamily="18" charset="0"/>
              </a:rPr>
              <a:t>Living Planet Report 2020</a:t>
            </a:r>
          </a:p>
        </p:txBody>
      </p:sp>
    </p:spTree>
    <p:extLst>
      <p:ext uri="{BB962C8B-B14F-4D97-AF65-F5344CB8AC3E}">
        <p14:creationId xmlns:p14="http://schemas.microsoft.com/office/powerpoint/2010/main" val="305372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9BE989F2-5107-AE40-850F-61DDE90990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7DB697-3A0C-224E-B095-299B521D3D4F}"/>
              </a:ext>
            </a:extLst>
          </p:cNvPr>
          <p:cNvSpPr/>
          <p:nvPr/>
        </p:nvSpPr>
        <p:spPr>
          <a:xfrm>
            <a:off x="-2" y="907116"/>
            <a:ext cx="3476299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Create your own LPR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C0E436-053B-6C4D-AF49-C78239D789B0}"/>
              </a:ext>
            </a:extLst>
          </p:cNvPr>
          <p:cNvSpPr/>
          <p:nvPr/>
        </p:nvSpPr>
        <p:spPr>
          <a:xfrm>
            <a:off x="8870950" y="5441950"/>
            <a:ext cx="273050" cy="273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7474C-95FF-1C48-8CE2-1099BC2384BE}"/>
              </a:ext>
            </a:extLst>
          </p:cNvPr>
          <p:cNvSpPr txBox="1"/>
          <p:nvPr/>
        </p:nvSpPr>
        <p:spPr>
          <a:xfrm>
            <a:off x="8785413" y="5521536"/>
            <a:ext cx="455406" cy="22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02591B-B58D-1C46-9B14-21825C4228BA}"/>
              </a:ext>
            </a:extLst>
          </p:cNvPr>
          <p:cNvSpPr/>
          <p:nvPr/>
        </p:nvSpPr>
        <p:spPr>
          <a:xfrm>
            <a:off x="0" y="437707"/>
            <a:ext cx="2524664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Activity two:</a:t>
            </a:r>
          </a:p>
        </p:txBody>
      </p:sp>
    </p:spTree>
    <p:extLst>
      <p:ext uri="{BB962C8B-B14F-4D97-AF65-F5344CB8AC3E}">
        <p14:creationId xmlns:p14="http://schemas.microsoft.com/office/powerpoint/2010/main" val="141237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omputer&#10;&#10;Description automatically generated">
            <a:extLst>
              <a:ext uri="{FF2B5EF4-FFF2-40B4-BE49-F238E27FC236}">
                <a16:creationId xmlns:a16="http://schemas.microsoft.com/office/drawing/2014/main" id="{A0B67A5F-AEE6-CD40-848C-F771FDDDBE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BB1AC9-A5EE-5C40-A249-BB55CDB51B8A}"/>
              </a:ext>
            </a:extLst>
          </p:cNvPr>
          <p:cNvSpPr/>
          <p:nvPr/>
        </p:nvSpPr>
        <p:spPr>
          <a:xfrm>
            <a:off x="1" y="437707"/>
            <a:ext cx="3122761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Planning your LPR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4FFF0-88E1-624E-BA23-AE3F4512CF0E}"/>
              </a:ext>
            </a:extLst>
          </p:cNvPr>
          <p:cNvSpPr txBox="1"/>
          <p:nvPr/>
        </p:nvSpPr>
        <p:spPr>
          <a:xfrm rot="600000">
            <a:off x="3764152" y="1549407"/>
            <a:ext cx="30195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sz="1400" dirty="0">
                <a:latin typeface="Georgia" panose="02040502050405020303" pitchFamily="18" charset="0"/>
              </a:rPr>
              <a:t>Mapping out the area</a:t>
            </a:r>
          </a:p>
          <a:p>
            <a:pPr>
              <a:lnSpc>
                <a:spcPts val="1700"/>
              </a:lnSpc>
            </a:pPr>
            <a:endParaRPr lang="en-GB" sz="1400" dirty="0">
              <a:latin typeface="Georgia" panose="02040502050405020303" pitchFamily="18" charset="0"/>
            </a:endParaRPr>
          </a:p>
          <a:p>
            <a:pPr>
              <a:lnSpc>
                <a:spcPts val="1700"/>
              </a:lnSpc>
            </a:pPr>
            <a:r>
              <a:rPr lang="en-GB" sz="1400" dirty="0">
                <a:latin typeface="Georgia" panose="02040502050405020303" pitchFamily="18" charset="0"/>
              </a:rPr>
              <a:t>Recording biodiversity using different tools</a:t>
            </a:r>
          </a:p>
          <a:p>
            <a:pPr>
              <a:lnSpc>
                <a:spcPts val="1700"/>
              </a:lnSpc>
            </a:pPr>
            <a:endParaRPr lang="en-GB" sz="1400" dirty="0">
              <a:latin typeface="Georgia" panose="02040502050405020303" pitchFamily="18" charset="0"/>
            </a:endParaRPr>
          </a:p>
          <a:p>
            <a:pPr>
              <a:lnSpc>
                <a:spcPts val="1700"/>
              </a:lnSpc>
            </a:pPr>
            <a:r>
              <a:rPr lang="en-GB" sz="1400" dirty="0">
                <a:latin typeface="Georgia" panose="02040502050405020303" pitchFamily="18" charset="0"/>
              </a:rPr>
              <a:t>Analysing your data</a:t>
            </a:r>
          </a:p>
          <a:p>
            <a:pPr>
              <a:lnSpc>
                <a:spcPts val="1700"/>
              </a:lnSpc>
            </a:pPr>
            <a:endParaRPr lang="en-GB" sz="1400" dirty="0">
              <a:latin typeface="Georgia" panose="02040502050405020303" pitchFamily="18" charset="0"/>
            </a:endParaRPr>
          </a:p>
          <a:p>
            <a:pPr>
              <a:lnSpc>
                <a:spcPts val="1700"/>
              </a:lnSpc>
            </a:pPr>
            <a:r>
              <a:rPr lang="en-GB" sz="1400" dirty="0">
                <a:latin typeface="Georgia" panose="02040502050405020303" pitchFamily="18" charset="0"/>
              </a:rPr>
              <a:t>Planning the report </a:t>
            </a:r>
          </a:p>
          <a:p>
            <a:pPr>
              <a:lnSpc>
                <a:spcPts val="1700"/>
              </a:lnSpc>
            </a:pPr>
            <a:endParaRPr lang="en-GB" sz="1400" dirty="0">
              <a:latin typeface="Georgia" panose="02040502050405020303" pitchFamily="18" charset="0"/>
            </a:endParaRPr>
          </a:p>
          <a:p>
            <a:pPr>
              <a:lnSpc>
                <a:spcPts val="1700"/>
              </a:lnSpc>
            </a:pPr>
            <a:r>
              <a:rPr lang="en-GB" sz="1400" dirty="0">
                <a:latin typeface="Georgia" panose="02040502050405020303" pitchFamily="18" charset="0"/>
              </a:rPr>
              <a:t>Writing</a:t>
            </a:r>
          </a:p>
          <a:p>
            <a:pPr>
              <a:lnSpc>
                <a:spcPts val="1700"/>
              </a:lnSpc>
            </a:pPr>
            <a:endParaRPr lang="en-GB" sz="1400" dirty="0">
              <a:latin typeface="Georgia" panose="02040502050405020303" pitchFamily="18" charset="0"/>
            </a:endParaRPr>
          </a:p>
          <a:p>
            <a:pPr>
              <a:lnSpc>
                <a:spcPts val="1700"/>
              </a:lnSpc>
            </a:pPr>
            <a:r>
              <a:rPr lang="en-GB" sz="1400" dirty="0">
                <a:latin typeface="Georgia" panose="02040502050405020303" pitchFamily="18" charset="0"/>
              </a:rPr>
              <a:t>Editing</a:t>
            </a:r>
          </a:p>
          <a:p>
            <a:pPr>
              <a:lnSpc>
                <a:spcPts val="1700"/>
              </a:lnSpc>
            </a:pPr>
            <a:endParaRPr lang="en-GB" sz="1400" dirty="0">
              <a:latin typeface="Georgia" panose="02040502050405020303" pitchFamily="18" charset="0"/>
            </a:endParaRPr>
          </a:p>
          <a:p>
            <a:pPr>
              <a:lnSpc>
                <a:spcPts val="1700"/>
              </a:lnSpc>
            </a:pPr>
            <a:r>
              <a:rPr lang="en-GB" sz="1400" dirty="0">
                <a:latin typeface="Georgia" panose="02040502050405020303" pitchFamily="18" charset="0"/>
              </a:rPr>
              <a:t>Designing or displaying the report in a visually interesting way</a:t>
            </a:r>
          </a:p>
          <a:p>
            <a:pPr>
              <a:lnSpc>
                <a:spcPts val="1700"/>
              </a:lnSpc>
            </a:pPr>
            <a:endParaRPr lang="en-GB" sz="1400" dirty="0">
              <a:latin typeface="Georgia" panose="02040502050405020303" pitchFamily="18" charset="0"/>
            </a:endParaRPr>
          </a:p>
          <a:p>
            <a:pPr>
              <a:lnSpc>
                <a:spcPts val="1700"/>
              </a:lnSpc>
            </a:pPr>
            <a:r>
              <a:rPr lang="en-GB" sz="1400" dirty="0">
                <a:latin typeface="Georgia" panose="02040502050405020303" pitchFamily="18" charset="0"/>
              </a:rPr>
              <a:t>Distributing the report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886F1-2AD3-2245-94DA-BB3CEE842147}"/>
              </a:ext>
            </a:extLst>
          </p:cNvPr>
          <p:cNvSpPr txBox="1"/>
          <p:nvPr/>
        </p:nvSpPr>
        <p:spPr>
          <a:xfrm rot="600000">
            <a:off x="3724225" y="1156350"/>
            <a:ext cx="385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eorgia" panose="02040502050405020303" pitchFamily="18" charset="0"/>
              </a:rPr>
              <a:t>A suggested process includes: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298C23-6699-6E4D-A4AB-3374F5009DBF}"/>
              </a:ext>
            </a:extLst>
          </p:cNvPr>
          <p:cNvSpPr/>
          <p:nvPr/>
        </p:nvSpPr>
        <p:spPr>
          <a:xfrm>
            <a:off x="8870950" y="5441950"/>
            <a:ext cx="273050" cy="273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774AB-B6B3-644E-BF66-051A9B14EE69}"/>
              </a:ext>
            </a:extLst>
          </p:cNvPr>
          <p:cNvSpPr txBox="1"/>
          <p:nvPr/>
        </p:nvSpPr>
        <p:spPr>
          <a:xfrm>
            <a:off x="8785413" y="5521536"/>
            <a:ext cx="455406" cy="22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8019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B0A7C1ED-03B5-6047-985C-0134657691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F15631-9CA1-2F47-829A-60A03BDF312E}"/>
              </a:ext>
            </a:extLst>
          </p:cNvPr>
          <p:cNvSpPr/>
          <p:nvPr/>
        </p:nvSpPr>
        <p:spPr>
          <a:xfrm>
            <a:off x="8870950" y="5441950"/>
            <a:ext cx="273050" cy="273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CE98EF-8E9F-BA4F-887B-20E8C71CAE7B}"/>
              </a:ext>
            </a:extLst>
          </p:cNvPr>
          <p:cNvSpPr/>
          <p:nvPr/>
        </p:nvSpPr>
        <p:spPr>
          <a:xfrm>
            <a:off x="0" y="437707"/>
            <a:ext cx="6087035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What is the Living Planet Report (LPR)?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86566-9D30-F640-97D7-E8E39C3D8054}"/>
              </a:ext>
            </a:extLst>
          </p:cNvPr>
          <p:cNvSpPr txBox="1"/>
          <p:nvPr/>
        </p:nvSpPr>
        <p:spPr>
          <a:xfrm>
            <a:off x="369273" y="1441398"/>
            <a:ext cx="1850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It is a </a:t>
            </a:r>
            <a:r>
              <a:rPr lang="en-US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health-check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for the planet which takes place every </a:t>
            </a:r>
            <a:r>
              <a:rPr lang="en-US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two years.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EE98F-5ED2-EA49-B891-787BADBA7DFD}"/>
              </a:ext>
            </a:extLst>
          </p:cNvPr>
          <p:cNvSpPr txBox="1"/>
          <p:nvPr/>
        </p:nvSpPr>
        <p:spPr>
          <a:xfrm>
            <a:off x="8870950" y="5521536"/>
            <a:ext cx="273050" cy="22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36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3E2A969A-1868-4F43-90C8-ED0917BA86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3BE882-842A-0748-9D8E-2BEE01F8C135}"/>
              </a:ext>
            </a:extLst>
          </p:cNvPr>
          <p:cNvSpPr/>
          <p:nvPr/>
        </p:nvSpPr>
        <p:spPr>
          <a:xfrm>
            <a:off x="-2" y="907116"/>
            <a:ext cx="3352801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Planet Index (LPI)?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F413D9-1B51-1F4A-ABCB-64D650EDC33B}"/>
              </a:ext>
            </a:extLst>
          </p:cNvPr>
          <p:cNvSpPr/>
          <p:nvPr/>
        </p:nvSpPr>
        <p:spPr>
          <a:xfrm>
            <a:off x="8870950" y="5441950"/>
            <a:ext cx="273050" cy="273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1BE45-62F9-4541-A001-857A3D2A0381}"/>
              </a:ext>
            </a:extLst>
          </p:cNvPr>
          <p:cNvSpPr txBox="1"/>
          <p:nvPr/>
        </p:nvSpPr>
        <p:spPr>
          <a:xfrm>
            <a:off x="8870950" y="5521536"/>
            <a:ext cx="273050" cy="22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C2F53-8BAE-8244-B4CD-0E26E6C0E350}"/>
              </a:ext>
            </a:extLst>
          </p:cNvPr>
          <p:cNvSpPr/>
          <p:nvPr/>
        </p:nvSpPr>
        <p:spPr>
          <a:xfrm>
            <a:off x="-1" y="437707"/>
            <a:ext cx="3352800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What is the Living</a:t>
            </a:r>
          </a:p>
        </p:txBody>
      </p:sp>
    </p:spTree>
    <p:extLst>
      <p:ext uri="{BB962C8B-B14F-4D97-AF65-F5344CB8AC3E}">
        <p14:creationId xmlns:p14="http://schemas.microsoft.com/office/powerpoint/2010/main" val="382964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7E7813-B6A2-494F-822C-8AF49879BC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481ECA-845E-574C-9A39-C1A0DDC977E8}"/>
              </a:ext>
            </a:extLst>
          </p:cNvPr>
          <p:cNvSpPr txBox="1"/>
          <p:nvPr/>
        </p:nvSpPr>
        <p:spPr>
          <a:xfrm>
            <a:off x="369274" y="2265686"/>
            <a:ext cx="1732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Georgia" panose="02040502050405020303" pitchFamily="18" charset="0"/>
              </a:rPr>
              <a:t>The LPI shows that, globally, the average population sizes of mammals, fish, birds, reptiles and amphibians have declined by 68% since 1970.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5A159F-492D-6044-BA5A-7DD65FCD7859}"/>
              </a:ext>
            </a:extLst>
          </p:cNvPr>
          <p:cNvSpPr/>
          <p:nvPr/>
        </p:nvSpPr>
        <p:spPr>
          <a:xfrm>
            <a:off x="-2" y="431956"/>
            <a:ext cx="7023539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What is the LPI telling us?: Nature is in decline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39DEFB-2A3E-844B-9763-FAA832A2B560}"/>
              </a:ext>
            </a:extLst>
          </p:cNvPr>
          <p:cNvSpPr/>
          <p:nvPr/>
        </p:nvSpPr>
        <p:spPr>
          <a:xfrm>
            <a:off x="369274" y="1505224"/>
            <a:ext cx="2137443" cy="650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40"/>
              </a:lnSpc>
            </a:pPr>
            <a:r>
              <a:rPr lang="en-GB" b="1" dirty="0">
                <a:solidFill>
                  <a:srgbClr val="076D30"/>
                </a:solidFill>
                <a:latin typeface="Georgia" panose="02040502050405020303" pitchFamily="18" charset="0"/>
              </a:rPr>
              <a:t>Wildlife</a:t>
            </a:r>
          </a:p>
          <a:p>
            <a:pPr>
              <a:lnSpc>
                <a:spcPts val="2240"/>
              </a:lnSpc>
            </a:pPr>
            <a:r>
              <a:rPr lang="en-GB" b="1" dirty="0">
                <a:solidFill>
                  <a:srgbClr val="076D30"/>
                </a:solidFill>
                <a:latin typeface="Georgia" panose="02040502050405020303" pitchFamily="18" charset="0"/>
              </a:rPr>
              <a:t>population size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99D7C-250D-E84C-809C-B77D08700DF1}"/>
              </a:ext>
            </a:extLst>
          </p:cNvPr>
          <p:cNvSpPr/>
          <p:nvPr/>
        </p:nvSpPr>
        <p:spPr>
          <a:xfrm>
            <a:off x="7330792" y="1893210"/>
            <a:ext cx="1502658" cy="26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40"/>
              </a:lnSpc>
            </a:pPr>
            <a:r>
              <a:rPr lang="en-GB" sz="1600" b="1" dirty="0">
                <a:solidFill>
                  <a:srgbClr val="0089BF"/>
                </a:solidFill>
                <a:latin typeface="Georgia" panose="02040502050405020303" pitchFamily="18" charset="0"/>
              </a:rPr>
              <a:t>Recovering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FB0CB1-39AB-DD40-A864-14F4BA71BBA4}"/>
              </a:ext>
            </a:extLst>
          </p:cNvPr>
          <p:cNvSpPr/>
          <p:nvPr/>
        </p:nvSpPr>
        <p:spPr>
          <a:xfrm>
            <a:off x="7330791" y="3511154"/>
            <a:ext cx="1443935" cy="262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40"/>
              </a:lnSpc>
            </a:pPr>
            <a:r>
              <a:rPr lang="en-GB" sz="1600" b="1" dirty="0">
                <a:solidFill>
                  <a:srgbClr val="EC903E"/>
                </a:solidFill>
                <a:latin typeface="Georgia" panose="02040502050405020303" pitchFamily="18" charset="0"/>
              </a:rPr>
              <a:t>Stabilising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976089-620F-064B-B8C2-B1DD72367506}"/>
              </a:ext>
            </a:extLst>
          </p:cNvPr>
          <p:cNvSpPr/>
          <p:nvPr/>
        </p:nvSpPr>
        <p:spPr>
          <a:xfrm>
            <a:off x="7330792" y="4138953"/>
            <a:ext cx="1502658" cy="26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40"/>
              </a:lnSpc>
            </a:pPr>
            <a:r>
              <a:rPr lang="en-GB" sz="1600" b="1" dirty="0">
                <a:solidFill>
                  <a:srgbClr val="DB324B"/>
                </a:solidFill>
                <a:latin typeface="Georgia" panose="02040502050405020303" pitchFamily="18" charset="0"/>
              </a:rPr>
              <a:t>Declining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386C9D-D3ED-A146-AD6E-52329EDC7E33}"/>
              </a:ext>
            </a:extLst>
          </p:cNvPr>
          <p:cNvSpPr/>
          <p:nvPr/>
        </p:nvSpPr>
        <p:spPr>
          <a:xfrm>
            <a:off x="8870950" y="5441950"/>
            <a:ext cx="273050" cy="273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4CE218-6098-2E40-9039-FC8713E49308}"/>
              </a:ext>
            </a:extLst>
          </p:cNvPr>
          <p:cNvSpPr txBox="1"/>
          <p:nvPr/>
        </p:nvSpPr>
        <p:spPr>
          <a:xfrm>
            <a:off x="8870950" y="5521536"/>
            <a:ext cx="273050" cy="22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309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refrigerator, holding, desk&#10;&#10;Description automatically generated">
            <a:extLst>
              <a:ext uri="{FF2B5EF4-FFF2-40B4-BE49-F238E27FC236}">
                <a16:creationId xmlns:a16="http://schemas.microsoft.com/office/drawing/2014/main" id="{6F66234D-50BB-4A41-B619-ABB9BBBB71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2FC44F-BA9C-0D4C-B740-5CF22ADE6083}"/>
              </a:ext>
            </a:extLst>
          </p:cNvPr>
          <p:cNvSpPr/>
          <p:nvPr/>
        </p:nvSpPr>
        <p:spPr>
          <a:xfrm>
            <a:off x="-1" y="431956"/>
            <a:ext cx="4493173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What is the LPR telling us?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5FB930-C376-6A48-A88C-7E287DCFB2E8}"/>
              </a:ext>
            </a:extLst>
          </p:cNvPr>
          <p:cNvSpPr/>
          <p:nvPr/>
        </p:nvSpPr>
        <p:spPr>
          <a:xfrm>
            <a:off x="8870950" y="5441950"/>
            <a:ext cx="273050" cy="273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4328D-EA82-8E41-B8BB-B5A5DE9F342B}"/>
              </a:ext>
            </a:extLst>
          </p:cNvPr>
          <p:cNvSpPr txBox="1"/>
          <p:nvPr/>
        </p:nvSpPr>
        <p:spPr>
          <a:xfrm>
            <a:off x="8870950" y="5521536"/>
            <a:ext cx="273050" cy="22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0579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7D4BDA-40A8-2F4D-A8EC-09E96FD1A1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351E1-0069-BC43-B903-099F741AE142}"/>
              </a:ext>
            </a:extLst>
          </p:cNvPr>
          <p:cNvSpPr txBox="1"/>
          <p:nvPr/>
        </p:nvSpPr>
        <p:spPr>
          <a:xfrm>
            <a:off x="369274" y="1443301"/>
            <a:ext cx="1994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The way humans live on the planet is </a:t>
            </a:r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unsustainable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, and we need to rethink our </a:t>
            </a:r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relationship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 with the planet and find </a:t>
            </a:r>
            <a:b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the </a:t>
            </a:r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balance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 that </a:t>
            </a:r>
            <a:b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will allow us and </a:t>
            </a:r>
            <a:b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the rest of nature </a:t>
            </a:r>
            <a:b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to survive.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7E2FCE-99CB-FD42-8E38-1B3241502B2C}"/>
              </a:ext>
            </a:extLst>
          </p:cNvPr>
          <p:cNvSpPr/>
          <p:nvPr/>
        </p:nvSpPr>
        <p:spPr>
          <a:xfrm>
            <a:off x="-1" y="431956"/>
            <a:ext cx="2958354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What can we do?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8E28B-BE6B-1548-8746-CDF494D96C03}"/>
              </a:ext>
            </a:extLst>
          </p:cNvPr>
          <p:cNvSpPr/>
          <p:nvPr/>
        </p:nvSpPr>
        <p:spPr>
          <a:xfrm>
            <a:off x="8870950" y="5441950"/>
            <a:ext cx="273050" cy="273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D6D45-51A5-EA44-BBDB-BFED27CD30CF}"/>
              </a:ext>
            </a:extLst>
          </p:cNvPr>
          <p:cNvSpPr txBox="1"/>
          <p:nvPr/>
        </p:nvSpPr>
        <p:spPr>
          <a:xfrm>
            <a:off x="8870950" y="5521536"/>
            <a:ext cx="273050" cy="22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26A03A-BEE5-144D-8EEB-34A23089CE22}"/>
              </a:ext>
            </a:extLst>
          </p:cNvPr>
          <p:cNvSpPr txBox="1"/>
          <p:nvPr/>
        </p:nvSpPr>
        <p:spPr>
          <a:xfrm>
            <a:off x="6233156" y="2566685"/>
            <a:ext cx="24606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Scientists show the impact certain human activities are having on our planet. When we know an activity is damaging the natural world we need to…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… </a:t>
            </a:r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stop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 doing it altogether,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… do the thing </a:t>
            </a:r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less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,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… find </a:t>
            </a:r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new ways 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to do the same thing.</a:t>
            </a:r>
          </a:p>
        </p:txBody>
      </p:sp>
    </p:spTree>
    <p:extLst>
      <p:ext uri="{BB962C8B-B14F-4D97-AF65-F5344CB8AC3E}">
        <p14:creationId xmlns:p14="http://schemas.microsoft.com/office/powerpoint/2010/main" val="385622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iver running through a forest&#10;&#10;Description automatically generated">
            <a:extLst>
              <a:ext uri="{FF2B5EF4-FFF2-40B4-BE49-F238E27FC236}">
                <a16:creationId xmlns:a16="http://schemas.microsoft.com/office/drawing/2014/main" id="{63075599-F0C0-E240-A081-83FB95BC24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Picture 2" descr="A river running through a fores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47425D4-158B-FB4E-8386-D1066B8C2A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0936" y="2421146"/>
            <a:ext cx="839638" cy="8741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560C6D-0F39-554E-AFB3-21CD36D87EEF}"/>
              </a:ext>
            </a:extLst>
          </p:cNvPr>
          <p:cNvSpPr/>
          <p:nvPr/>
        </p:nvSpPr>
        <p:spPr>
          <a:xfrm>
            <a:off x="8870950" y="5441950"/>
            <a:ext cx="273050" cy="273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53F7A-2E2B-6C43-AD05-E4CE9A598069}"/>
              </a:ext>
            </a:extLst>
          </p:cNvPr>
          <p:cNvSpPr txBox="1"/>
          <p:nvPr/>
        </p:nvSpPr>
        <p:spPr>
          <a:xfrm>
            <a:off x="8870950" y="5521536"/>
            <a:ext cx="273050" cy="22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A78A2-D157-C74F-9429-DE410B2E67ED}"/>
              </a:ext>
            </a:extLst>
          </p:cNvPr>
          <p:cNvSpPr/>
          <p:nvPr/>
        </p:nvSpPr>
        <p:spPr>
          <a:xfrm>
            <a:off x="-1" y="431956"/>
            <a:ext cx="4042162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Activity one: Freshwater</a:t>
            </a:r>
          </a:p>
        </p:txBody>
      </p:sp>
    </p:spTree>
    <p:extLst>
      <p:ext uri="{BB962C8B-B14F-4D97-AF65-F5344CB8AC3E}">
        <p14:creationId xmlns:p14="http://schemas.microsoft.com/office/powerpoint/2010/main" val="251939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B654A-4DB4-844D-A368-29A8A329FD06}"/>
              </a:ext>
            </a:extLst>
          </p:cNvPr>
          <p:cNvSpPr/>
          <p:nvPr/>
        </p:nvSpPr>
        <p:spPr>
          <a:xfrm>
            <a:off x="0" y="0"/>
            <a:ext cx="9144000" cy="5744226"/>
          </a:xfrm>
          <a:prstGeom prst="rect">
            <a:avLst/>
          </a:prstGeom>
          <a:solidFill>
            <a:srgbClr val="008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room&#10;&#10;Description automatically generated">
            <a:extLst>
              <a:ext uri="{FF2B5EF4-FFF2-40B4-BE49-F238E27FC236}">
                <a16:creationId xmlns:a16="http://schemas.microsoft.com/office/drawing/2014/main" id="{DBDC2618-D825-6943-9351-5C04396D3A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9253" y="905490"/>
            <a:ext cx="4487914" cy="45364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B6DC4-2DC4-A241-A77E-3C7727DD5BBE}"/>
              </a:ext>
            </a:extLst>
          </p:cNvPr>
          <p:cNvSpPr/>
          <p:nvPr/>
        </p:nvSpPr>
        <p:spPr>
          <a:xfrm>
            <a:off x="0" y="437707"/>
            <a:ext cx="4487913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Case study: </a:t>
            </a:r>
            <a:r>
              <a:rPr lang="en-GB" sz="2400" dirty="0" err="1">
                <a:latin typeface="Georgia" panose="02040502050405020303" pitchFamily="18" charset="0"/>
              </a:rPr>
              <a:t>Brookham</a:t>
            </a:r>
            <a:r>
              <a:rPr lang="en-GB" sz="2400" dirty="0">
                <a:latin typeface="Georgia" panose="02040502050405020303" pitchFamily="18" charset="0"/>
              </a:rPr>
              <a:t> dam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AC738-1FF5-B348-A1FB-156E6AA4CFA1}"/>
              </a:ext>
            </a:extLst>
          </p:cNvPr>
          <p:cNvSpPr txBox="1"/>
          <p:nvPr/>
        </p:nvSpPr>
        <p:spPr>
          <a:xfrm>
            <a:off x="369273" y="1441396"/>
            <a:ext cx="32807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Brookham</a:t>
            </a:r>
            <a:r>
              <a:rPr lang="en-GB" sz="1600" dirty="0">
                <a:solidFill>
                  <a:schemeClr val="bg1"/>
                </a:solidFill>
                <a:latin typeface="Georgia" panose="02040502050405020303" pitchFamily="18" charset="0"/>
              </a:rPr>
              <a:t> is a small town next to the </a:t>
            </a:r>
            <a:r>
              <a:rPr lang="en-GB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Pebblebank</a:t>
            </a:r>
            <a:r>
              <a:rPr lang="en-GB" sz="1600" dirty="0">
                <a:solidFill>
                  <a:schemeClr val="bg1"/>
                </a:solidFill>
                <a:latin typeface="Georgia" panose="02040502050405020303" pitchFamily="18" charset="0"/>
              </a:rPr>
              <a:t> River. It is famous for its delicious crayfish and many tourists visit each year to sample the fresh fish. There is also a large wetland reserve which provides a home to species such as otter, kingfisher and water vole. A large dam was built near the town ten years ago and planning permission has been approved for another dam to be added just outside of </a:t>
            </a:r>
            <a:r>
              <a:rPr lang="en-GB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Brookham</a:t>
            </a:r>
            <a:r>
              <a:rPr lang="en-GB" sz="1600" dirty="0">
                <a:solidFill>
                  <a:schemeClr val="bg1"/>
                </a:solidFill>
                <a:latin typeface="Georgia" panose="02040502050405020303" pitchFamily="18" charset="0"/>
              </a:rPr>
              <a:t> near the area’s wetland reserve. 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2B1E31-F757-EF47-BFC8-E89350443615}"/>
              </a:ext>
            </a:extLst>
          </p:cNvPr>
          <p:cNvSpPr/>
          <p:nvPr/>
        </p:nvSpPr>
        <p:spPr>
          <a:xfrm>
            <a:off x="8870950" y="5441950"/>
            <a:ext cx="273050" cy="273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88B434-07B7-D74C-AEDF-8A65A33704BD}"/>
              </a:ext>
            </a:extLst>
          </p:cNvPr>
          <p:cNvSpPr txBox="1"/>
          <p:nvPr/>
        </p:nvSpPr>
        <p:spPr>
          <a:xfrm>
            <a:off x="8870950" y="5521536"/>
            <a:ext cx="273050" cy="22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9217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24477E-7365-2B46-867B-B1CB444A37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2C37FD-A76C-AE42-9710-2FF15D02EC9D}"/>
              </a:ext>
            </a:extLst>
          </p:cNvPr>
          <p:cNvSpPr txBox="1"/>
          <p:nvPr/>
        </p:nvSpPr>
        <p:spPr>
          <a:xfrm>
            <a:off x="848871" y="1680062"/>
            <a:ext cx="2187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Withdraw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 planning permission for the second dam and </a:t>
            </a:r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keep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 the first dam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EBDA9-AF4C-C248-9E86-9275640C070C}"/>
              </a:ext>
            </a:extLst>
          </p:cNvPr>
          <p:cNvSpPr txBox="1"/>
          <p:nvPr/>
        </p:nvSpPr>
        <p:spPr>
          <a:xfrm>
            <a:off x="6784979" y="1680062"/>
            <a:ext cx="1870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Build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 the second dam and </a:t>
            </a:r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keep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 the first dam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17E70-CCA4-E249-B511-B39A9EDDCDF0}"/>
              </a:ext>
            </a:extLst>
          </p:cNvPr>
          <p:cNvSpPr txBox="1"/>
          <p:nvPr/>
        </p:nvSpPr>
        <p:spPr>
          <a:xfrm>
            <a:off x="848871" y="3215071"/>
            <a:ext cx="2187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Withdraw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 planning permission for the second dam and </a:t>
            </a:r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remove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 the first dam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4B5DAD-6A5F-B241-A6D9-FFCE168C626D}"/>
              </a:ext>
            </a:extLst>
          </p:cNvPr>
          <p:cNvSpPr txBox="1"/>
          <p:nvPr/>
        </p:nvSpPr>
        <p:spPr>
          <a:xfrm>
            <a:off x="6784979" y="3215071"/>
            <a:ext cx="1870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Build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 the second dam and </a:t>
            </a:r>
            <a:r>
              <a:rPr lang="en-GB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remove</a:t>
            </a:r>
            <a:r>
              <a:rPr lang="en-GB" sz="1400" dirty="0">
                <a:solidFill>
                  <a:schemeClr val="bg1"/>
                </a:solidFill>
                <a:latin typeface="Georgia" panose="02040502050405020303" pitchFamily="18" charset="0"/>
              </a:rPr>
              <a:t> the first dam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51AB9A-C32E-F442-8271-2B6508626484}"/>
              </a:ext>
            </a:extLst>
          </p:cNvPr>
          <p:cNvSpPr/>
          <p:nvPr/>
        </p:nvSpPr>
        <p:spPr>
          <a:xfrm>
            <a:off x="364130" y="1724025"/>
            <a:ext cx="484741" cy="829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440"/>
              </a:lnSpc>
            </a:pPr>
            <a:r>
              <a:rPr lang="en-GB" sz="6400" dirty="0">
                <a:solidFill>
                  <a:schemeClr val="bg1"/>
                </a:solidFill>
                <a:latin typeface="WWF" panose="02000000000000000000" pitchFamily="2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E33B1E-64FA-D047-B82F-FDD7E4D108F4}"/>
              </a:ext>
            </a:extLst>
          </p:cNvPr>
          <p:cNvSpPr/>
          <p:nvPr/>
        </p:nvSpPr>
        <p:spPr>
          <a:xfrm>
            <a:off x="6300237" y="1720904"/>
            <a:ext cx="484741" cy="829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440"/>
              </a:lnSpc>
            </a:pPr>
            <a:r>
              <a:rPr lang="en-GB" sz="6400" dirty="0">
                <a:solidFill>
                  <a:schemeClr val="bg1"/>
                </a:solidFill>
                <a:latin typeface="WWF" panose="02000000000000000000" pitchFamily="2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ACC3F3-D13F-7A44-9218-0FD41B515FE1}"/>
              </a:ext>
            </a:extLst>
          </p:cNvPr>
          <p:cNvSpPr/>
          <p:nvPr/>
        </p:nvSpPr>
        <p:spPr>
          <a:xfrm>
            <a:off x="364130" y="3269749"/>
            <a:ext cx="484741" cy="829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440"/>
              </a:lnSpc>
            </a:pPr>
            <a:r>
              <a:rPr lang="en-GB" sz="6400" dirty="0">
                <a:solidFill>
                  <a:schemeClr val="bg1"/>
                </a:solidFill>
                <a:latin typeface="WWF" panose="02000000000000000000" pitchFamily="2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4BF21-476C-AC47-BDBB-258570F706D6}"/>
              </a:ext>
            </a:extLst>
          </p:cNvPr>
          <p:cNvSpPr/>
          <p:nvPr/>
        </p:nvSpPr>
        <p:spPr>
          <a:xfrm>
            <a:off x="6300237" y="3266628"/>
            <a:ext cx="484741" cy="829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440"/>
              </a:lnSpc>
            </a:pPr>
            <a:r>
              <a:rPr lang="en-GB" sz="6400" dirty="0">
                <a:solidFill>
                  <a:schemeClr val="bg1"/>
                </a:solidFill>
                <a:latin typeface="WWF" panose="02000000000000000000" pitchFamily="2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BE8270-BF1A-0A4A-930E-D58443BF6FB4}"/>
              </a:ext>
            </a:extLst>
          </p:cNvPr>
          <p:cNvSpPr/>
          <p:nvPr/>
        </p:nvSpPr>
        <p:spPr>
          <a:xfrm>
            <a:off x="8870950" y="5441950"/>
            <a:ext cx="273050" cy="273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C848FA-3519-BC43-B40C-0F415A0DB339}"/>
              </a:ext>
            </a:extLst>
          </p:cNvPr>
          <p:cNvSpPr txBox="1"/>
          <p:nvPr/>
        </p:nvSpPr>
        <p:spPr>
          <a:xfrm>
            <a:off x="8785413" y="5521536"/>
            <a:ext cx="455406" cy="22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B19837-5541-B54D-AC8F-3E7A3C407D89}"/>
              </a:ext>
            </a:extLst>
          </p:cNvPr>
          <p:cNvSpPr/>
          <p:nvPr/>
        </p:nvSpPr>
        <p:spPr>
          <a:xfrm>
            <a:off x="0" y="437707"/>
            <a:ext cx="4487913" cy="650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2400" dirty="0">
                <a:latin typeface="Georgia" panose="02040502050405020303" pitchFamily="18" charset="0"/>
              </a:rPr>
              <a:t>Case study: </a:t>
            </a:r>
            <a:r>
              <a:rPr lang="en-GB" sz="2400" dirty="0" err="1">
                <a:latin typeface="Georgia" panose="02040502050405020303" pitchFamily="18" charset="0"/>
              </a:rPr>
              <a:t>Brookham</a:t>
            </a:r>
            <a:r>
              <a:rPr lang="en-GB" sz="2400" dirty="0">
                <a:latin typeface="Georgia" panose="02040502050405020303" pitchFamily="18" charset="0"/>
              </a:rPr>
              <a:t> dam</a:t>
            </a:r>
          </a:p>
        </p:txBody>
      </p:sp>
    </p:spTree>
    <p:extLst>
      <p:ext uri="{BB962C8B-B14F-4D97-AF65-F5344CB8AC3E}">
        <p14:creationId xmlns:p14="http://schemas.microsoft.com/office/powerpoint/2010/main" val="2217955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305B5D9C66A46865987B86F719DA2" ma:contentTypeVersion="13" ma:contentTypeDescription="Create a new document." ma:contentTypeScope="" ma:versionID="98b382280a4b654abaafcfaa8a0e6285">
  <xsd:schema xmlns:xsd="http://www.w3.org/2001/XMLSchema" xmlns:xs="http://www.w3.org/2001/XMLSchema" xmlns:p="http://schemas.microsoft.com/office/2006/metadata/properties" xmlns:ns3="a2f8c4c4-db33-48b9-9db5-eada545c3bfc" xmlns:ns4="5d9f27e9-fe83-4aa3-ba67-691b4e623eff" targetNamespace="http://schemas.microsoft.com/office/2006/metadata/properties" ma:root="true" ma:fieldsID="556f7cb3053597e07627fbed353dcc97" ns3:_="" ns4:_="">
    <xsd:import namespace="a2f8c4c4-db33-48b9-9db5-eada545c3bfc"/>
    <xsd:import namespace="5d9f27e9-fe83-4aa3-ba67-691b4e623e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8c4c4-db33-48b9-9db5-eada545c3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f27e9-fe83-4aa3-ba67-691b4e623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AE91D7-C8FB-449D-8A8F-623D539C7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f8c4c4-db33-48b9-9db5-eada545c3bfc"/>
    <ds:schemaRef ds:uri="5d9f27e9-fe83-4aa3-ba67-691b4e623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4160A8-7F8F-400C-9D34-68D4D86B5A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7360E-2AC1-473D-B3AB-3AD671BDF97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1093</Words>
  <Application>Microsoft Office PowerPoint</Application>
  <PresentationFormat>On-screen Show (16:10)</PresentationFormat>
  <Paragraphs>121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WWF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Wright</dc:creator>
  <cp:lastModifiedBy>Caroline Howkins</cp:lastModifiedBy>
  <cp:revision>53</cp:revision>
  <dcterms:created xsi:type="dcterms:W3CDTF">2020-09-01T08:24:39Z</dcterms:created>
  <dcterms:modified xsi:type="dcterms:W3CDTF">2020-09-10T10:17:28Z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0x01010095B305B5D9C66A46865987B86F719DA2</vt:lpwstr>
  </property>
</Properties>
</file>