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2"/>
  </p:notesMasterIdLst>
  <p:sldIdLst>
    <p:sldId id="256" r:id="rId6"/>
    <p:sldId id="265" r:id="rId7"/>
    <p:sldId id="266" r:id="rId8"/>
    <p:sldId id="267" r:id="rId9"/>
    <p:sldId id="268" r:id="rId10"/>
    <p:sldId id="269" r:id="rId11"/>
    <p:sldId id="281" r:id="rId12"/>
    <p:sldId id="271" r:id="rId13"/>
    <p:sldId id="270" r:id="rId14"/>
    <p:sldId id="272" r:id="rId15"/>
    <p:sldId id="279" r:id="rId16"/>
    <p:sldId id="273" r:id="rId17"/>
    <p:sldId id="278" r:id="rId18"/>
    <p:sldId id="274" r:id="rId19"/>
    <p:sldId id="275" r:id="rId20"/>
    <p:sldId id="276" r:id="rId2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850"/>
    <a:srgbClr val="F6BB30"/>
    <a:srgbClr val="0089BF"/>
    <a:srgbClr val="DB324B"/>
    <a:srgbClr val="EC903E"/>
    <a:srgbClr val="076D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F030C-EB37-C127-C81C-DB82CAF8ADC5}" v="12" dt="2021-01-05T15:28:01.192"/>
    <p1510:client id="{825C173C-417C-A279-E1C2-A8CF745671A8}" v="1" dt="2021-01-05T15:35:26.280"/>
    <p1510:client id="{93A6C982-A4E8-2175-7C84-C4451AE0C7DB}" v="14" dt="2021-01-06T15:25:16.720"/>
    <p1510:client id="{C0ECDC76-A4AB-4585-B939-6E2CD2248242}" v="6" dt="2021-01-06T15:26:16.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1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Ball" userId="a434ece7-1321-42a4-b2b1-e582058aa8ea" providerId="ADAL" clId="{C0ECDC76-A4AB-4585-B939-6E2CD2248242}"/>
    <pc:docChg chg="addSld modSld">
      <pc:chgData name="Amy Ball" userId="a434ece7-1321-42a4-b2b1-e582058aa8ea" providerId="ADAL" clId="{C0ECDC76-A4AB-4585-B939-6E2CD2248242}" dt="2021-01-06T15:26:16.365" v="5"/>
      <pc:docMkLst>
        <pc:docMk/>
      </pc:docMkLst>
      <pc:sldChg chg="addSp delSp modAnim">
        <pc:chgData name="Amy Ball" userId="a434ece7-1321-42a4-b2b1-e582058aa8ea" providerId="ADAL" clId="{C0ECDC76-A4AB-4585-B939-6E2CD2248242}" dt="2021-01-06T15:26:16.365" v="5"/>
        <pc:sldMkLst>
          <pc:docMk/>
          <pc:sldMk cId="3073314943" sldId="271"/>
        </pc:sldMkLst>
        <pc:spChg chg="add del">
          <ac:chgData name="Amy Ball" userId="a434ece7-1321-42a4-b2b1-e582058aa8ea" providerId="ADAL" clId="{C0ECDC76-A4AB-4585-B939-6E2CD2248242}" dt="2021-01-06T15:25:38.818" v="1"/>
          <ac:spMkLst>
            <pc:docMk/>
            <pc:sldMk cId="3073314943" sldId="271"/>
            <ac:spMk id="2" creationId="{151E63DC-B3C5-41C2-AF1A-574AF4CDB1CF}"/>
          </ac:spMkLst>
        </pc:spChg>
      </pc:sldChg>
      <pc:sldChg chg="addSp add">
        <pc:chgData name="Amy Ball" userId="a434ece7-1321-42a4-b2b1-e582058aa8ea" providerId="ADAL" clId="{C0ECDC76-A4AB-4585-B939-6E2CD2248242}" dt="2021-01-06T15:25:58.045" v="3"/>
        <pc:sldMkLst>
          <pc:docMk/>
          <pc:sldMk cId="1739474383" sldId="281"/>
        </pc:sldMkLst>
        <pc:spChg chg="add">
          <ac:chgData name="Amy Ball" userId="a434ece7-1321-42a4-b2b1-e582058aa8ea" providerId="ADAL" clId="{C0ECDC76-A4AB-4585-B939-6E2CD2248242}" dt="2021-01-06T15:25:58.045" v="3"/>
          <ac:spMkLst>
            <pc:docMk/>
            <pc:sldMk cId="1739474383" sldId="281"/>
            <ac:spMk id="8" creationId="{68FDB9BF-92CE-4A16-B938-046D59990D12}"/>
          </ac:spMkLst>
        </pc:spChg>
        <pc:spChg chg="add">
          <ac:chgData name="Amy Ball" userId="a434ece7-1321-42a4-b2b1-e582058aa8ea" providerId="ADAL" clId="{C0ECDC76-A4AB-4585-B939-6E2CD2248242}" dt="2021-01-06T15:25:58.045" v="3"/>
          <ac:spMkLst>
            <pc:docMk/>
            <pc:sldMk cId="1739474383" sldId="281"/>
            <ac:spMk id="9" creationId="{8DF8389E-0965-4B18-894A-4EDDB04422C4}"/>
          </ac:spMkLst>
        </pc:spChg>
      </pc:sldChg>
    </pc:docChg>
  </pc:docChgLst>
  <pc:docChgLst>
    <pc:chgData name="Caroline Howkins" userId="543d8fbb-9741-481c-9188-168ecef4b1a0" providerId="ADAL" clId="{05FCF96F-C090-4A38-B059-78AE20D5115E}"/>
    <pc:docChg chg="modSld">
      <pc:chgData name="Caroline Howkins" userId="543d8fbb-9741-481c-9188-168ecef4b1a0" providerId="ADAL" clId="{05FCF96F-C090-4A38-B059-78AE20D5115E}" dt="2021-01-05T12:25:39.698" v="5" actId="20577"/>
      <pc:docMkLst>
        <pc:docMk/>
      </pc:docMkLst>
      <pc:sldChg chg="modNotesTx">
        <pc:chgData name="Caroline Howkins" userId="543d8fbb-9741-481c-9188-168ecef4b1a0" providerId="ADAL" clId="{05FCF96F-C090-4A38-B059-78AE20D5115E}" dt="2021-01-05T12:20:14.615" v="3" actId="20577"/>
        <pc:sldMkLst>
          <pc:docMk/>
          <pc:sldMk cId="1412370151" sldId="265"/>
        </pc:sldMkLst>
      </pc:sldChg>
      <pc:sldChg chg="modNotesTx">
        <pc:chgData name="Caroline Howkins" userId="543d8fbb-9741-481c-9188-168ecef4b1a0" providerId="ADAL" clId="{05FCF96F-C090-4A38-B059-78AE20D5115E}" dt="2021-01-05T12:23:50.069" v="4" actId="6549"/>
        <pc:sldMkLst>
          <pc:docMk/>
          <pc:sldMk cId="1619017206" sldId="267"/>
        </pc:sldMkLst>
      </pc:sldChg>
      <pc:sldChg chg="modNotesTx">
        <pc:chgData name="Caroline Howkins" userId="543d8fbb-9741-481c-9188-168ecef4b1a0" providerId="ADAL" clId="{05FCF96F-C090-4A38-B059-78AE20D5115E}" dt="2021-01-05T12:25:39.698" v="5" actId="20577"/>
        <pc:sldMkLst>
          <pc:docMk/>
          <pc:sldMk cId="4052978195" sldId="269"/>
        </pc:sldMkLst>
      </pc:sldChg>
    </pc:docChg>
  </pc:docChgLst>
  <pc:docChgLst>
    <pc:chgData name="Amy Ball" userId="S::aball@wwf.org.uk::a434ece7-1321-42a4-b2b1-e582058aa8ea" providerId="AD" clId="Web-{3BAF030C-EB37-C127-C81C-DB82CAF8ADC5}"/>
    <pc:docChg chg="modSld">
      <pc:chgData name="Amy Ball" userId="S::aball@wwf.org.uk::a434ece7-1321-42a4-b2b1-e582058aa8ea" providerId="AD" clId="Web-{3BAF030C-EB37-C127-C81C-DB82CAF8ADC5}" dt="2021-01-05T15:28:01.192" v="57"/>
      <pc:docMkLst>
        <pc:docMk/>
      </pc:docMkLst>
      <pc:sldChg chg="modNotes">
        <pc:chgData name="Amy Ball" userId="S::aball@wwf.org.uk::a434ece7-1321-42a4-b2b1-e582058aa8ea" providerId="AD" clId="Web-{3BAF030C-EB37-C127-C81C-DB82CAF8ADC5}" dt="2021-01-05T15:11:56.016" v="45"/>
        <pc:sldMkLst>
          <pc:docMk/>
          <pc:sldMk cId="1412370151" sldId="265"/>
        </pc:sldMkLst>
      </pc:sldChg>
      <pc:sldChg chg="modSp">
        <pc:chgData name="Amy Ball" userId="S::aball@wwf.org.uk::a434ece7-1321-42a4-b2b1-e582058aa8ea" providerId="AD" clId="Web-{3BAF030C-EB37-C127-C81C-DB82CAF8ADC5}" dt="2021-01-05T15:13:00.062" v="54" actId="20577"/>
        <pc:sldMkLst>
          <pc:docMk/>
          <pc:sldMk cId="1619017206" sldId="267"/>
        </pc:sldMkLst>
        <pc:spChg chg="mod">
          <ac:chgData name="Amy Ball" userId="S::aball@wwf.org.uk::a434ece7-1321-42a4-b2b1-e582058aa8ea" providerId="AD" clId="Web-{3BAF030C-EB37-C127-C81C-DB82CAF8ADC5}" dt="2021-01-05T15:13:00.062" v="54" actId="20577"/>
          <ac:spMkLst>
            <pc:docMk/>
            <pc:sldMk cId="1619017206" sldId="267"/>
            <ac:spMk id="14" creationId="{F6AAEA04-4CF7-3149-8980-58D4A02D2211}"/>
          </ac:spMkLst>
        </pc:spChg>
      </pc:sldChg>
      <pc:sldChg chg="addAnim modAnim">
        <pc:chgData name="Amy Ball" userId="S::aball@wwf.org.uk::a434ece7-1321-42a4-b2b1-e582058aa8ea" providerId="AD" clId="Web-{3BAF030C-EB37-C127-C81C-DB82CAF8ADC5}" dt="2021-01-05T15:28:01.192" v="57"/>
        <pc:sldMkLst>
          <pc:docMk/>
          <pc:sldMk cId="3073314943" sldId="271"/>
        </pc:sldMkLst>
      </pc:sldChg>
    </pc:docChg>
  </pc:docChgLst>
  <pc:docChgLst>
    <pc:chgData name="Matt Larsen-Daw" userId="S::mlarsendaw@wwf.org.uk::d1412f5f-2f6e-4676-ae29-f401cd4534a0" providerId="AD" clId="Web-{23C0AE4A-B321-446F-9FE5-C23B6AC2EA23}"/>
    <pc:docChg chg="modSld">
      <pc:chgData name="Matt Larsen-Daw" userId="S::mlarsendaw@wwf.org.uk::d1412f5f-2f6e-4676-ae29-f401cd4534a0" providerId="AD" clId="Web-{23C0AE4A-B321-446F-9FE5-C23B6AC2EA23}" dt="2021-01-04T16:48:23.137" v="17" actId="20577"/>
      <pc:docMkLst>
        <pc:docMk/>
      </pc:docMkLst>
      <pc:sldChg chg="modSp">
        <pc:chgData name="Matt Larsen-Daw" userId="S::mlarsendaw@wwf.org.uk::d1412f5f-2f6e-4676-ae29-f401cd4534a0" providerId="AD" clId="Web-{23C0AE4A-B321-446F-9FE5-C23B6AC2EA23}" dt="2021-01-04T16:46:36.197" v="10" actId="20577"/>
        <pc:sldMkLst>
          <pc:docMk/>
          <pc:sldMk cId="1619017206" sldId="267"/>
        </pc:sldMkLst>
        <pc:spChg chg="mod">
          <ac:chgData name="Matt Larsen-Daw" userId="S::mlarsendaw@wwf.org.uk::d1412f5f-2f6e-4676-ae29-f401cd4534a0" providerId="AD" clId="Web-{23C0AE4A-B321-446F-9FE5-C23B6AC2EA23}" dt="2021-01-04T16:46:27.072" v="6" actId="20577"/>
          <ac:spMkLst>
            <pc:docMk/>
            <pc:sldMk cId="1619017206" sldId="267"/>
            <ac:spMk id="14" creationId="{F6AAEA04-4CF7-3149-8980-58D4A02D2211}"/>
          </ac:spMkLst>
        </pc:spChg>
        <pc:spChg chg="mod">
          <ac:chgData name="Matt Larsen-Daw" userId="S::mlarsendaw@wwf.org.uk::d1412f5f-2f6e-4676-ae29-f401cd4534a0" providerId="AD" clId="Web-{23C0AE4A-B321-446F-9FE5-C23B6AC2EA23}" dt="2021-01-04T16:46:36.197" v="10" actId="20577"/>
          <ac:spMkLst>
            <pc:docMk/>
            <pc:sldMk cId="1619017206" sldId="267"/>
            <ac:spMk id="17" creationId="{9920705B-467F-0249-857E-B060933A497D}"/>
          </ac:spMkLst>
        </pc:spChg>
      </pc:sldChg>
      <pc:sldChg chg="modSp">
        <pc:chgData name="Matt Larsen-Daw" userId="S::mlarsendaw@wwf.org.uk::d1412f5f-2f6e-4676-ae29-f401cd4534a0" providerId="AD" clId="Web-{23C0AE4A-B321-446F-9FE5-C23B6AC2EA23}" dt="2021-01-04T16:47:57.574" v="14" actId="1076"/>
        <pc:sldMkLst>
          <pc:docMk/>
          <pc:sldMk cId="1185436197" sldId="274"/>
        </pc:sldMkLst>
        <pc:spChg chg="mod">
          <ac:chgData name="Matt Larsen-Daw" userId="S::mlarsendaw@wwf.org.uk::d1412f5f-2f6e-4676-ae29-f401cd4534a0" providerId="AD" clId="Web-{23C0AE4A-B321-446F-9FE5-C23B6AC2EA23}" dt="2021-01-04T16:47:57.574" v="14" actId="1076"/>
          <ac:spMkLst>
            <pc:docMk/>
            <pc:sldMk cId="1185436197" sldId="274"/>
            <ac:spMk id="11" creationId="{016D4100-4CFB-AD4F-8B34-13CB6515FAA4}"/>
          </ac:spMkLst>
        </pc:spChg>
        <pc:spChg chg="mod">
          <ac:chgData name="Matt Larsen-Daw" userId="S::mlarsendaw@wwf.org.uk::d1412f5f-2f6e-4676-ae29-f401cd4534a0" providerId="AD" clId="Web-{23C0AE4A-B321-446F-9FE5-C23B6AC2EA23}" dt="2021-01-04T16:47:45.855" v="12" actId="1076"/>
          <ac:spMkLst>
            <pc:docMk/>
            <pc:sldMk cId="1185436197" sldId="274"/>
            <ac:spMk id="14" creationId="{32E701C5-CE2F-CC4E-9B0F-7187AAB7C68E}"/>
          </ac:spMkLst>
        </pc:spChg>
      </pc:sldChg>
      <pc:sldChg chg="modSp">
        <pc:chgData name="Matt Larsen-Daw" userId="S::mlarsendaw@wwf.org.uk::d1412f5f-2f6e-4676-ae29-f401cd4534a0" providerId="AD" clId="Web-{23C0AE4A-B321-446F-9FE5-C23B6AC2EA23}" dt="2021-01-04T16:48:22.684" v="15" actId="20577"/>
        <pc:sldMkLst>
          <pc:docMk/>
          <pc:sldMk cId="803842153" sldId="276"/>
        </pc:sldMkLst>
        <pc:spChg chg="mod">
          <ac:chgData name="Matt Larsen-Daw" userId="S::mlarsendaw@wwf.org.uk::d1412f5f-2f6e-4676-ae29-f401cd4534a0" providerId="AD" clId="Web-{23C0AE4A-B321-446F-9FE5-C23B6AC2EA23}" dt="2021-01-04T16:48:22.684" v="15" actId="20577"/>
          <ac:spMkLst>
            <pc:docMk/>
            <pc:sldMk cId="803842153" sldId="276"/>
            <ac:spMk id="20" creationId="{32980E71-58E1-034B-A760-DD69DEB3BCD7}"/>
          </ac:spMkLst>
        </pc:spChg>
      </pc:sldChg>
    </pc:docChg>
  </pc:docChgLst>
  <pc:docChgLst>
    <pc:chgData name="Amy Ball" userId="a434ece7-1321-42a4-b2b1-e582058aa8ea" providerId="ADAL" clId="{FEDA579A-D1FA-41FF-AEF9-5B01FBCC5553}"/>
    <pc:docChg chg="custSel modSld">
      <pc:chgData name="Amy Ball" userId="a434ece7-1321-42a4-b2b1-e582058aa8ea" providerId="ADAL" clId="{FEDA579A-D1FA-41FF-AEF9-5B01FBCC5553}" dt="2021-01-04T16:02:21.789" v="320" actId="20577"/>
      <pc:docMkLst>
        <pc:docMk/>
      </pc:docMkLst>
      <pc:sldChg chg="modSp modNotesTx">
        <pc:chgData name="Amy Ball" userId="a434ece7-1321-42a4-b2b1-e582058aa8ea" providerId="ADAL" clId="{FEDA579A-D1FA-41FF-AEF9-5B01FBCC5553}" dt="2021-01-04T15:56:12.360" v="11" actId="20577"/>
        <pc:sldMkLst>
          <pc:docMk/>
          <pc:sldMk cId="1619017206" sldId="267"/>
        </pc:sldMkLst>
        <pc:spChg chg="mod">
          <ac:chgData name="Amy Ball" userId="a434ece7-1321-42a4-b2b1-e582058aa8ea" providerId="ADAL" clId="{FEDA579A-D1FA-41FF-AEF9-5B01FBCC5553}" dt="2021-01-04T15:56:04.430" v="9" actId="20577"/>
          <ac:spMkLst>
            <pc:docMk/>
            <pc:sldMk cId="1619017206" sldId="267"/>
            <ac:spMk id="14" creationId="{F6AAEA04-4CF7-3149-8980-58D4A02D2211}"/>
          </ac:spMkLst>
        </pc:spChg>
      </pc:sldChg>
      <pc:sldChg chg="modNotesTx">
        <pc:chgData name="Amy Ball" userId="a434ece7-1321-42a4-b2b1-e582058aa8ea" providerId="ADAL" clId="{FEDA579A-D1FA-41FF-AEF9-5B01FBCC5553}" dt="2021-01-04T15:58:46.437" v="307" actId="20577"/>
        <pc:sldMkLst>
          <pc:docMk/>
          <pc:sldMk cId="2574307836" sldId="268"/>
        </pc:sldMkLst>
      </pc:sldChg>
      <pc:sldChg chg="modNotesTx">
        <pc:chgData name="Amy Ball" userId="a434ece7-1321-42a4-b2b1-e582058aa8ea" providerId="ADAL" clId="{FEDA579A-D1FA-41FF-AEF9-5B01FBCC5553}" dt="2021-01-04T16:00:04.938" v="308" actId="20577"/>
        <pc:sldMkLst>
          <pc:docMk/>
          <pc:sldMk cId="2215898067" sldId="272"/>
        </pc:sldMkLst>
      </pc:sldChg>
      <pc:sldChg chg="modNotesTx">
        <pc:chgData name="Amy Ball" userId="a434ece7-1321-42a4-b2b1-e582058aa8ea" providerId="ADAL" clId="{FEDA579A-D1FA-41FF-AEF9-5B01FBCC5553}" dt="2021-01-04T16:02:21.789" v="320" actId="20577"/>
        <pc:sldMkLst>
          <pc:docMk/>
          <pc:sldMk cId="803842153" sldId="276"/>
        </pc:sldMkLst>
      </pc:sldChg>
      <pc:sldChg chg="modNotesTx">
        <pc:chgData name="Amy Ball" userId="a434ece7-1321-42a4-b2b1-e582058aa8ea" providerId="ADAL" clId="{FEDA579A-D1FA-41FF-AEF9-5B01FBCC5553}" dt="2021-01-04T16:00:42.518" v="311" actId="20577"/>
        <pc:sldMkLst>
          <pc:docMk/>
          <pc:sldMk cId="264647323" sldId="279"/>
        </pc:sldMkLst>
      </pc:sldChg>
    </pc:docChg>
  </pc:docChgLst>
  <pc:docChgLst>
    <pc:chgData name="Amy Ball" userId="S::aball@wwf.org.uk::a434ece7-1321-42a4-b2b1-e582058aa8ea" providerId="AD" clId="Web-{93A6C982-A4E8-2175-7C84-C4451AE0C7DB}"/>
    <pc:docChg chg="addSld delSld modSld">
      <pc:chgData name="Amy Ball" userId="S::aball@wwf.org.uk::a434ece7-1321-42a4-b2b1-e582058aa8ea" providerId="AD" clId="Web-{93A6C982-A4E8-2175-7C84-C4451AE0C7DB}" dt="2021-01-06T15:25:13.986" v="7"/>
      <pc:docMkLst>
        <pc:docMk/>
      </pc:docMkLst>
      <pc:sldChg chg="addSp delSp modSp new del">
        <pc:chgData name="Amy Ball" userId="S::aball@wwf.org.uk::a434ece7-1321-42a4-b2b1-e582058aa8ea" providerId="AD" clId="Web-{93A6C982-A4E8-2175-7C84-C4451AE0C7DB}" dt="2021-01-06T15:25:13.986" v="7"/>
        <pc:sldMkLst>
          <pc:docMk/>
          <pc:sldMk cId="1612127453" sldId="280"/>
        </pc:sldMkLst>
        <pc:spChg chg="add del mod">
          <ac:chgData name="Amy Ball" userId="S::aball@wwf.org.uk::a434ece7-1321-42a4-b2b1-e582058aa8ea" providerId="AD" clId="Web-{93A6C982-A4E8-2175-7C84-C4451AE0C7DB}" dt="2021-01-06T15:25:11.501" v="6"/>
          <ac:spMkLst>
            <pc:docMk/>
            <pc:sldMk cId="1612127453" sldId="280"/>
            <ac:spMk id="4" creationId="{DB6A5E8E-534D-4303-8436-6ECE8EF6FB86}"/>
          </ac:spMkLst>
        </pc:spChg>
      </pc:sldChg>
    </pc:docChg>
  </pc:docChgLst>
  <pc:docChgLst>
    <pc:chgData name="Amy Ball" userId="S::aball@wwf.org.uk::a434ece7-1321-42a4-b2b1-e582058aa8ea" providerId="AD" clId="Web-{825C173C-417C-A279-E1C2-A8CF745671A8}"/>
    <pc:docChg chg="modSld">
      <pc:chgData name="Amy Ball" userId="S::aball@wwf.org.uk::a434ece7-1321-42a4-b2b1-e582058aa8ea" providerId="AD" clId="Web-{825C173C-417C-A279-E1C2-A8CF745671A8}" dt="2021-01-05T15:36:08.578" v="90"/>
      <pc:docMkLst>
        <pc:docMk/>
      </pc:docMkLst>
      <pc:sldChg chg="modNotes">
        <pc:chgData name="Amy Ball" userId="S::aball@wwf.org.uk::a434ece7-1321-42a4-b2b1-e582058aa8ea" providerId="AD" clId="Web-{825C173C-417C-A279-E1C2-A8CF745671A8}" dt="2021-01-05T15:36:08.578" v="90"/>
        <pc:sldMkLst>
          <pc:docMk/>
          <pc:sldMk cId="3053727177" sldId="256"/>
        </pc:sldMkLst>
      </pc:sldChg>
      <pc:sldChg chg="modNotes">
        <pc:chgData name="Amy Ball" userId="S::aball@wwf.org.uk::a434ece7-1321-42a4-b2b1-e582058aa8ea" providerId="AD" clId="Web-{825C173C-417C-A279-E1C2-A8CF745671A8}" dt="2021-01-05T15:35:25.921" v="48"/>
        <pc:sldMkLst>
          <pc:docMk/>
          <pc:sldMk cId="3073314943" sldId="271"/>
        </pc:sldMkLst>
      </pc:sldChg>
      <pc:sldChg chg="modNotes">
        <pc:chgData name="Amy Ball" userId="S::aball@wwf.org.uk::a434ece7-1321-42a4-b2b1-e582058aa8ea" providerId="AD" clId="Web-{825C173C-417C-A279-E1C2-A8CF745671A8}" dt="2021-01-05T15:35:46.812" v="54"/>
        <pc:sldMkLst>
          <pc:docMk/>
          <pc:sldMk cId="264647323"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6DED8-BE5D-1E44-8A6C-637825F456CD}" type="datetimeFigureOut">
              <a:rPr lang="en-US" smtClean="0"/>
              <a:t>1/6/2021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E5C5F-13F8-E046-8E8B-779781043F7C}" type="slidenum">
              <a:rPr lang="en-US" smtClean="0"/>
              <a:t>‹#›</a:t>
            </a:fld>
            <a:endParaRPr lang="en-US"/>
          </a:p>
        </p:txBody>
      </p:sp>
    </p:spTree>
    <p:extLst>
      <p:ext uri="{BB962C8B-B14F-4D97-AF65-F5344CB8AC3E}">
        <p14:creationId xmlns:p14="http://schemas.microsoft.com/office/powerpoint/2010/main" val="350738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05gOs1wPiwE&amp;feature=emb_logo&amp;fbclid=IwAR3o9a2Ekp8GEPzda8mhy1vWk9c_vF1QY609UJiXoKxZrYxiIE2H4AMpea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 presentation consists of slides</a:t>
            </a:r>
            <a:r>
              <a:rPr lang="en-GB"/>
              <a:t> </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Lesson: Land for Life – overview of geography, ecosystems, threats and conservation projects in southern Kenya and northern Tanzania</a:t>
            </a:r>
            <a:endParaRPr lang="en-GB" sz="1200" kern="1200">
              <a:solidFill>
                <a:schemeClr val="tx1"/>
              </a:solidFill>
              <a:effectLst/>
              <a:latin typeface="+mn-lt"/>
              <a:cs typeface="Calibri"/>
            </a:endParaRPr>
          </a:p>
          <a:p>
            <a:r>
              <a:rPr lang="en-GB" sz="1200" kern="1200">
                <a:solidFill>
                  <a:schemeClr val="tx1"/>
                </a:solidFill>
                <a:effectLst/>
                <a:latin typeface="+mn-lt"/>
                <a:ea typeface="+mn-ea"/>
                <a:cs typeface="+mn-cs"/>
              </a:rPr>
              <a:t>-	Activity 1: Living Connections</a:t>
            </a:r>
            <a:r>
              <a:rPr lang="en-GB"/>
              <a:t> (suggested time 10 minutes)</a:t>
            </a:r>
            <a:endParaRPr lang="en-GB" sz="1200" kern="1200">
              <a:solidFill>
                <a:schemeClr val="tx1"/>
              </a:solidFill>
              <a:effectLst/>
              <a:latin typeface="+mn-lt"/>
              <a:cs typeface="Calibri"/>
            </a:endParaRPr>
          </a:p>
          <a:p>
            <a:r>
              <a:rPr lang="en-GB" sz="1200" kern="1200">
                <a:solidFill>
                  <a:schemeClr val="tx1"/>
                </a:solidFill>
                <a:effectLst/>
                <a:latin typeface="+mn-lt"/>
                <a:ea typeface="+mn-ea"/>
                <a:cs typeface="+mn-cs"/>
              </a:rPr>
              <a:t>-	Activity 2: Conservation Solutions</a:t>
            </a:r>
            <a:r>
              <a:rPr lang="en-GB"/>
              <a:t> (suggested time 30 minutes)</a:t>
            </a:r>
            <a:endParaRPr lang="en-GB" sz="1200" kern="1200">
              <a:solidFill>
                <a:schemeClr val="tx1"/>
              </a:solidFill>
              <a:effectLst/>
              <a:latin typeface="+mn-lt"/>
              <a:cs typeface="Calibri"/>
            </a:endParaRPr>
          </a:p>
          <a:p>
            <a:r>
              <a:rPr lang="en-GB" sz="1200" kern="1200">
                <a:solidFill>
                  <a:schemeClr val="tx1"/>
                </a:solidFill>
                <a:effectLst/>
                <a:latin typeface="+mn-lt"/>
                <a:ea typeface="+mn-ea"/>
                <a:cs typeface="+mn-cs"/>
              </a:rPr>
              <a:t> </a:t>
            </a:r>
            <a:endParaRPr lang="en-GB" sz="1200" kern="1200">
              <a:solidFill>
                <a:schemeClr val="tx1"/>
              </a:solidFill>
              <a:effectLst/>
              <a:latin typeface="+mn-lt"/>
              <a:cs typeface="Calibri"/>
            </a:endParaRPr>
          </a:p>
          <a:p>
            <a:r>
              <a:rPr lang="en-GB" sz="1200" kern="1200">
                <a:solidFill>
                  <a:schemeClr val="tx1"/>
                </a:solidFill>
                <a:effectLst/>
                <a:latin typeface="+mn-lt"/>
                <a:ea typeface="+mn-ea"/>
                <a:cs typeface="+mn-cs"/>
              </a:rPr>
              <a:t>See </a:t>
            </a:r>
            <a:r>
              <a:rPr lang="en-GB" sz="1200" b="1" kern="1200">
                <a:solidFill>
                  <a:schemeClr val="tx1"/>
                </a:solidFill>
                <a:effectLst/>
                <a:latin typeface="+mn-lt"/>
                <a:ea typeface="+mn-ea"/>
                <a:cs typeface="+mn-cs"/>
              </a:rPr>
              <a:t>Teacher Guide</a:t>
            </a:r>
            <a:r>
              <a:rPr lang="en-GB" sz="1200" kern="1200">
                <a:solidFill>
                  <a:schemeClr val="tx1"/>
                </a:solidFill>
                <a:effectLst/>
                <a:latin typeface="+mn-lt"/>
                <a:ea typeface="+mn-ea"/>
                <a:cs typeface="+mn-cs"/>
              </a:rPr>
              <a:t> for more information and notes on how to run activities.</a:t>
            </a:r>
            <a:r>
              <a:rPr lang="en-GB"/>
              <a:t> </a:t>
            </a:r>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1</a:t>
            </a:fld>
            <a:endParaRPr lang="en-US"/>
          </a:p>
        </p:txBody>
      </p:sp>
    </p:spTree>
    <p:extLst>
      <p:ext uri="{BB962C8B-B14F-4D97-AF65-F5344CB8AC3E}">
        <p14:creationId xmlns:p14="http://schemas.microsoft.com/office/powerpoint/2010/main" val="903090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As human habitats expand, predators like lions, cheetahs and hyaenas have their habitats reduced. As there is less grassland to graze on, wild prey animals also decrease in number.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When their natural prey is scarce, lions may start to prey on livestock animals such as cows, sheep and goats as these animals can make an easier meal.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Livestock animals provide important income for local communities, so if they are killed by wildlife this can result in predators including lions being attacked in retaliation, such as through poisoning.</a:t>
            </a:r>
          </a:p>
          <a:p>
            <a:r>
              <a:rPr lang="en-GB" sz="1200" kern="1200">
                <a:solidFill>
                  <a:schemeClr val="tx1"/>
                </a:solidFill>
                <a:effectLst/>
                <a:latin typeface="+mn-lt"/>
                <a:ea typeface="+mn-ea"/>
                <a:cs typeface="+mn-cs"/>
              </a:rPr>
              <a:t> </a:t>
            </a:r>
          </a:p>
          <a:p>
            <a:r>
              <a:rPr lang="en-GB" sz="1200" i="1" kern="1200">
                <a:solidFill>
                  <a:schemeClr val="tx1"/>
                </a:solidFill>
                <a:effectLst/>
                <a:latin typeface="+mn-lt"/>
                <a:ea typeface="+mn-ea"/>
                <a:cs typeface="+mn-cs"/>
              </a:rPr>
              <a:t>Optional role play activity: choose a student to represent a villager and another student to represent a lion.</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What problems does the villager face when lions come into their community - people are scared, livestock can be eaten, people lose money, people can be injured.</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What problems do the lions face when humans reduce their habitats? - lions lose place to live, lions lose their natural prey and have to find alternative option, lions are poisoned by humans</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10</a:t>
            </a:fld>
            <a:endParaRPr lang="en-US"/>
          </a:p>
        </p:txBody>
      </p:sp>
    </p:spTree>
    <p:extLst>
      <p:ext uri="{BB962C8B-B14F-4D97-AF65-F5344CB8AC3E}">
        <p14:creationId xmlns:p14="http://schemas.microsoft.com/office/powerpoint/2010/main" val="160692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As habitats are reduced, elephants have smaller areas to roam and find food. This means that they often travel across farmland and eat crops.</a:t>
            </a:r>
            <a:r>
              <a:rPr lang="en-GB"/>
              <a:t> </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endParaRPr lang="en-GB" sz="1200" kern="1200">
              <a:solidFill>
                <a:schemeClr val="tx1"/>
              </a:solidFill>
              <a:effectLst/>
              <a:latin typeface="+mn-lt"/>
              <a:cs typeface="Calibri"/>
            </a:endParaRPr>
          </a:p>
          <a:p>
            <a:r>
              <a:rPr lang="en-GB" sz="1200" b="1" kern="1200">
                <a:solidFill>
                  <a:schemeClr val="tx1"/>
                </a:solidFill>
                <a:effectLst/>
                <a:latin typeface="+mn-lt"/>
                <a:ea typeface="+mn-ea"/>
                <a:cs typeface="+mn-cs"/>
              </a:rPr>
              <a:t>Activity 2: Conservation </a:t>
            </a:r>
            <a:r>
              <a:rPr lang="en-GB" b="1"/>
              <a:t>Solutions - </a:t>
            </a:r>
            <a:r>
              <a:rPr lang="en-GB"/>
              <a:t>Find</a:t>
            </a:r>
            <a:r>
              <a:rPr lang="en-GB" sz="1200" kern="1200">
                <a:solidFill>
                  <a:schemeClr val="tx1"/>
                </a:solidFill>
                <a:effectLst/>
                <a:latin typeface="+mn-lt"/>
                <a:ea typeface="+mn-ea"/>
                <a:cs typeface="+mn-cs"/>
              </a:rPr>
              <a:t> instructions on how to run this activity in our </a:t>
            </a:r>
            <a:r>
              <a:rPr lang="en-GB" sz="1200" b="1" kern="1200">
                <a:solidFill>
                  <a:schemeClr val="tx1"/>
                </a:solidFill>
                <a:effectLst/>
                <a:latin typeface="+mn-lt"/>
                <a:ea typeface="+mn-ea"/>
                <a:cs typeface="+mn-cs"/>
              </a:rPr>
              <a:t>Teacher Guide</a:t>
            </a:r>
            <a:r>
              <a:rPr lang="en-GB" b="1"/>
              <a:t> </a:t>
            </a:r>
          </a:p>
          <a:p>
            <a:r>
              <a:rPr lang="en-GB"/>
              <a:t>(Suggested time 30 minutes)</a:t>
            </a:r>
            <a:endParaRPr lang="en-GB">
              <a:cs typeface="Calibri"/>
            </a:endParaRPr>
          </a:p>
          <a:p>
            <a:r>
              <a:rPr lang="en-GB" sz="1200" b="1" kern="1200">
                <a:solidFill>
                  <a:schemeClr val="tx1"/>
                </a:solidFill>
                <a:effectLst/>
                <a:latin typeface="+mn-lt"/>
                <a:ea typeface="+mn-ea"/>
                <a:cs typeface="+mn-cs"/>
              </a:rPr>
              <a:t> </a:t>
            </a:r>
            <a:r>
              <a:rPr lang="en-GB" sz="1200" i="1" kern="1200">
                <a:solidFill>
                  <a:schemeClr val="tx1"/>
                </a:solidFill>
                <a:effectLst/>
                <a:latin typeface="+mn-lt"/>
                <a:ea typeface="+mn-ea"/>
                <a:cs typeface="+mn-cs"/>
              </a:rPr>
              <a:t>Research prompts: chilli pepper plants, bees, solar-powered electric fences</a:t>
            </a:r>
            <a:endParaRPr lang="en-GB" sz="1200" i="1" kern="1200">
              <a:solidFill>
                <a:schemeClr val="tx1"/>
              </a:solidFill>
              <a:effectLst/>
              <a:latin typeface="+mn-lt"/>
              <a:cs typeface="Calibri"/>
            </a:endParaRPr>
          </a:p>
          <a:p>
            <a:r>
              <a:rPr lang="en-GB" sz="1200" kern="1200">
                <a:solidFill>
                  <a:schemeClr val="tx1"/>
                </a:solidFill>
                <a:effectLst/>
                <a:latin typeface="+mn-lt"/>
                <a:ea typeface="+mn-ea"/>
                <a:cs typeface="+mn-cs"/>
              </a:rPr>
              <a:t>    </a:t>
            </a:r>
            <a:endParaRPr lang="en-GB"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11</a:t>
            </a:fld>
            <a:endParaRPr lang="en-US"/>
          </a:p>
        </p:txBody>
      </p:sp>
    </p:spTree>
    <p:extLst>
      <p:ext uri="{BB962C8B-B14F-4D97-AF65-F5344CB8AC3E}">
        <p14:creationId xmlns:p14="http://schemas.microsoft.com/office/powerpoint/2010/main" val="325135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Through the Land for Life project, WWF are collaborating with communities in southern Kenya and northern Tanzania to keep landscapes healthy and develop solutions for people and wildlife to coexist and thrive in a changing world.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‘Living Walls’ are circles of living African myrrh trees with chain fencing. They help protect livestock animals, such as cows, sheep and goats, by preventing attacks from predators such as lions.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Because the livestock animals are better protected, humans are less likely to kill lions in retaliation and lion populations are given a chance to recover.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Living plants are also used to make the fences so no trees need to be cut down – a ‘triple win’ for conservation!</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(This project was developed by WWF’s partner African People &amp; Wildlife)</a:t>
            </a:r>
          </a:p>
          <a:p>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12</a:t>
            </a:fld>
            <a:endParaRPr lang="en-US"/>
          </a:p>
        </p:txBody>
      </p:sp>
    </p:spTree>
    <p:extLst>
      <p:ext uri="{BB962C8B-B14F-4D97-AF65-F5344CB8AC3E}">
        <p14:creationId xmlns:p14="http://schemas.microsoft.com/office/powerpoint/2010/main" val="195254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Painting eyes on the backsides of livestock animals with a foam stencil is a cost-effective method of keeping predators, such as lions, away. It makes lions think the animals are watching them from behind, so they are much less likely to try and attack.</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(This project was developed by WWF’s partner Mara Predator Conservation Program)</a:t>
            </a:r>
            <a:r>
              <a:rPr lang="en-GB">
                <a:effectLst/>
              </a:rPr>
              <a:t> </a:t>
            </a:r>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13</a:t>
            </a:fld>
            <a:endParaRPr lang="en-US"/>
          </a:p>
        </p:txBody>
      </p:sp>
    </p:spTree>
    <p:extLst>
      <p:ext uri="{BB962C8B-B14F-4D97-AF65-F5344CB8AC3E}">
        <p14:creationId xmlns:p14="http://schemas.microsoft.com/office/powerpoint/2010/main" val="365543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 bee-keeping project supported by WWF-Kenya has provided 50 modern beehives to over 100 female members of the </a:t>
            </a:r>
            <a:r>
              <a:rPr lang="en-GB" sz="1200" kern="1200" err="1">
                <a:solidFill>
                  <a:schemeClr val="tx1"/>
                </a:solidFill>
                <a:effectLst/>
                <a:latin typeface="+mn-lt"/>
                <a:ea typeface="+mn-ea"/>
                <a:cs typeface="+mn-cs"/>
              </a:rPr>
              <a:t>Oloisukut</a:t>
            </a:r>
            <a:r>
              <a:rPr lang="en-GB" sz="1200" kern="1200">
                <a:solidFill>
                  <a:schemeClr val="tx1"/>
                </a:solidFill>
                <a:effectLst/>
                <a:latin typeface="+mn-lt"/>
                <a:ea typeface="+mn-ea"/>
                <a:cs typeface="+mn-cs"/>
              </a:rPr>
              <a:t> conservancy.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Money made from selling honey means that women have an additional source of income. This allows them to pay for things such as household items and children’s school fees.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If well managed, these beehives have a life span of 17 years.</a:t>
            </a:r>
          </a:p>
          <a:p>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14</a:t>
            </a:fld>
            <a:endParaRPr lang="en-US"/>
          </a:p>
        </p:txBody>
      </p:sp>
    </p:spTree>
    <p:extLst>
      <p:ext uri="{BB962C8B-B14F-4D97-AF65-F5344CB8AC3E}">
        <p14:creationId xmlns:p14="http://schemas.microsoft.com/office/powerpoint/2010/main" val="678504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Some community wildlife rangers, use WhatsApp groups to share information on wildlife movements and poaching incidents. By sharing messages, voice recordings, images and locations with each other, teams can track lions and elephants across the landscape.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The shared information is used to help local communities avoid dangerous wildlife.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Ranger teams also use WhatsApp to consult with doctors on how best to treat community members who have been injured by lions, buffalo or elephants.​</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(This project is supported by WWF’s partner SORALO)</a:t>
            </a:r>
          </a:p>
          <a:p>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15</a:t>
            </a:fld>
            <a:endParaRPr lang="en-US"/>
          </a:p>
        </p:txBody>
      </p:sp>
    </p:spTree>
    <p:extLst>
      <p:ext uri="{BB962C8B-B14F-4D97-AF65-F5344CB8AC3E}">
        <p14:creationId xmlns:p14="http://schemas.microsoft.com/office/powerpoint/2010/main" val="2901237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Show David Leto WWF elephant officer video (1:30)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 </a:t>
            </a:r>
            <a:r>
              <a:rPr lang="en-GB" sz="1200" u="sng" kern="1200" dirty="0">
                <a:solidFill>
                  <a:schemeClr val="tx1"/>
                </a:solidFill>
                <a:effectLst/>
                <a:latin typeface="+mn-lt"/>
                <a:ea typeface="+mn-ea"/>
                <a:cs typeface="+mn-cs"/>
                <a:hlinkClick r:id="rId3"/>
              </a:rPr>
              <a:t>https://www.youtube.com/watch?v=05gOs1wPiwE&amp;feature=emb_logo&amp;fbclid=IwAR3o9a2Ekp8GEPzda8mhy1vWk9c_vF1QY609UJiXoKxZrYxiIE2H4AMpea4</a:t>
            </a:r>
            <a:r>
              <a:rPr lang="en-GB" sz="1200" kern="1200" dirty="0">
                <a:solidFill>
                  <a:schemeClr val="tx1"/>
                </a:solidFill>
                <a:effectLst/>
                <a:latin typeface="+mn-lt"/>
                <a:ea typeface="+mn-ea"/>
                <a:cs typeface="+mn-cs"/>
              </a:rPr>
              <a:t> </a:t>
            </a:r>
          </a:p>
          <a:p>
            <a:r>
              <a:rPr lang="en-GB" sz="1200" kern="120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David Leto is an elephant project officer with WWF-Kenya</a:t>
            </a:r>
            <a:r>
              <a:rPr lang="en-GB" sz="1200" kern="1200" dirty="0">
                <a:solidFill>
                  <a:schemeClr val="tx1"/>
                </a:solidFill>
                <a:effectLst/>
                <a:latin typeface="+mn-lt"/>
                <a:ea typeface="+mn-ea"/>
                <a:cs typeface="+mn-cs"/>
              </a:rPr>
              <a:t>. He works to try and reduce human-wildlife conflict between elephants and local Maasai communities. </a:t>
            </a:r>
          </a:p>
          <a:p>
            <a:r>
              <a:rPr lang="en-GB" sz="1200" kern="120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David’s work helps to put satellite collars on elephants to monitor their movements. Learning about these movements can help people make decisions on how to protect elephants – and warn local people of their approach. </a:t>
            </a:r>
          </a:p>
          <a:p>
            <a:r>
              <a:rPr lang="en-GB" sz="1200" kern="120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David has experienced the tragedy of human-elephant conflict first hand.  His father was killed by an elephant when he was just 10 years old. In spite of this David decided to spend the rest of his life trying to protect elephants and to help people live in harmony with them.</a:t>
            </a:r>
          </a:p>
          <a:p>
            <a:r>
              <a:rPr lang="en-GB" sz="1200" kern="120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Michael Kaelo is another conservation hero. He works to improve relationships between communities, their livestock and wildlife animals such as lions. </a:t>
            </a:r>
          </a:p>
          <a:p>
            <a:r>
              <a:rPr lang="en-GB" sz="1200" kern="120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To do this Michael teaches children from local primary schools about lion conservation such as in Ole Seri in the Maasai Mara, works with Maasai cattle herders, and helps to strengthen livestock enclosures </a:t>
            </a:r>
            <a:r>
              <a:rPr lang="en-GB" sz="1200" u="none" kern="1200" dirty="0">
                <a:solidFill>
                  <a:schemeClr val="tx1"/>
                </a:solidFill>
                <a:effectLst/>
                <a:latin typeface="+mn-lt"/>
                <a:ea typeface="+mn-ea"/>
                <a:cs typeface="+mn-cs"/>
              </a:rPr>
              <a:t>(known as bomas) which protect livestock animals from lions.</a:t>
            </a:r>
            <a:endParaRPr lang="en-GB" sz="1200" kern="1200" dirty="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16</a:t>
            </a:fld>
            <a:endParaRPr lang="en-US"/>
          </a:p>
        </p:txBody>
      </p:sp>
    </p:spTree>
    <p:extLst>
      <p:ext uri="{BB962C8B-B14F-4D97-AF65-F5344CB8AC3E}">
        <p14:creationId xmlns:p14="http://schemas.microsoft.com/office/powerpoint/2010/main" val="215422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a:solidFill>
                  <a:schemeClr val="tx1"/>
                </a:solidFill>
                <a:effectLst/>
                <a:latin typeface="+mn-lt"/>
                <a:ea typeface="+mn-ea"/>
                <a:cs typeface="+mn-cs"/>
              </a:rPr>
              <a:t>Can pupils recognise the African continent? </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Can they use simple 8-point compass directions to describe the position of Kenya and Tanzania in relation to Africa?</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Kenya and Tanzania are two countries in East Africa.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The border between these two countries stretches from Lake Victoria to the Indian Ocean. </a:t>
            </a:r>
          </a:p>
          <a:p>
            <a:r>
              <a:rPr lang="en-GB" sz="1200" kern="1200">
                <a:solidFill>
                  <a:schemeClr val="tx1"/>
                </a:solidFill>
                <a:effectLst/>
                <a:latin typeface="+mn-lt"/>
                <a:ea typeface="+mn-ea"/>
                <a:cs typeface="+mn-cs"/>
              </a:rPr>
              <a:t> </a:t>
            </a:r>
          </a:p>
          <a:p>
            <a:r>
              <a:rPr lang="en-GB" sz="1200" b="1" kern="1200">
                <a:solidFill>
                  <a:schemeClr val="tx1"/>
                </a:solidFill>
                <a:effectLst/>
                <a:latin typeface="+mn-lt"/>
                <a:ea typeface="+mn-ea"/>
                <a:cs typeface="+mn-cs"/>
              </a:rPr>
              <a:t>This border area includes important wildlife areas</a:t>
            </a:r>
            <a:r>
              <a:rPr lang="en-GB" sz="1200" kern="1200">
                <a:solidFill>
                  <a:schemeClr val="tx1"/>
                </a:solidFill>
                <a:effectLst/>
                <a:latin typeface="+mn-lt"/>
                <a:ea typeface="+mn-ea"/>
                <a:cs typeface="+mn-cs"/>
              </a:rPr>
              <a:t> such as the Maasai Mara National Reserve and Serengeti National Park. It also includes volcanoes such as Kilimanjaro – the tallest mountain in the whole of Africa. </a:t>
            </a:r>
          </a:p>
          <a:p>
            <a:endParaRPr lang="en-GB">
              <a:cs typeface="Calibri" panose="020F0502020204030204"/>
            </a:endParaRPr>
          </a:p>
          <a:p>
            <a:r>
              <a:rPr lang="en-GB">
                <a:cs typeface="Calibri" panose="020F0502020204030204"/>
              </a:rPr>
              <a:t>Fun fact: Mount Kilimanjaro is the tallest free standing mountain (not part of a mountain chain) on Earth!</a:t>
            </a:r>
            <a:endParaRPr lang="en-GB"/>
          </a:p>
          <a:p>
            <a:r>
              <a:rPr lang="en-GB" sz="1200" i="1" kern="1200">
                <a:solidFill>
                  <a:schemeClr val="tx1"/>
                </a:solidFill>
                <a:effectLst/>
                <a:latin typeface="+mn-lt"/>
                <a:ea typeface="+mn-ea"/>
                <a:cs typeface="+mn-cs"/>
              </a:rPr>
              <a:t> </a:t>
            </a:r>
            <a:endParaRPr lang="en-GB" sz="1200" kern="1200">
              <a:solidFill>
                <a:schemeClr val="tx1"/>
              </a:solidFill>
              <a:effectLst/>
              <a:latin typeface="+mn-lt"/>
              <a:ea typeface="+mn-ea"/>
              <a:cs typeface="+mn-cs"/>
            </a:endParaRPr>
          </a:p>
          <a:p>
            <a:r>
              <a:rPr lang="en-GB" sz="1200" i="1" kern="1200">
                <a:solidFill>
                  <a:schemeClr val="tx1"/>
                </a:solidFill>
                <a:effectLst/>
                <a:latin typeface="+mn-lt"/>
                <a:ea typeface="+mn-ea"/>
                <a:cs typeface="+mn-cs"/>
              </a:rPr>
              <a:t>Optional task: Can pupils use an atlas to find Kenya and Tanzania? </a:t>
            </a:r>
            <a:endParaRPr lang="en-GB"/>
          </a:p>
          <a:p>
            <a:r>
              <a:rPr lang="en-GB" sz="1200" i="1" kern="1200">
                <a:solidFill>
                  <a:schemeClr val="tx1"/>
                </a:solidFill>
                <a:effectLst/>
                <a:latin typeface="+mn-lt"/>
                <a:ea typeface="+mn-ea"/>
                <a:cs typeface="+mn-cs"/>
              </a:rPr>
              <a:t>Can pupils use map key/atlas to work out where and what some of the important geographical features are?</a:t>
            </a:r>
            <a:r>
              <a:rPr lang="en-GB" i="1"/>
              <a:t> </a:t>
            </a:r>
            <a:r>
              <a:rPr lang="fr-FR" sz="1200" i="1" kern="1200">
                <a:solidFill>
                  <a:schemeClr val="tx1"/>
                </a:solidFill>
                <a:effectLst/>
                <a:latin typeface="+mn-lt"/>
                <a:ea typeface="+mn-ea"/>
                <a:cs typeface="+mn-cs"/>
              </a:rPr>
              <a:t>Lake Victoria, </a:t>
            </a:r>
            <a:r>
              <a:rPr lang="fr-FR" sz="1200" i="1" kern="1200" err="1">
                <a:solidFill>
                  <a:schemeClr val="tx1"/>
                </a:solidFill>
                <a:effectLst/>
                <a:latin typeface="+mn-lt"/>
                <a:ea typeface="+mn-ea"/>
                <a:cs typeface="+mn-cs"/>
              </a:rPr>
              <a:t>Mara</a:t>
            </a:r>
            <a:r>
              <a:rPr lang="fr-FR" sz="1200" i="1" kern="1200">
                <a:solidFill>
                  <a:schemeClr val="tx1"/>
                </a:solidFill>
                <a:effectLst/>
                <a:latin typeface="+mn-lt"/>
                <a:ea typeface="+mn-ea"/>
                <a:cs typeface="+mn-cs"/>
              </a:rPr>
              <a:t> River, Serengeti National Park, Nairobi, </a:t>
            </a:r>
            <a:r>
              <a:rPr lang="fr-FR" sz="1200" i="1" kern="1200" err="1">
                <a:solidFill>
                  <a:schemeClr val="tx1"/>
                </a:solidFill>
                <a:effectLst/>
                <a:latin typeface="+mn-lt"/>
                <a:ea typeface="+mn-ea"/>
                <a:cs typeface="+mn-cs"/>
              </a:rPr>
              <a:t>Kilimanjaro</a:t>
            </a:r>
            <a:endParaRPr lang="en-GB" sz="120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2D8E5C5F-13F8-E046-8E8B-779781043F7C}" type="slidenum">
              <a:rPr lang="en-US" smtClean="0"/>
              <a:t>2</a:t>
            </a:fld>
            <a:endParaRPr lang="en-US"/>
          </a:p>
        </p:txBody>
      </p:sp>
    </p:spTree>
    <p:extLst>
      <p:ext uri="{BB962C8B-B14F-4D97-AF65-F5344CB8AC3E}">
        <p14:creationId xmlns:p14="http://schemas.microsoft.com/office/powerpoint/2010/main" val="4225948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The landscape supports local livelihoods and provides many important resources. </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r>
              <a:rPr lang="en-GB" sz="1200" i="1" kern="1200">
                <a:solidFill>
                  <a:schemeClr val="tx1"/>
                </a:solidFill>
                <a:effectLst/>
                <a:latin typeface="+mn-lt"/>
                <a:ea typeface="+mn-ea"/>
                <a:cs typeface="+mn-cs"/>
              </a:rPr>
              <a:t>Discuss the natural resources humans need to live.</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Around 14 million people live in this region and this number is increasing.</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5 million Kenyans depend on the Mau Forest for their daily needs including water, food, shelter, clothing, firewood and grazing areas for their livestock animals. The Mau Forest is the source of 12 rivers including the Mara River.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The Mara river is the lifeblood of the region. It provides water for wildlife and farming.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Wildlife tourism provides around 3 million jobs for people in this region and a vital income for the area.</a:t>
            </a:r>
          </a:p>
          <a:p>
            <a:r>
              <a:rPr lang="en-GB" sz="1200" kern="1200">
                <a:solidFill>
                  <a:schemeClr val="tx1"/>
                </a:solidFill>
                <a:effectLst/>
                <a:latin typeface="+mn-lt"/>
                <a:ea typeface="+mn-ea"/>
                <a:cs typeface="+mn-cs"/>
              </a:rPr>
              <a:t> </a:t>
            </a:r>
          </a:p>
          <a:p>
            <a:r>
              <a:rPr lang="en-GB" sz="1200" i="1" kern="1200">
                <a:solidFill>
                  <a:schemeClr val="tx1"/>
                </a:solidFill>
                <a:effectLst/>
                <a:latin typeface="+mn-lt"/>
                <a:ea typeface="+mn-ea"/>
                <a:cs typeface="+mn-cs"/>
              </a:rPr>
              <a:t>Discuss potential impact of COVID-19 on wildlife tourism jobs</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3</a:t>
            </a:fld>
            <a:endParaRPr lang="en-US"/>
          </a:p>
        </p:txBody>
      </p:sp>
    </p:spTree>
    <p:extLst>
      <p:ext uri="{BB962C8B-B14F-4D97-AF65-F5344CB8AC3E}">
        <p14:creationId xmlns:p14="http://schemas.microsoft.com/office/powerpoint/2010/main" val="4110386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The boundary region between Kenya and Tanzania is extremely important for wildlife.</a:t>
            </a:r>
            <a:r>
              <a:rPr lang="en-GB" sz="1200" kern="1200">
                <a:solidFill>
                  <a:schemeClr val="tx1"/>
                </a:solidFill>
                <a:effectLst/>
                <a:latin typeface="+mn-lt"/>
                <a:ea typeface="+mn-ea"/>
                <a:cs typeface="+mn-cs"/>
              </a:rPr>
              <a:t> Well known plants and animals from this region include lions, leopards, elephants, cheetah, hippopotamus, zebra, giraffe, wildebeest, ostrich, rhino, Thomson’s gazelle and the acacia tree.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The largest land mammal migration in the world occurs in the Mara region every year. Around 1.3 million wildebeest and 200,000 zebras travel up from the Serengeti plains to feed on the lush grass that springs up after the rainy season.</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Fun fact: you can tell African and Asian elephants apart easily in photos because African elephants have ears shaped roughly like the African continent, and Asian elephants have ears shaped more like the Indian subcontinent!</a:t>
            </a:r>
          </a:p>
          <a:p>
            <a:r>
              <a:rPr lang="en-GB"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4</a:t>
            </a:fld>
            <a:endParaRPr lang="en-US"/>
          </a:p>
        </p:txBody>
      </p:sp>
    </p:spTree>
    <p:extLst>
      <p:ext uri="{BB962C8B-B14F-4D97-AF65-F5344CB8AC3E}">
        <p14:creationId xmlns:p14="http://schemas.microsoft.com/office/powerpoint/2010/main" val="335549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a:solidFill>
                  <a:schemeClr val="tx1"/>
                </a:solidFill>
                <a:effectLst/>
                <a:latin typeface="+mn-lt"/>
                <a:ea typeface="+mn-ea"/>
                <a:cs typeface="+mn-cs"/>
              </a:rPr>
              <a:t>Discuss different parts of a food chain (producer, consumer KS2, direction of energy transfer and trophic levels for KS3).</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r>
              <a:rPr lang="en-GB" sz="1200" b="1" kern="1200">
                <a:solidFill>
                  <a:schemeClr val="tx1"/>
                </a:solidFill>
                <a:effectLst/>
                <a:latin typeface="+mn-lt"/>
                <a:ea typeface="+mn-ea"/>
                <a:cs typeface="+mn-cs"/>
              </a:rPr>
              <a:t>Food chains show how energy from the sun is captured by plants and then transferred to animals.</a:t>
            </a:r>
            <a:r>
              <a:rPr lang="en-GB" sz="1200" kern="1200">
                <a:solidFill>
                  <a:schemeClr val="tx1"/>
                </a:solidFill>
                <a:effectLst/>
                <a:latin typeface="+mn-lt"/>
                <a:ea typeface="+mn-ea"/>
                <a:cs typeface="+mn-cs"/>
              </a:rPr>
              <a:t> All food chains start with a </a:t>
            </a:r>
            <a:r>
              <a:rPr lang="en-GB" sz="1200" b="1" kern="1200">
                <a:solidFill>
                  <a:schemeClr val="tx1"/>
                </a:solidFill>
                <a:effectLst/>
                <a:latin typeface="+mn-lt"/>
                <a:ea typeface="+mn-ea"/>
                <a:cs typeface="+mn-cs"/>
              </a:rPr>
              <a:t>producer</a:t>
            </a:r>
            <a:r>
              <a:rPr lang="en-GB" sz="1200" kern="1200">
                <a:solidFill>
                  <a:schemeClr val="tx1"/>
                </a:solidFill>
                <a:effectLst/>
                <a:latin typeface="+mn-lt"/>
                <a:ea typeface="+mn-ea"/>
                <a:cs typeface="+mn-cs"/>
              </a:rPr>
              <a:t>, a plant or algae that can produce its own energy from sunlight (photosynthesis).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Producers are eaten by </a:t>
            </a:r>
            <a:r>
              <a:rPr lang="en-GB" sz="1200" b="1" kern="1200">
                <a:solidFill>
                  <a:schemeClr val="tx1"/>
                </a:solidFill>
                <a:effectLst/>
                <a:latin typeface="+mn-lt"/>
                <a:ea typeface="+mn-ea"/>
                <a:cs typeface="+mn-cs"/>
              </a:rPr>
              <a:t>consumers</a:t>
            </a:r>
            <a:r>
              <a:rPr lang="en-GB" sz="1200" kern="1200">
                <a:solidFill>
                  <a:schemeClr val="tx1"/>
                </a:solidFill>
                <a:effectLst/>
                <a:latin typeface="+mn-lt"/>
                <a:ea typeface="+mn-ea"/>
                <a:cs typeface="+mn-cs"/>
              </a:rPr>
              <a:t>, these animals must consume food in order to get energy, they cannot produce their own energy from sunlight.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There are thousands of different food chains in the southern Kenya northern Tanzania region.</a:t>
            </a:r>
            <a:r>
              <a:rPr lang="en-GB">
                <a:effectLst/>
              </a:rPr>
              <a:t> </a:t>
            </a:r>
          </a:p>
          <a:p>
            <a:endParaRPr lang="en-GB">
              <a:effectLst/>
            </a:endParaRPr>
          </a:p>
          <a:p>
            <a:r>
              <a:rPr lang="en-GB" i="1">
                <a:effectLst/>
              </a:rPr>
              <a:t>Ask students to make their own food chain using the other plants and animals on the slide starting with the producer.</a:t>
            </a:r>
            <a:endParaRPr lang="en-US" i="1"/>
          </a:p>
        </p:txBody>
      </p:sp>
      <p:sp>
        <p:nvSpPr>
          <p:cNvPr id="4" name="Slide Number Placeholder 3"/>
          <p:cNvSpPr>
            <a:spLocks noGrp="1"/>
          </p:cNvSpPr>
          <p:nvPr>
            <p:ph type="sldNum" sz="quarter" idx="5"/>
          </p:nvPr>
        </p:nvSpPr>
        <p:spPr/>
        <p:txBody>
          <a:bodyPr/>
          <a:lstStyle/>
          <a:p>
            <a:fld id="{2D8E5C5F-13F8-E046-8E8B-779781043F7C}" type="slidenum">
              <a:rPr lang="en-US" smtClean="0"/>
              <a:t>5</a:t>
            </a:fld>
            <a:endParaRPr lang="en-US"/>
          </a:p>
        </p:txBody>
      </p:sp>
    </p:spTree>
    <p:extLst>
      <p:ext uri="{BB962C8B-B14F-4D97-AF65-F5344CB8AC3E}">
        <p14:creationId xmlns:p14="http://schemas.microsoft.com/office/powerpoint/2010/main" val="1111632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In reality, food chains don’t just happen in isolation. For example, an acacia tree might be eaten by a giraffe, but it also might be eaten by elephants, zebras and lots of different insects. When we consider all of these other connections, we build up a food web.</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Each food web is part of an </a:t>
            </a:r>
            <a:r>
              <a:rPr lang="en-GB" sz="1200" b="1" kern="1200">
                <a:solidFill>
                  <a:schemeClr val="tx1"/>
                </a:solidFill>
                <a:effectLst/>
                <a:latin typeface="+mn-lt"/>
                <a:ea typeface="+mn-ea"/>
                <a:cs typeface="+mn-cs"/>
              </a:rPr>
              <a:t>ecosystem.</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6</a:t>
            </a:fld>
            <a:endParaRPr lang="en-US"/>
          </a:p>
        </p:txBody>
      </p:sp>
    </p:spTree>
    <p:extLst>
      <p:ext uri="{BB962C8B-B14F-4D97-AF65-F5344CB8AC3E}">
        <p14:creationId xmlns:p14="http://schemas.microsoft.com/office/powerpoint/2010/main" val="412730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An ecosystem is like a community made up of all of the living and non-living things in a habitat.</a:t>
            </a:r>
            <a:r>
              <a:rPr lang="en-GB" sz="1200" kern="1200" dirty="0">
                <a:solidFill>
                  <a:schemeClr val="tx1"/>
                </a:solidFill>
                <a:effectLst/>
                <a:latin typeface="+mn-lt"/>
                <a:ea typeface="+mn-ea"/>
                <a:cs typeface="+mn-cs"/>
              </a:rPr>
              <a:t> This includes all of the plants, animals, and other living things but also non-living materials such as water, weather, rocks and soil.</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 ecosystem’s health depends on all of its different parts working together. The connections are </a:t>
            </a:r>
            <a:r>
              <a:rPr lang="en-GB" sz="1200" b="1" kern="1200" dirty="0">
                <a:solidFill>
                  <a:schemeClr val="tx1"/>
                </a:solidFill>
                <a:effectLst/>
                <a:latin typeface="+mn-lt"/>
                <a:ea typeface="+mn-ea"/>
                <a:cs typeface="+mn-cs"/>
              </a:rPr>
              <a:t>interdependent</a:t>
            </a:r>
            <a:r>
              <a:rPr lang="en-GB" sz="1200" kern="1200" dirty="0">
                <a:solidFill>
                  <a:schemeClr val="tx1"/>
                </a:solidFill>
                <a:effectLst/>
                <a:latin typeface="+mn-lt"/>
                <a:ea typeface="+mn-ea"/>
                <a:cs typeface="+mn-cs"/>
              </a:rPr>
              <a:t>, they rely on each other.</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Activity 1: Living Connections</a:t>
            </a:r>
            <a:r>
              <a:rPr lang="en-GB" sz="1200" kern="1200" dirty="0">
                <a:solidFill>
                  <a:schemeClr val="tx1"/>
                </a:solidFill>
                <a:effectLst/>
                <a:latin typeface="+mn-lt"/>
                <a:ea typeface="+mn-ea"/>
                <a:cs typeface="+mn-cs"/>
              </a:rPr>
              <a:t> – Find instructions on how to run this activity in our Teacher Guide.</a:t>
            </a:r>
          </a:p>
          <a:p>
            <a:endParaRPr lang="en-US" dirty="0"/>
          </a:p>
        </p:txBody>
      </p:sp>
      <p:sp>
        <p:nvSpPr>
          <p:cNvPr id="4" name="Slide Number Placeholder 3"/>
          <p:cNvSpPr>
            <a:spLocks noGrp="1"/>
          </p:cNvSpPr>
          <p:nvPr>
            <p:ph type="sldNum" sz="quarter" idx="5"/>
          </p:nvPr>
        </p:nvSpPr>
        <p:spPr/>
        <p:txBody>
          <a:bodyPr/>
          <a:lstStyle/>
          <a:p>
            <a:fld id="{2D8E5C5F-13F8-E046-8E8B-779781043F7C}" type="slidenum">
              <a:rPr lang="en-US" smtClean="0"/>
              <a:t>7</a:t>
            </a:fld>
            <a:endParaRPr lang="en-US"/>
          </a:p>
        </p:txBody>
      </p:sp>
    </p:spTree>
    <p:extLst>
      <p:ext uri="{BB962C8B-B14F-4D97-AF65-F5344CB8AC3E}">
        <p14:creationId xmlns:p14="http://schemas.microsoft.com/office/powerpoint/2010/main" val="2624189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An ecosystem is like a community made up of all of the living and non-living things in a habitat.</a:t>
            </a:r>
            <a:r>
              <a:rPr lang="en-GB" sz="1200" kern="1200">
                <a:solidFill>
                  <a:schemeClr val="tx1"/>
                </a:solidFill>
                <a:effectLst/>
                <a:latin typeface="+mn-lt"/>
                <a:ea typeface="+mn-ea"/>
                <a:cs typeface="+mn-cs"/>
              </a:rPr>
              <a:t> This includes all of the plants, animals, and other living things but also non-living materials such as water, weather, rocks and soil.</a:t>
            </a:r>
          </a:p>
          <a:p>
            <a:r>
              <a:rPr lang="en-GB" sz="1200" kern="1200">
                <a:solidFill>
                  <a:schemeClr val="tx1"/>
                </a:solidFill>
                <a:effectLst/>
                <a:latin typeface="+mn-lt"/>
                <a:ea typeface="+mn-ea"/>
                <a:cs typeface="+mn-cs"/>
              </a:rPr>
              <a:t> </a:t>
            </a:r>
            <a:endParaRPr lang="en-GB" sz="1200" kern="1200">
              <a:solidFill>
                <a:schemeClr val="tx1"/>
              </a:solidFill>
              <a:effectLst/>
              <a:latin typeface="+mn-lt"/>
              <a:cs typeface="Calibri"/>
            </a:endParaRPr>
          </a:p>
          <a:p>
            <a:r>
              <a:rPr lang="en-GB" sz="1200" kern="1200">
                <a:solidFill>
                  <a:schemeClr val="tx1"/>
                </a:solidFill>
                <a:effectLst/>
                <a:latin typeface="+mn-lt"/>
                <a:ea typeface="+mn-ea"/>
                <a:cs typeface="+mn-cs"/>
              </a:rPr>
              <a:t>An ecosystem’s health depends on all of its different parts working together. The connections are </a:t>
            </a:r>
            <a:r>
              <a:rPr lang="en-GB" sz="1200" b="1" kern="1200">
                <a:solidFill>
                  <a:schemeClr val="tx1"/>
                </a:solidFill>
                <a:effectLst/>
                <a:latin typeface="+mn-lt"/>
                <a:ea typeface="+mn-ea"/>
                <a:cs typeface="+mn-cs"/>
              </a:rPr>
              <a:t>interdependent</a:t>
            </a:r>
            <a:r>
              <a:rPr lang="en-GB" sz="1200" kern="1200">
                <a:solidFill>
                  <a:schemeClr val="tx1"/>
                </a:solidFill>
                <a:effectLst/>
                <a:latin typeface="+mn-lt"/>
                <a:ea typeface="+mn-ea"/>
                <a:cs typeface="+mn-cs"/>
              </a:rPr>
              <a:t>, they rely on each other.</a:t>
            </a:r>
            <a:endParaRPr lang="en-GB" sz="1200" kern="1200">
              <a:solidFill>
                <a:schemeClr val="tx1"/>
              </a:solidFill>
              <a:effectLst/>
              <a:latin typeface="+mn-lt"/>
              <a:cs typeface="Calibri"/>
            </a:endParaRPr>
          </a:p>
          <a:p>
            <a:r>
              <a:rPr lang="en-GB" sz="1200" kern="1200">
                <a:solidFill>
                  <a:schemeClr val="tx1"/>
                </a:solidFill>
                <a:effectLst/>
                <a:latin typeface="+mn-lt"/>
                <a:ea typeface="+mn-ea"/>
                <a:cs typeface="+mn-cs"/>
              </a:rPr>
              <a:t> </a:t>
            </a:r>
            <a:endParaRPr lang="en-GB" sz="1200" kern="1200">
              <a:solidFill>
                <a:schemeClr val="tx1"/>
              </a:solidFill>
              <a:effectLst/>
              <a:latin typeface="+mn-lt"/>
              <a:cs typeface="Calibri"/>
            </a:endParaRPr>
          </a:p>
          <a:p>
            <a:r>
              <a:rPr lang="en-GB" sz="1200" b="1" kern="1200">
                <a:solidFill>
                  <a:schemeClr val="tx1"/>
                </a:solidFill>
                <a:effectLst/>
                <a:latin typeface="+mn-lt"/>
                <a:ea typeface="+mn-ea"/>
                <a:cs typeface="+mn-cs"/>
              </a:rPr>
              <a:t>Activity 1: Living Connections</a:t>
            </a:r>
            <a:r>
              <a:rPr lang="en-GB" sz="1200" kern="1200">
                <a:solidFill>
                  <a:schemeClr val="tx1"/>
                </a:solidFill>
                <a:effectLst/>
                <a:latin typeface="+mn-lt"/>
                <a:ea typeface="+mn-ea"/>
                <a:cs typeface="+mn-cs"/>
              </a:rPr>
              <a:t> – Find instructions on how to run this activity in our </a:t>
            </a:r>
            <a:r>
              <a:rPr lang="en-GB" sz="1200" b="1" kern="1200">
                <a:solidFill>
                  <a:schemeClr val="tx1"/>
                </a:solidFill>
                <a:effectLst/>
                <a:latin typeface="+mn-lt"/>
                <a:ea typeface="+mn-ea"/>
                <a:cs typeface="+mn-cs"/>
              </a:rPr>
              <a:t>Teacher Guide</a:t>
            </a:r>
            <a:r>
              <a:rPr lang="en-GB" sz="1200" kern="1200">
                <a:solidFill>
                  <a:schemeClr val="tx1"/>
                </a:solidFill>
                <a:effectLst/>
                <a:latin typeface="+mn-lt"/>
                <a:ea typeface="+mn-ea"/>
                <a:cs typeface="+mn-cs"/>
              </a:rPr>
              <a:t>.</a:t>
            </a:r>
            <a:r>
              <a:rPr lang="en-GB"/>
              <a:t> </a:t>
            </a:r>
          </a:p>
          <a:p>
            <a:r>
              <a:rPr lang="en-GB"/>
              <a:t>(Suggested time 10 minutes)</a:t>
            </a:r>
            <a:endParaRPr lang="en-GB" sz="1200" kern="120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8</a:t>
            </a:fld>
            <a:endParaRPr lang="en-US"/>
          </a:p>
        </p:txBody>
      </p:sp>
    </p:spTree>
    <p:extLst>
      <p:ext uri="{BB962C8B-B14F-4D97-AF65-F5344CB8AC3E}">
        <p14:creationId xmlns:p14="http://schemas.microsoft.com/office/powerpoint/2010/main" val="77382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Maasai people have lived alongside wildlife in southern Kenya and northern Tanzania for many centuries, but their livelihoods and wildlife in this unique landscape are now under threat.</a:t>
            </a:r>
            <a:endParaRPr lang="en-GB" sz="1200" kern="1200" dirty="0">
              <a:solidFill>
                <a:schemeClr val="tx1"/>
              </a:solidFill>
              <a:effectLst/>
              <a:latin typeface="+mn-lt"/>
              <a:ea typeface="+mn-ea"/>
              <a:cs typeface="+mn-cs"/>
            </a:endParaRPr>
          </a:p>
          <a:p>
            <a:r>
              <a:rPr lang="en-GB" sz="1200" kern="120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Poverty is high in the region. Many people have limited opportunities to make an income and often face food shortages. Because of this, people may resort to </a:t>
            </a:r>
            <a:r>
              <a:rPr lang="en-GB" sz="1200" b="1" kern="1200" dirty="0">
                <a:solidFill>
                  <a:schemeClr val="tx1"/>
                </a:solidFill>
                <a:effectLst/>
                <a:latin typeface="+mn-lt"/>
                <a:ea typeface="+mn-ea"/>
                <a:cs typeface="+mn-cs"/>
              </a:rPr>
              <a:t>unsustainable activities</a:t>
            </a:r>
            <a:r>
              <a:rPr lang="en-GB" sz="1200" kern="1200" dirty="0">
                <a:solidFill>
                  <a:schemeClr val="tx1"/>
                </a:solidFill>
                <a:effectLst/>
                <a:latin typeface="+mn-lt"/>
                <a:ea typeface="+mn-ea"/>
                <a:cs typeface="+mn-cs"/>
              </a:rPr>
              <a:t>, such as wildlife poaching, overgrazing by livestock or cutting down trees for fuelwood. </a:t>
            </a:r>
          </a:p>
          <a:p>
            <a:r>
              <a:rPr lang="en-GB" sz="1200" kern="120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These activities damage grasslands, forests and freshwater habitats. This negatively impacts wildlife such as elephants, lions and wild dogs as they have less space to live.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As their natural habitats shrinks, wildlife are forced to come into closer contact with human communities. This can result in human-wildlife conflict and poses a danger to human life.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Local people’s livelihoods, including traditional Maasai livestock practices and opportunities such as eco-tourism are threatened by human-wildlife conflict and reducing habitat size.</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Climate change is threatening the region. The average annual temperature in both Kenya and Tanzania has already increased by 1°C since 1960. Annual droughts are now the norm in Kenya, severely impacting food production and livestock mortality.</a:t>
            </a:r>
          </a:p>
          <a:p>
            <a:endParaRPr lang="en-US"/>
          </a:p>
        </p:txBody>
      </p:sp>
      <p:sp>
        <p:nvSpPr>
          <p:cNvPr id="4" name="Slide Number Placeholder 3"/>
          <p:cNvSpPr>
            <a:spLocks noGrp="1"/>
          </p:cNvSpPr>
          <p:nvPr>
            <p:ph type="sldNum" sz="quarter" idx="5"/>
          </p:nvPr>
        </p:nvSpPr>
        <p:spPr/>
        <p:txBody>
          <a:bodyPr/>
          <a:lstStyle/>
          <a:p>
            <a:fld id="{2D8E5C5F-13F8-E046-8E8B-779781043F7C}" type="slidenum">
              <a:rPr lang="en-US" smtClean="0"/>
              <a:t>9</a:t>
            </a:fld>
            <a:endParaRPr lang="en-US"/>
          </a:p>
        </p:txBody>
      </p:sp>
    </p:spTree>
    <p:extLst>
      <p:ext uri="{BB962C8B-B14F-4D97-AF65-F5344CB8AC3E}">
        <p14:creationId xmlns:p14="http://schemas.microsoft.com/office/powerpoint/2010/main" val="360764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C7E229E-3B4F-7242-8EEE-6B6A4A2725F6}"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107259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7E229E-3B4F-7242-8EEE-6B6A4A2725F6}"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5638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7E229E-3B4F-7242-8EEE-6B6A4A2725F6}"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98666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C7E229E-3B4F-7242-8EEE-6B6A4A2725F6}"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02258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C7E229E-3B4F-7242-8EEE-6B6A4A2725F6}" type="datetimeFigureOut">
              <a:rPr lang="en-US" smtClean="0"/>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859099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C7E229E-3B4F-7242-8EEE-6B6A4A2725F6}"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310613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C7E229E-3B4F-7242-8EEE-6B6A4A2725F6}" type="datetimeFigureOut">
              <a:rPr lang="en-US" smtClean="0"/>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130347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C7E229E-3B4F-7242-8EEE-6B6A4A2725F6}" type="datetimeFigureOut">
              <a:rPr lang="en-US" smtClean="0"/>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260885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E229E-3B4F-7242-8EEE-6B6A4A2725F6}" type="datetimeFigureOut">
              <a:rPr lang="en-US" smtClean="0"/>
              <a:t>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188067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7E229E-3B4F-7242-8EEE-6B6A4A2725F6}"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421594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7E229E-3B4F-7242-8EEE-6B6A4A2725F6}" type="datetimeFigureOut">
              <a:rPr lang="en-US" smtClean="0"/>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CC676-E535-1C41-AE60-03D4D43F2763}" type="slidenum">
              <a:rPr lang="en-US" smtClean="0"/>
              <a:t>‹#›</a:t>
            </a:fld>
            <a:endParaRPr lang="en-US"/>
          </a:p>
        </p:txBody>
      </p:sp>
    </p:spTree>
    <p:extLst>
      <p:ext uri="{BB962C8B-B14F-4D97-AF65-F5344CB8AC3E}">
        <p14:creationId xmlns:p14="http://schemas.microsoft.com/office/powerpoint/2010/main" val="427215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C7E229E-3B4F-7242-8EEE-6B6A4A2725F6}" type="datetimeFigureOut">
              <a:rPr lang="en-US" smtClean="0"/>
              <a:t>1/6/2021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18CC676-E535-1C41-AE60-03D4D43F2763}" type="slidenum">
              <a:rPr lang="en-US" smtClean="0"/>
              <a:t>‹#›</a:t>
            </a:fld>
            <a:endParaRPr lang="en-US"/>
          </a:p>
        </p:txBody>
      </p:sp>
    </p:spTree>
    <p:extLst>
      <p:ext uri="{BB962C8B-B14F-4D97-AF65-F5344CB8AC3E}">
        <p14:creationId xmlns:p14="http://schemas.microsoft.com/office/powerpoint/2010/main" val="3029136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on in a field&#10;&#10;Description automatically generated with low confidence">
            <a:extLst>
              <a:ext uri="{FF2B5EF4-FFF2-40B4-BE49-F238E27FC236}">
                <a16:creationId xmlns:a16="http://schemas.microsoft.com/office/drawing/2014/main" id="{D9DAEEBF-599B-3241-8F65-AFB3676059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F00E2BED-8B6E-0B45-ADF9-F0F108BC5C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78512" y="389744"/>
            <a:ext cx="2638267" cy="1116767"/>
          </a:xfrm>
          <a:prstGeom prst="rect">
            <a:avLst/>
          </a:prstGeom>
        </p:spPr>
      </p:pic>
      <p:pic>
        <p:nvPicPr>
          <p:cNvPr id="4" name="Picture 3" descr="Text&#10;&#10;Description automatically generated">
            <a:extLst>
              <a:ext uri="{FF2B5EF4-FFF2-40B4-BE49-F238E27FC236}">
                <a16:creationId xmlns:a16="http://schemas.microsoft.com/office/drawing/2014/main" id="{9F3F5BDA-AAA4-FD4B-AE73-395D9DFD29C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3065489" cy="5715000"/>
          </a:xfrm>
          <a:prstGeom prst="rect">
            <a:avLst/>
          </a:prstGeom>
        </p:spPr>
      </p:pic>
    </p:spTree>
    <p:extLst>
      <p:ext uri="{BB962C8B-B14F-4D97-AF65-F5344CB8AC3E}">
        <p14:creationId xmlns:p14="http://schemas.microsoft.com/office/powerpoint/2010/main" val="305372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D93A05-B5A1-F543-A942-E299C5BBA06D}"/>
              </a:ext>
            </a:extLst>
          </p:cNvPr>
          <p:cNvSpPr/>
          <p:nvPr/>
        </p:nvSpPr>
        <p:spPr>
          <a:xfrm>
            <a:off x="-2" y="0"/>
            <a:ext cx="9144002" cy="5715000"/>
          </a:xfrm>
          <a:prstGeom prst="rect">
            <a:avLst/>
          </a:prstGeom>
          <a:solidFill>
            <a:srgbClr val="6C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5DA970-6F26-F340-95A2-5921B7D85E8F}"/>
              </a:ext>
            </a:extLst>
          </p:cNvPr>
          <p:cNvSpPr/>
          <p:nvPr/>
        </p:nvSpPr>
        <p:spPr>
          <a:xfrm>
            <a:off x="-2" y="-29227"/>
            <a:ext cx="9144002" cy="3267101"/>
          </a:xfrm>
          <a:prstGeom prst="rect">
            <a:avLst/>
          </a:prstGeom>
          <a:solidFill>
            <a:srgbClr val="F6B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1E0D2A-301E-2447-BF4F-3F923E98C2D4}"/>
              </a:ext>
            </a:extLst>
          </p:cNvPr>
          <p:cNvSpPr/>
          <p:nvPr/>
        </p:nvSpPr>
        <p:spPr>
          <a:xfrm>
            <a:off x="0" y="437707"/>
            <a:ext cx="4069830"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Human-Wildlife Conflict</a:t>
            </a:r>
          </a:p>
        </p:txBody>
      </p:sp>
      <p:sp>
        <p:nvSpPr>
          <p:cNvPr id="15" name="TextBox 14">
            <a:extLst>
              <a:ext uri="{FF2B5EF4-FFF2-40B4-BE49-F238E27FC236}">
                <a16:creationId xmlns:a16="http://schemas.microsoft.com/office/drawing/2014/main" id="{A9373260-4441-534B-9753-7611C7087DE2}"/>
              </a:ext>
            </a:extLst>
          </p:cNvPr>
          <p:cNvSpPr txBox="1"/>
          <p:nvPr/>
        </p:nvSpPr>
        <p:spPr>
          <a:xfrm>
            <a:off x="369273" y="1902520"/>
            <a:ext cx="2418897" cy="477054"/>
          </a:xfrm>
          <a:prstGeom prst="rect">
            <a:avLst/>
          </a:prstGeom>
          <a:noFill/>
        </p:spPr>
        <p:txBody>
          <a:bodyPr wrap="square" rtlCol="0">
            <a:spAutoFit/>
          </a:bodyPr>
          <a:lstStyle/>
          <a:p>
            <a:r>
              <a:rPr lang="en-GB" sz="1250" b="1">
                <a:solidFill>
                  <a:schemeClr val="bg1"/>
                </a:solidFill>
                <a:latin typeface="Georgia" panose="02040502050405020303" pitchFamily="18" charset="0"/>
              </a:rPr>
              <a:t>Natural </a:t>
            </a:r>
            <a:br>
              <a:rPr lang="en-GB" sz="1250" b="1">
                <a:solidFill>
                  <a:schemeClr val="bg1"/>
                </a:solidFill>
                <a:latin typeface="Georgia" panose="02040502050405020303" pitchFamily="18" charset="0"/>
              </a:rPr>
            </a:br>
            <a:r>
              <a:rPr lang="en-GB" sz="1250" b="1">
                <a:solidFill>
                  <a:schemeClr val="bg1"/>
                </a:solidFill>
                <a:latin typeface="Georgia" panose="02040502050405020303" pitchFamily="18" charset="0"/>
              </a:rPr>
              <a:t>food chain</a:t>
            </a:r>
          </a:p>
        </p:txBody>
      </p:sp>
      <p:sp>
        <p:nvSpPr>
          <p:cNvPr id="16" name="TextBox 15">
            <a:extLst>
              <a:ext uri="{FF2B5EF4-FFF2-40B4-BE49-F238E27FC236}">
                <a16:creationId xmlns:a16="http://schemas.microsoft.com/office/drawing/2014/main" id="{3CACE2DF-0B2F-EE4D-9015-4330B72AFF84}"/>
              </a:ext>
            </a:extLst>
          </p:cNvPr>
          <p:cNvSpPr txBox="1"/>
          <p:nvPr/>
        </p:nvSpPr>
        <p:spPr>
          <a:xfrm>
            <a:off x="369272" y="3696343"/>
            <a:ext cx="1422053" cy="669414"/>
          </a:xfrm>
          <a:prstGeom prst="rect">
            <a:avLst/>
          </a:prstGeom>
          <a:noFill/>
        </p:spPr>
        <p:txBody>
          <a:bodyPr wrap="square" rtlCol="0">
            <a:spAutoFit/>
          </a:bodyPr>
          <a:lstStyle/>
          <a:p>
            <a:r>
              <a:rPr lang="en-GB" sz="1250" b="1">
                <a:solidFill>
                  <a:schemeClr val="bg1"/>
                </a:solidFill>
                <a:latin typeface="Georgia" panose="02040502050405020303" pitchFamily="18" charset="0"/>
              </a:rPr>
              <a:t>Human influenced food chain</a:t>
            </a:r>
          </a:p>
        </p:txBody>
      </p:sp>
      <p:pic>
        <p:nvPicPr>
          <p:cNvPr id="3" name="Picture 2" descr="A picture containing several&#10;&#10;Description automatically generated">
            <a:extLst>
              <a:ext uri="{FF2B5EF4-FFF2-40B4-BE49-F238E27FC236}">
                <a16:creationId xmlns:a16="http://schemas.microsoft.com/office/drawing/2014/main" id="{F52539B8-EEF2-614C-8DD1-7B195AFE46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4007" y="1088444"/>
            <a:ext cx="7271406" cy="4278035"/>
          </a:xfrm>
          <a:prstGeom prst="rect">
            <a:avLst/>
          </a:prstGeom>
        </p:spPr>
      </p:pic>
      <p:sp>
        <p:nvSpPr>
          <p:cNvPr id="11" name="Rectangle 10">
            <a:extLst>
              <a:ext uri="{FF2B5EF4-FFF2-40B4-BE49-F238E27FC236}">
                <a16:creationId xmlns:a16="http://schemas.microsoft.com/office/drawing/2014/main" id="{F4883EA8-E852-404C-A239-512E7ACF77B8}"/>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1C9E7ED-AE31-F94D-B906-E5D59FCBA4C5}"/>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8</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2215898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erd of elephants walking in the wild&#10;&#10;Description automatically generated with medium confidence">
            <a:extLst>
              <a:ext uri="{FF2B5EF4-FFF2-40B4-BE49-F238E27FC236}">
                <a16:creationId xmlns:a16="http://schemas.microsoft.com/office/drawing/2014/main" id="{A3B36F9F-C079-7447-9B70-778C3BDEE3F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06462" y="0"/>
            <a:ext cx="4737538" cy="5715000"/>
          </a:xfrm>
          <a:prstGeom prst="rect">
            <a:avLst/>
          </a:prstGeom>
        </p:spPr>
      </p:pic>
      <p:sp>
        <p:nvSpPr>
          <p:cNvPr id="7" name="Rectangle 6">
            <a:extLst>
              <a:ext uri="{FF2B5EF4-FFF2-40B4-BE49-F238E27FC236}">
                <a16:creationId xmlns:a16="http://schemas.microsoft.com/office/drawing/2014/main" id="{D53F6D14-C8C7-7140-99A4-3D0730C73460}"/>
              </a:ext>
            </a:extLst>
          </p:cNvPr>
          <p:cNvSpPr/>
          <p:nvPr/>
        </p:nvSpPr>
        <p:spPr>
          <a:xfrm>
            <a:off x="-2" y="0"/>
            <a:ext cx="4572000" cy="57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4A4751-E659-CD4A-9129-03A363657654}"/>
              </a:ext>
            </a:extLst>
          </p:cNvPr>
          <p:cNvSpPr/>
          <p:nvPr/>
        </p:nvSpPr>
        <p:spPr>
          <a:xfrm>
            <a:off x="-1" y="437707"/>
            <a:ext cx="4212237"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Human-Elephant Conflict</a:t>
            </a:r>
          </a:p>
        </p:txBody>
      </p:sp>
      <p:sp>
        <p:nvSpPr>
          <p:cNvPr id="14" name="TextBox 13">
            <a:extLst>
              <a:ext uri="{FF2B5EF4-FFF2-40B4-BE49-F238E27FC236}">
                <a16:creationId xmlns:a16="http://schemas.microsoft.com/office/drawing/2014/main" id="{D381DB7B-70C8-144B-943A-D5E85EA8E527}"/>
              </a:ext>
            </a:extLst>
          </p:cNvPr>
          <p:cNvSpPr txBox="1"/>
          <p:nvPr/>
        </p:nvSpPr>
        <p:spPr>
          <a:xfrm>
            <a:off x="369274" y="1316536"/>
            <a:ext cx="4202724" cy="3785652"/>
          </a:xfrm>
          <a:prstGeom prst="rect">
            <a:avLst/>
          </a:prstGeom>
          <a:noFill/>
        </p:spPr>
        <p:txBody>
          <a:bodyPr wrap="square" rtlCol="0">
            <a:spAutoFit/>
          </a:bodyPr>
          <a:lstStyle/>
          <a:p>
            <a:pPr>
              <a:spcAft>
                <a:spcPts val="800"/>
              </a:spcAft>
            </a:pPr>
            <a:r>
              <a:rPr lang="en-GB" sz="1500" b="1">
                <a:solidFill>
                  <a:schemeClr val="bg1"/>
                </a:solidFill>
                <a:latin typeface="Georgia" panose="02040502050405020303" pitchFamily="18" charset="0"/>
              </a:rPr>
              <a:t>Activity 2: </a:t>
            </a:r>
            <a:br>
              <a:rPr lang="en-GB" sz="1500" b="1">
                <a:solidFill>
                  <a:schemeClr val="bg1"/>
                </a:solidFill>
                <a:latin typeface="Georgia" panose="02040502050405020303" pitchFamily="18" charset="0"/>
              </a:rPr>
            </a:br>
            <a:r>
              <a:rPr lang="en-GB" sz="1500" b="1">
                <a:solidFill>
                  <a:srgbClr val="F6BB30"/>
                </a:solidFill>
                <a:latin typeface="Georgia" panose="02040502050405020303" pitchFamily="18" charset="0"/>
              </a:rPr>
              <a:t>Conservation Solutions</a:t>
            </a:r>
          </a:p>
          <a:p>
            <a:pPr>
              <a:spcAft>
                <a:spcPts val="800"/>
              </a:spcAft>
            </a:pPr>
            <a:r>
              <a:rPr lang="en-GB" sz="1250">
                <a:solidFill>
                  <a:schemeClr val="bg1"/>
                </a:solidFill>
                <a:latin typeface="Georgia" panose="02040502050405020303" pitchFamily="18" charset="0"/>
              </a:rPr>
              <a:t>Research a current conservation solution to prevent human-elephant conflict and present your findings to your class.</a:t>
            </a:r>
          </a:p>
          <a:p>
            <a:pPr>
              <a:spcAft>
                <a:spcPts val="800"/>
              </a:spcAft>
            </a:pPr>
            <a:r>
              <a:rPr lang="en-GB" sz="1250">
                <a:solidFill>
                  <a:schemeClr val="bg1"/>
                </a:solidFill>
                <a:latin typeface="Georgia" panose="02040502050405020303" pitchFamily="18" charset="0"/>
              </a:rPr>
              <a:t>Remember to think about:</a:t>
            </a:r>
          </a:p>
          <a:p>
            <a:pPr marL="180000" indent="-180000">
              <a:spcAft>
                <a:spcPts val="800"/>
              </a:spcAft>
              <a:buFont typeface="Arial" panose="020B0604020202020204" pitchFamily="34" charset="0"/>
              <a:buChar char="•"/>
            </a:pPr>
            <a:r>
              <a:rPr lang="en-GB" sz="1250">
                <a:solidFill>
                  <a:schemeClr val="bg1"/>
                </a:solidFill>
                <a:latin typeface="Georgia" panose="02040502050405020303" pitchFamily="18" charset="0"/>
              </a:rPr>
              <a:t>What will the cost be?</a:t>
            </a:r>
          </a:p>
          <a:p>
            <a:pPr marL="180000" indent="-180000">
              <a:spcAft>
                <a:spcPts val="800"/>
              </a:spcAft>
              <a:buFont typeface="Arial" panose="020B0604020202020204" pitchFamily="34" charset="0"/>
              <a:buChar char="•"/>
            </a:pPr>
            <a:r>
              <a:rPr lang="en-GB" sz="1250">
                <a:solidFill>
                  <a:schemeClr val="bg1"/>
                </a:solidFill>
                <a:latin typeface="Georgia" panose="02040502050405020303" pitchFamily="18" charset="0"/>
              </a:rPr>
              <a:t>How long will it take? How long will the solution last?</a:t>
            </a:r>
          </a:p>
          <a:p>
            <a:pPr marL="180000" indent="-180000">
              <a:spcAft>
                <a:spcPts val="800"/>
              </a:spcAft>
              <a:buFont typeface="Arial" panose="020B0604020202020204" pitchFamily="34" charset="0"/>
              <a:buChar char="•"/>
            </a:pPr>
            <a:r>
              <a:rPr lang="en-GB" sz="1250">
                <a:solidFill>
                  <a:schemeClr val="bg1"/>
                </a:solidFill>
                <a:latin typeface="Georgia" panose="02040502050405020303" pitchFamily="18" charset="0"/>
              </a:rPr>
              <a:t>Who needs to be involved?</a:t>
            </a:r>
          </a:p>
          <a:p>
            <a:pPr marL="180000" indent="-180000">
              <a:spcAft>
                <a:spcPts val="800"/>
              </a:spcAft>
              <a:buFont typeface="Arial" panose="020B0604020202020204" pitchFamily="34" charset="0"/>
              <a:buChar char="•"/>
            </a:pPr>
            <a:r>
              <a:rPr lang="en-GB" sz="1250">
                <a:solidFill>
                  <a:schemeClr val="bg1"/>
                </a:solidFill>
                <a:latin typeface="Georgia" panose="02040502050405020303" pitchFamily="18" charset="0"/>
              </a:rPr>
              <a:t>Can you find any </a:t>
            </a:r>
            <a:r>
              <a:rPr lang="en-GB" sz="1250" b="1">
                <a:solidFill>
                  <a:schemeClr val="bg1"/>
                </a:solidFill>
                <a:latin typeface="Georgia" panose="02040502050405020303" pitchFamily="18" charset="0"/>
              </a:rPr>
              <a:t>statistics</a:t>
            </a:r>
            <a:r>
              <a:rPr lang="en-GB" sz="1250">
                <a:solidFill>
                  <a:schemeClr val="bg1"/>
                </a:solidFill>
                <a:latin typeface="Georgia" panose="02040502050405020303" pitchFamily="18" charset="0"/>
              </a:rPr>
              <a:t>?</a:t>
            </a:r>
          </a:p>
          <a:p>
            <a:pPr marL="180000" indent="-180000">
              <a:spcAft>
                <a:spcPts val="800"/>
              </a:spcAft>
              <a:buFont typeface="Arial" panose="020B0604020202020204" pitchFamily="34" charset="0"/>
              <a:buChar char="•"/>
            </a:pPr>
            <a:r>
              <a:rPr lang="en-GB" sz="1250">
                <a:solidFill>
                  <a:schemeClr val="bg1"/>
                </a:solidFill>
                <a:latin typeface="Georgia" panose="02040502050405020303" pitchFamily="18" charset="0"/>
              </a:rPr>
              <a:t>Are there any additional benefits to the solution (income for community, increased biodiversity)?</a:t>
            </a:r>
          </a:p>
          <a:p>
            <a:pPr marL="180000" indent="-180000">
              <a:spcAft>
                <a:spcPts val="800"/>
              </a:spcAft>
              <a:buFont typeface="Arial" panose="020B0604020202020204" pitchFamily="34" charset="0"/>
              <a:buChar char="•"/>
            </a:pPr>
            <a:r>
              <a:rPr lang="en-GB" sz="1250">
                <a:solidFill>
                  <a:schemeClr val="bg1"/>
                </a:solidFill>
                <a:latin typeface="Georgia" panose="02040502050405020303" pitchFamily="18" charset="0"/>
              </a:rPr>
              <a:t>How are these solutions </a:t>
            </a:r>
            <a:r>
              <a:rPr lang="en-GB" sz="1250" b="1">
                <a:solidFill>
                  <a:schemeClr val="bg1"/>
                </a:solidFill>
                <a:latin typeface="Georgia" panose="02040502050405020303" pitchFamily="18" charset="0"/>
              </a:rPr>
              <a:t>sustainable</a:t>
            </a:r>
            <a:r>
              <a:rPr lang="en-GB" sz="1250">
                <a:solidFill>
                  <a:schemeClr val="bg1"/>
                </a:solidFill>
                <a:latin typeface="Georgia" panose="02040502050405020303" pitchFamily="18" charset="0"/>
              </a:rPr>
              <a:t>?</a:t>
            </a:r>
          </a:p>
          <a:p>
            <a:pPr marL="180000" indent="-180000">
              <a:spcAft>
                <a:spcPts val="800"/>
              </a:spcAft>
              <a:buFont typeface="Arial" panose="020B0604020202020204" pitchFamily="34" charset="0"/>
              <a:buChar char="•"/>
            </a:pPr>
            <a:r>
              <a:rPr lang="en-GB" sz="1250">
                <a:solidFill>
                  <a:schemeClr val="bg1"/>
                </a:solidFill>
                <a:latin typeface="Georgia" panose="02040502050405020303" pitchFamily="18" charset="0"/>
              </a:rPr>
              <a:t>Can you use any </a:t>
            </a:r>
            <a:r>
              <a:rPr lang="en-GB" sz="1250" b="1">
                <a:solidFill>
                  <a:schemeClr val="bg1"/>
                </a:solidFill>
                <a:latin typeface="Georgia" panose="02040502050405020303" pitchFamily="18" charset="0"/>
              </a:rPr>
              <a:t>persuasive language</a:t>
            </a:r>
            <a:r>
              <a:rPr lang="en-GB" sz="1250">
                <a:solidFill>
                  <a:schemeClr val="bg1"/>
                </a:solidFill>
                <a:latin typeface="Georgia" panose="02040502050405020303" pitchFamily="18" charset="0"/>
              </a:rPr>
              <a:t>?</a:t>
            </a:r>
          </a:p>
        </p:txBody>
      </p:sp>
      <p:sp>
        <p:nvSpPr>
          <p:cNvPr id="15" name="Rectangle 14">
            <a:extLst>
              <a:ext uri="{FF2B5EF4-FFF2-40B4-BE49-F238E27FC236}">
                <a16:creationId xmlns:a16="http://schemas.microsoft.com/office/drawing/2014/main" id="{D395A8CB-82F6-8B4D-91E4-6FABF6127B04}"/>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B0B4E19-AEA5-6A47-82C6-DB86CB07281C}"/>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9</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26464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tree, grass, mammal&#10;&#10;Description automatically generated">
            <a:extLst>
              <a:ext uri="{FF2B5EF4-FFF2-40B4-BE49-F238E27FC236}">
                <a16:creationId xmlns:a16="http://schemas.microsoft.com/office/drawing/2014/main" id="{A42A3101-833C-EB4C-8061-36FBDF99F5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16" name="Rectangle 15">
            <a:extLst>
              <a:ext uri="{FF2B5EF4-FFF2-40B4-BE49-F238E27FC236}">
                <a16:creationId xmlns:a16="http://schemas.microsoft.com/office/drawing/2014/main" id="{555DB544-554E-6F48-9603-3639B86542C4}"/>
              </a:ext>
            </a:extLst>
          </p:cNvPr>
          <p:cNvSpPr/>
          <p:nvPr/>
        </p:nvSpPr>
        <p:spPr>
          <a:xfrm>
            <a:off x="-1" y="907116"/>
            <a:ext cx="2420912"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solidFill>
                  <a:srgbClr val="F6BB30"/>
                </a:solidFill>
                <a:latin typeface="Georgia" panose="02040502050405020303" pitchFamily="18" charset="0"/>
              </a:rPr>
              <a:t>Living Walls</a:t>
            </a:r>
          </a:p>
        </p:txBody>
      </p:sp>
      <p:sp>
        <p:nvSpPr>
          <p:cNvPr id="19" name="Rectangle 18">
            <a:extLst>
              <a:ext uri="{FF2B5EF4-FFF2-40B4-BE49-F238E27FC236}">
                <a16:creationId xmlns:a16="http://schemas.microsoft.com/office/drawing/2014/main" id="{DD610686-4F9C-5542-9B3E-E414109CC304}"/>
              </a:ext>
            </a:extLst>
          </p:cNvPr>
          <p:cNvSpPr/>
          <p:nvPr/>
        </p:nvSpPr>
        <p:spPr>
          <a:xfrm>
            <a:off x="0" y="437707"/>
            <a:ext cx="394241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Conservation Solutions:</a:t>
            </a:r>
          </a:p>
        </p:txBody>
      </p:sp>
      <p:sp>
        <p:nvSpPr>
          <p:cNvPr id="9" name="Rectangle 8">
            <a:extLst>
              <a:ext uri="{FF2B5EF4-FFF2-40B4-BE49-F238E27FC236}">
                <a16:creationId xmlns:a16="http://schemas.microsoft.com/office/drawing/2014/main" id="{6EB33F46-916F-3D42-8A9D-49D8842601EC}"/>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0069E8B-732B-5740-B92E-006FCC002410}"/>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10</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322272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ky, outdoor, ground, cow&#10;&#10;Description automatically generated">
            <a:extLst>
              <a:ext uri="{FF2B5EF4-FFF2-40B4-BE49-F238E27FC236}">
                <a16:creationId xmlns:a16="http://schemas.microsoft.com/office/drawing/2014/main" id="{B85C6050-444D-184E-A42A-C8FF5E57E3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9" name="Rectangle 8">
            <a:extLst>
              <a:ext uri="{FF2B5EF4-FFF2-40B4-BE49-F238E27FC236}">
                <a16:creationId xmlns:a16="http://schemas.microsoft.com/office/drawing/2014/main" id="{8D27839D-9F8C-6A48-9447-47981FE9F2C9}"/>
              </a:ext>
            </a:extLst>
          </p:cNvPr>
          <p:cNvSpPr/>
          <p:nvPr/>
        </p:nvSpPr>
        <p:spPr>
          <a:xfrm>
            <a:off x="-1" y="907116"/>
            <a:ext cx="2585804"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solidFill>
                  <a:srgbClr val="F6BB30"/>
                </a:solidFill>
                <a:latin typeface="Georgia" panose="02040502050405020303" pitchFamily="18" charset="0"/>
              </a:rPr>
              <a:t>Eyes on Butts</a:t>
            </a:r>
          </a:p>
        </p:txBody>
      </p:sp>
      <p:sp>
        <p:nvSpPr>
          <p:cNvPr id="16" name="Rectangle 15">
            <a:extLst>
              <a:ext uri="{FF2B5EF4-FFF2-40B4-BE49-F238E27FC236}">
                <a16:creationId xmlns:a16="http://schemas.microsoft.com/office/drawing/2014/main" id="{867B9B26-9F02-8A41-A468-3FD2AF6FB3CD}"/>
              </a:ext>
            </a:extLst>
          </p:cNvPr>
          <p:cNvSpPr/>
          <p:nvPr/>
        </p:nvSpPr>
        <p:spPr>
          <a:xfrm>
            <a:off x="0" y="437707"/>
            <a:ext cx="394241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Conservation Solutions:</a:t>
            </a:r>
          </a:p>
        </p:txBody>
      </p:sp>
      <p:sp>
        <p:nvSpPr>
          <p:cNvPr id="11" name="Rectangle 10">
            <a:extLst>
              <a:ext uri="{FF2B5EF4-FFF2-40B4-BE49-F238E27FC236}">
                <a16:creationId xmlns:a16="http://schemas.microsoft.com/office/drawing/2014/main" id="{6E39C364-D530-BF46-B794-2057D3091981}"/>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3ED332-D8EE-D640-B508-2FF2170F0805}"/>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11</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99375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ree, person, outdoor, child&#10;&#10;Description automatically generated">
            <a:extLst>
              <a:ext uri="{FF2B5EF4-FFF2-40B4-BE49-F238E27FC236}">
                <a16:creationId xmlns:a16="http://schemas.microsoft.com/office/drawing/2014/main" id="{C36AC48D-8A27-6141-84C1-CAD07E4283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11" name="Rectangle 10">
            <a:extLst>
              <a:ext uri="{FF2B5EF4-FFF2-40B4-BE49-F238E27FC236}">
                <a16:creationId xmlns:a16="http://schemas.microsoft.com/office/drawing/2014/main" id="{016D4100-4CFB-AD4F-8B34-13CB6515FAA4}"/>
              </a:ext>
            </a:extLst>
          </p:cNvPr>
          <p:cNvSpPr/>
          <p:nvPr/>
        </p:nvSpPr>
        <p:spPr>
          <a:xfrm>
            <a:off x="7767960" y="995893"/>
            <a:ext cx="1371601"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solidFill>
                  <a:srgbClr val="F6BB30"/>
                </a:solidFill>
                <a:latin typeface="Georgia" panose="02040502050405020303" pitchFamily="18" charset="0"/>
              </a:rPr>
              <a:t>Bees</a:t>
            </a:r>
          </a:p>
        </p:txBody>
      </p:sp>
      <p:sp>
        <p:nvSpPr>
          <p:cNvPr id="14" name="Rectangle 13">
            <a:extLst>
              <a:ext uri="{FF2B5EF4-FFF2-40B4-BE49-F238E27FC236}">
                <a16:creationId xmlns:a16="http://schemas.microsoft.com/office/drawing/2014/main" id="{32E701C5-CE2F-CC4E-9B0F-7187AAB7C68E}"/>
              </a:ext>
            </a:extLst>
          </p:cNvPr>
          <p:cNvSpPr/>
          <p:nvPr/>
        </p:nvSpPr>
        <p:spPr>
          <a:xfrm>
            <a:off x="5204534" y="437707"/>
            <a:ext cx="394241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Conservation Solutions:</a:t>
            </a:r>
          </a:p>
        </p:txBody>
      </p:sp>
      <p:sp>
        <p:nvSpPr>
          <p:cNvPr id="9" name="Rectangle 8">
            <a:extLst>
              <a:ext uri="{FF2B5EF4-FFF2-40B4-BE49-F238E27FC236}">
                <a16:creationId xmlns:a16="http://schemas.microsoft.com/office/drawing/2014/main" id="{FB25B6FB-185B-8A44-AE35-614EBB064BC2}"/>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4435CC2-8BBC-DC49-9551-9036FFE1F43C}"/>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12</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1185436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ion lying in a field&#10;&#10;Description automatically generated with low confidence">
            <a:extLst>
              <a:ext uri="{FF2B5EF4-FFF2-40B4-BE49-F238E27FC236}">
                <a16:creationId xmlns:a16="http://schemas.microsoft.com/office/drawing/2014/main" id="{17AE93A9-8558-5447-8083-2EAE09581C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11" name="Rectangle 10">
            <a:extLst>
              <a:ext uri="{FF2B5EF4-FFF2-40B4-BE49-F238E27FC236}">
                <a16:creationId xmlns:a16="http://schemas.microsoft.com/office/drawing/2014/main" id="{6A99A944-4A2E-7248-BB9F-73F3846D951E}"/>
              </a:ext>
            </a:extLst>
          </p:cNvPr>
          <p:cNvSpPr/>
          <p:nvPr/>
        </p:nvSpPr>
        <p:spPr>
          <a:xfrm>
            <a:off x="-1" y="907116"/>
            <a:ext cx="2420912"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solidFill>
                  <a:srgbClr val="F6BB30"/>
                </a:solidFill>
                <a:latin typeface="Georgia" panose="02040502050405020303" pitchFamily="18" charset="0"/>
              </a:rPr>
              <a:t>Phone Apps</a:t>
            </a:r>
          </a:p>
        </p:txBody>
      </p:sp>
      <p:sp>
        <p:nvSpPr>
          <p:cNvPr id="14" name="Rectangle 13">
            <a:extLst>
              <a:ext uri="{FF2B5EF4-FFF2-40B4-BE49-F238E27FC236}">
                <a16:creationId xmlns:a16="http://schemas.microsoft.com/office/drawing/2014/main" id="{EE3A208C-AA75-9A4A-A055-2F507B2F21B8}"/>
              </a:ext>
            </a:extLst>
          </p:cNvPr>
          <p:cNvSpPr/>
          <p:nvPr/>
        </p:nvSpPr>
        <p:spPr>
          <a:xfrm>
            <a:off x="0" y="437707"/>
            <a:ext cx="3942413"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Conservation Solutions:</a:t>
            </a:r>
          </a:p>
        </p:txBody>
      </p:sp>
      <p:sp>
        <p:nvSpPr>
          <p:cNvPr id="9" name="Rectangle 8">
            <a:extLst>
              <a:ext uri="{FF2B5EF4-FFF2-40B4-BE49-F238E27FC236}">
                <a16:creationId xmlns:a16="http://schemas.microsoft.com/office/drawing/2014/main" id="{1D3D50E8-E6D3-7E44-A148-D152ADDE2F94}"/>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E377C60-51A8-C841-B3C8-C7CBC490792C}"/>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13</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1150782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outdoor&#10;&#10;Description automatically generated">
            <a:extLst>
              <a:ext uri="{FF2B5EF4-FFF2-40B4-BE49-F238E27FC236}">
                <a16:creationId xmlns:a16="http://schemas.microsoft.com/office/drawing/2014/main" id="{2D7182FC-7B57-8E46-9E05-2FA563F43C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15" name="Rectangle 14">
            <a:extLst>
              <a:ext uri="{FF2B5EF4-FFF2-40B4-BE49-F238E27FC236}">
                <a16:creationId xmlns:a16="http://schemas.microsoft.com/office/drawing/2014/main" id="{D7280564-C00D-874C-A83C-33C29A53E8A3}"/>
              </a:ext>
            </a:extLst>
          </p:cNvPr>
          <p:cNvSpPr/>
          <p:nvPr/>
        </p:nvSpPr>
        <p:spPr>
          <a:xfrm>
            <a:off x="1" y="437707"/>
            <a:ext cx="3575154"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Conservation Heroes</a:t>
            </a:r>
          </a:p>
        </p:txBody>
      </p:sp>
      <p:sp>
        <p:nvSpPr>
          <p:cNvPr id="6" name="Rectangle 5">
            <a:extLst>
              <a:ext uri="{FF2B5EF4-FFF2-40B4-BE49-F238E27FC236}">
                <a16:creationId xmlns:a16="http://schemas.microsoft.com/office/drawing/2014/main" id="{3B61AABE-1538-A041-ADC7-DD05077BE1C6}"/>
              </a:ext>
            </a:extLst>
          </p:cNvPr>
          <p:cNvSpPr/>
          <p:nvPr/>
        </p:nvSpPr>
        <p:spPr>
          <a:xfrm>
            <a:off x="2159999" y="4279692"/>
            <a:ext cx="2412000" cy="9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E365B66-94EF-DE49-8066-7A869B6A0B01}"/>
              </a:ext>
            </a:extLst>
          </p:cNvPr>
          <p:cNvSpPr/>
          <p:nvPr/>
        </p:nvSpPr>
        <p:spPr>
          <a:xfrm>
            <a:off x="4571998" y="4279692"/>
            <a:ext cx="4212003" cy="972000"/>
          </a:xfrm>
          <a:prstGeom prst="rect">
            <a:avLst/>
          </a:prstGeom>
          <a:solidFill>
            <a:srgbClr val="F6B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5FF9C55-DCA7-CC4D-AC98-3E926E179F1A}"/>
              </a:ext>
            </a:extLst>
          </p:cNvPr>
          <p:cNvSpPr txBox="1"/>
          <p:nvPr/>
        </p:nvSpPr>
        <p:spPr>
          <a:xfrm>
            <a:off x="2286000" y="4355237"/>
            <a:ext cx="2089113" cy="810478"/>
          </a:xfrm>
          <a:prstGeom prst="rect">
            <a:avLst/>
          </a:prstGeom>
          <a:noFill/>
        </p:spPr>
        <p:txBody>
          <a:bodyPr wrap="square" rtlCol="0">
            <a:spAutoFit/>
          </a:bodyPr>
          <a:lstStyle/>
          <a:p>
            <a:pPr>
              <a:spcAft>
                <a:spcPts val="800"/>
              </a:spcAft>
            </a:pPr>
            <a:r>
              <a:rPr lang="en-GB" sz="1500" b="1">
                <a:solidFill>
                  <a:srgbClr val="F6BB30"/>
                </a:solidFill>
                <a:latin typeface="Georgia" panose="02040502050405020303" pitchFamily="18" charset="0"/>
              </a:rPr>
              <a:t>David Leto</a:t>
            </a:r>
          </a:p>
          <a:p>
            <a:r>
              <a:rPr lang="en-GB" sz="1250">
                <a:solidFill>
                  <a:srgbClr val="F6BB30"/>
                </a:solidFill>
                <a:latin typeface="Georgia" panose="02040502050405020303" pitchFamily="18" charset="0"/>
              </a:rPr>
              <a:t>Elephant Project Officer for WWF-Kenya</a:t>
            </a:r>
          </a:p>
        </p:txBody>
      </p:sp>
      <p:sp>
        <p:nvSpPr>
          <p:cNvPr id="20" name="TextBox 19">
            <a:extLst>
              <a:ext uri="{FF2B5EF4-FFF2-40B4-BE49-F238E27FC236}">
                <a16:creationId xmlns:a16="http://schemas.microsoft.com/office/drawing/2014/main" id="{32980E71-58E1-034B-A760-DD69DEB3BCD7}"/>
              </a:ext>
            </a:extLst>
          </p:cNvPr>
          <p:cNvSpPr txBox="1"/>
          <p:nvPr/>
        </p:nvSpPr>
        <p:spPr>
          <a:xfrm>
            <a:off x="4710975" y="4353296"/>
            <a:ext cx="3795943" cy="810478"/>
          </a:xfrm>
          <a:prstGeom prst="rect">
            <a:avLst/>
          </a:prstGeom>
          <a:noFill/>
        </p:spPr>
        <p:txBody>
          <a:bodyPr wrap="square" lIns="91440" tIns="45720" rIns="91440" bIns="45720" rtlCol="0" anchor="t">
            <a:spAutoFit/>
          </a:bodyPr>
          <a:lstStyle/>
          <a:p>
            <a:pPr>
              <a:spcAft>
                <a:spcPts val="800"/>
              </a:spcAft>
            </a:pPr>
            <a:r>
              <a:rPr lang="en-GB" sz="1500" b="1" dirty="0">
                <a:latin typeface="Georgia"/>
              </a:rPr>
              <a:t>Michael Kaelo</a:t>
            </a:r>
          </a:p>
          <a:p>
            <a:r>
              <a:rPr lang="en-GB" sz="1250" dirty="0">
                <a:latin typeface="Georgia"/>
              </a:rPr>
              <a:t>Community and Public Relations Manager for Mara Predator Conservation Programme</a:t>
            </a:r>
          </a:p>
        </p:txBody>
      </p:sp>
      <p:sp>
        <p:nvSpPr>
          <p:cNvPr id="21" name="Rectangle 20">
            <a:extLst>
              <a:ext uri="{FF2B5EF4-FFF2-40B4-BE49-F238E27FC236}">
                <a16:creationId xmlns:a16="http://schemas.microsoft.com/office/drawing/2014/main" id="{813C307C-D624-3C49-A79E-51FB2516C37C}"/>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FE136C8-2990-FB4B-B3BF-0AA5B01CB936}"/>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dirty="0">
                <a:solidFill>
                  <a:schemeClr val="bg1"/>
                </a:solidFill>
                <a:latin typeface="Georgia" panose="02040502050405020303" pitchFamily="18" charset="0"/>
              </a:rPr>
              <a:t>14</a:t>
            </a:r>
            <a:endParaRPr lang="en-GB" sz="1250" dirty="0">
              <a:solidFill>
                <a:schemeClr val="bg1"/>
              </a:solidFill>
              <a:latin typeface="Georgia" panose="02040502050405020303" pitchFamily="18" charset="0"/>
            </a:endParaRPr>
          </a:p>
        </p:txBody>
      </p:sp>
    </p:spTree>
    <p:extLst>
      <p:ext uri="{BB962C8B-B14F-4D97-AF65-F5344CB8AC3E}">
        <p14:creationId xmlns:p14="http://schemas.microsoft.com/office/powerpoint/2010/main" val="803842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FFCCF243-6DFA-1C45-9760-9E53CD2017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4" name="Rectangle 3">
            <a:extLst>
              <a:ext uri="{FF2B5EF4-FFF2-40B4-BE49-F238E27FC236}">
                <a16:creationId xmlns:a16="http://schemas.microsoft.com/office/drawing/2014/main" id="{F302591B-B58D-1C46-9B14-21825C4228BA}"/>
              </a:ext>
            </a:extLst>
          </p:cNvPr>
          <p:cNvSpPr/>
          <p:nvPr/>
        </p:nvSpPr>
        <p:spPr>
          <a:xfrm>
            <a:off x="0" y="437707"/>
            <a:ext cx="3507698"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Where in the World?</a:t>
            </a:r>
          </a:p>
        </p:txBody>
      </p:sp>
      <p:pic>
        <p:nvPicPr>
          <p:cNvPr id="6" name="Picture 5" descr="Text&#10;&#10;Description automatically generated with medium confidence">
            <a:extLst>
              <a:ext uri="{FF2B5EF4-FFF2-40B4-BE49-F238E27FC236}">
                <a16:creationId xmlns:a16="http://schemas.microsoft.com/office/drawing/2014/main" id="{7CA0804A-A6BC-344A-9EA7-C041BD04AB5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9744" y="1461540"/>
            <a:ext cx="2488367" cy="3815753"/>
          </a:xfrm>
          <a:prstGeom prst="rect">
            <a:avLst/>
          </a:prstGeom>
        </p:spPr>
      </p:pic>
      <p:sp>
        <p:nvSpPr>
          <p:cNvPr id="10" name="Rectangle 9">
            <a:extLst>
              <a:ext uri="{FF2B5EF4-FFF2-40B4-BE49-F238E27FC236}">
                <a16:creationId xmlns:a16="http://schemas.microsoft.com/office/drawing/2014/main" id="{502BE80D-773D-D748-86E3-4D5B462676D4}"/>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8550AD-728C-764F-9469-14C0A8337657}"/>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1</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141237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grass, outdoor, clouds&#10;&#10;Description automatically generated">
            <a:extLst>
              <a:ext uri="{FF2B5EF4-FFF2-40B4-BE49-F238E27FC236}">
                <a16:creationId xmlns:a16="http://schemas.microsoft.com/office/drawing/2014/main" id="{3027144F-FC4D-2E49-8DA6-224DE32609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14" name="Rectangle 13">
            <a:extLst>
              <a:ext uri="{FF2B5EF4-FFF2-40B4-BE49-F238E27FC236}">
                <a16:creationId xmlns:a16="http://schemas.microsoft.com/office/drawing/2014/main" id="{BC6107CF-BCEA-9C42-9954-46BA36077460}"/>
              </a:ext>
            </a:extLst>
          </p:cNvPr>
          <p:cNvSpPr/>
          <p:nvPr/>
        </p:nvSpPr>
        <p:spPr>
          <a:xfrm>
            <a:off x="0" y="437707"/>
            <a:ext cx="3657600"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People and Resources</a:t>
            </a:r>
          </a:p>
        </p:txBody>
      </p:sp>
      <p:sp>
        <p:nvSpPr>
          <p:cNvPr id="15" name="TextBox 14">
            <a:extLst>
              <a:ext uri="{FF2B5EF4-FFF2-40B4-BE49-F238E27FC236}">
                <a16:creationId xmlns:a16="http://schemas.microsoft.com/office/drawing/2014/main" id="{A07DB476-64BC-1F4E-9B66-228AAE09967F}"/>
              </a:ext>
            </a:extLst>
          </p:cNvPr>
          <p:cNvSpPr txBox="1"/>
          <p:nvPr/>
        </p:nvSpPr>
        <p:spPr>
          <a:xfrm>
            <a:off x="369273" y="1351167"/>
            <a:ext cx="2636255" cy="1541448"/>
          </a:xfrm>
          <a:prstGeom prst="rect">
            <a:avLst/>
          </a:prstGeom>
          <a:noFill/>
        </p:spPr>
        <p:txBody>
          <a:bodyPr wrap="square" rtlCol="0">
            <a:spAutoFit/>
          </a:bodyPr>
          <a:lstStyle/>
          <a:p>
            <a:pPr>
              <a:spcAft>
                <a:spcPts val="800"/>
              </a:spcAft>
            </a:pPr>
            <a:r>
              <a:rPr lang="en-GB" sz="1250">
                <a:solidFill>
                  <a:schemeClr val="bg1"/>
                </a:solidFill>
                <a:latin typeface="Georgia" panose="02040502050405020303" pitchFamily="18" charset="0"/>
              </a:rPr>
              <a:t>14 million people live in Southern Kenya and Northern Tanzania.</a:t>
            </a:r>
          </a:p>
          <a:p>
            <a:pPr>
              <a:spcAft>
                <a:spcPts val="800"/>
              </a:spcAft>
            </a:pPr>
            <a:r>
              <a:rPr lang="en-GB" sz="1250">
                <a:solidFill>
                  <a:schemeClr val="bg1"/>
                </a:solidFill>
                <a:latin typeface="Georgia" panose="02040502050405020303" pitchFamily="18" charset="0"/>
              </a:rPr>
              <a:t>The landscape supports local livelihoods. It provides water and materials for shelter, land for livestock animals, fencing, fuel, food and traditional medicines.</a:t>
            </a:r>
          </a:p>
        </p:txBody>
      </p:sp>
      <p:sp>
        <p:nvSpPr>
          <p:cNvPr id="9" name="Rectangle 8">
            <a:extLst>
              <a:ext uri="{FF2B5EF4-FFF2-40B4-BE49-F238E27FC236}">
                <a16:creationId xmlns:a16="http://schemas.microsoft.com/office/drawing/2014/main" id="{632A3F9C-8384-684B-BF96-DBF2D831A3EA}"/>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9EFE2E5-A8CF-C944-B184-1EE832A0AFEF}"/>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2</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228485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30C051-75BE-6840-8E07-02189CDE23C6}"/>
              </a:ext>
            </a:extLst>
          </p:cNvPr>
          <p:cNvSpPr/>
          <p:nvPr/>
        </p:nvSpPr>
        <p:spPr>
          <a:xfrm>
            <a:off x="-2" y="0"/>
            <a:ext cx="9144002" cy="5715000"/>
          </a:xfrm>
          <a:prstGeom prst="rect">
            <a:avLst/>
          </a:prstGeom>
          <a:solidFill>
            <a:srgbClr val="F6B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0E4188-9F0A-9F40-891F-D66BCBD9297C}"/>
              </a:ext>
            </a:extLst>
          </p:cNvPr>
          <p:cNvSpPr/>
          <p:nvPr/>
        </p:nvSpPr>
        <p:spPr>
          <a:xfrm>
            <a:off x="0" y="437707"/>
            <a:ext cx="1844298"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Wildlife</a:t>
            </a:r>
          </a:p>
        </p:txBody>
      </p:sp>
      <p:sp>
        <p:nvSpPr>
          <p:cNvPr id="14" name="TextBox 13">
            <a:extLst>
              <a:ext uri="{FF2B5EF4-FFF2-40B4-BE49-F238E27FC236}">
                <a16:creationId xmlns:a16="http://schemas.microsoft.com/office/drawing/2014/main" id="{F6AAEA04-4CF7-3149-8980-58D4A02D2211}"/>
              </a:ext>
            </a:extLst>
          </p:cNvPr>
          <p:cNvSpPr txBox="1"/>
          <p:nvPr/>
        </p:nvSpPr>
        <p:spPr>
          <a:xfrm>
            <a:off x="369273" y="1351167"/>
            <a:ext cx="1624419" cy="3375283"/>
          </a:xfrm>
          <a:prstGeom prst="rect">
            <a:avLst/>
          </a:prstGeom>
          <a:noFill/>
        </p:spPr>
        <p:txBody>
          <a:bodyPr wrap="square" lIns="91440" tIns="45720" rIns="91440" bIns="45720" rtlCol="0" anchor="t">
            <a:spAutoFit/>
          </a:bodyPr>
          <a:lstStyle/>
          <a:p>
            <a:pPr marL="179705" indent="-179705">
              <a:spcAft>
                <a:spcPts val="800"/>
              </a:spcAft>
              <a:buFont typeface="Arial" panose="020B0604020202020204" pitchFamily="34" charset="0"/>
              <a:buChar char="•"/>
            </a:pPr>
            <a:r>
              <a:rPr lang="en-GB" sz="1250">
                <a:latin typeface="Georgia"/>
              </a:rPr>
              <a:t>Maasai Mara has 100 species of mammal and 570 species of bird</a:t>
            </a:r>
            <a:endParaRPr lang="en-US">
              <a:latin typeface="Georgia"/>
            </a:endParaRPr>
          </a:p>
          <a:p>
            <a:pPr marL="179705" indent="-179705">
              <a:spcAft>
                <a:spcPts val="800"/>
              </a:spcAft>
              <a:buFont typeface="Arial" panose="020B0604020202020204" pitchFamily="34" charset="0"/>
              <a:buChar char="•"/>
            </a:pPr>
            <a:r>
              <a:rPr lang="en-GB" sz="1250">
                <a:latin typeface="Georgia"/>
              </a:rPr>
              <a:t>Tsavo National Park has the largest population of elephants in Kenya</a:t>
            </a:r>
          </a:p>
          <a:p>
            <a:pPr marL="179705" indent="-179705">
              <a:spcAft>
                <a:spcPts val="800"/>
              </a:spcAft>
              <a:buFont typeface="Arial" panose="020B0604020202020204" pitchFamily="34" charset="0"/>
              <a:buChar char="•"/>
            </a:pPr>
            <a:r>
              <a:rPr lang="en-GB" sz="1250">
                <a:latin typeface="Georgia"/>
              </a:rPr>
              <a:t>The Serengeti is home to the largest land mammal migration on Earth!</a:t>
            </a:r>
          </a:p>
        </p:txBody>
      </p:sp>
      <p:sp>
        <p:nvSpPr>
          <p:cNvPr id="16" name="Rectangle 15">
            <a:extLst>
              <a:ext uri="{FF2B5EF4-FFF2-40B4-BE49-F238E27FC236}">
                <a16:creationId xmlns:a16="http://schemas.microsoft.com/office/drawing/2014/main" id="{B363866B-1FF5-7F42-B5E8-DCBBD44B2790}"/>
              </a:ext>
            </a:extLst>
          </p:cNvPr>
          <p:cNvSpPr/>
          <p:nvPr/>
        </p:nvSpPr>
        <p:spPr>
          <a:xfrm>
            <a:off x="2159998" y="4534524"/>
            <a:ext cx="6710951" cy="717167"/>
          </a:xfrm>
          <a:prstGeom prst="rect">
            <a:avLst/>
          </a:prstGeom>
          <a:solidFill>
            <a:srgbClr val="6C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everal, different&#10;&#10;Description automatically generated">
            <a:extLst>
              <a:ext uri="{FF2B5EF4-FFF2-40B4-BE49-F238E27FC236}">
                <a16:creationId xmlns:a16="http://schemas.microsoft.com/office/drawing/2014/main" id="{71AC3842-8F9A-3244-8C6D-A3D408DA4D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93692" y="314793"/>
            <a:ext cx="6877257" cy="4190506"/>
          </a:xfrm>
          <a:prstGeom prst="rect">
            <a:avLst/>
          </a:prstGeom>
        </p:spPr>
      </p:pic>
      <p:sp>
        <p:nvSpPr>
          <p:cNvPr id="4" name="Triangle 3">
            <a:extLst>
              <a:ext uri="{FF2B5EF4-FFF2-40B4-BE49-F238E27FC236}">
                <a16:creationId xmlns:a16="http://schemas.microsoft.com/office/drawing/2014/main" id="{DC413E0C-7CC8-A84A-8341-05521528412E}"/>
              </a:ext>
            </a:extLst>
          </p:cNvPr>
          <p:cNvSpPr/>
          <p:nvPr/>
        </p:nvSpPr>
        <p:spPr>
          <a:xfrm rot="2940000">
            <a:off x="3358706" y="3932193"/>
            <a:ext cx="578277" cy="1052543"/>
          </a:xfrm>
          <a:prstGeom prst="triangle">
            <a:avLst>
              <a:gd name="adj" fmla="val 58617"/>
            </a:avLst>
          </a:prstGeom>
          <a:solidFill>
            <a:srgbClr val="6C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920705B-467F-0249-857E-B060933A497D}"/>
              </a:ext>
            </a:extLst>
          </p:cNvPr>
          <p:cNvSpPr txBox="1"/>
          <p:nvPr/>
        </p:nvSpPr>
        <p:spPr>
          <a:xfrm>
            <a:off x="2286000" y="4601260"/>
            <a:ext cx="5831174" cy="515526"/>
          </a:xfrm>
          <a:prstGeom prst="rect">
            <a:avLst/>
          </a:prstGeom>
          <a:noFill/>
        </p:spPr>
        <p:txBody>
          <a:bodyPr wrap="square" lIns="91440" tIns="45720" rIns="91440" bIns="45720" rtlCol="0" anchor="t">
            <a:spAutoFit/>
          </a:bodyPr>
          <a:lstStyle/>
          <a:p>
            <a:r>
              <a:rPr lang="en-GB" sz="1500" b="1">
                <a:solidFill>
                  <a:schemeClr val="bg1"/>
                </a:solidFill>
                <a:latin typeface="Georgia"/>
              </a:rPr>
              <a:t>Fun Fact: </a:t>
            </a:r>
            <a:r>
              <a:rPr lang="en-GB" sz="1250">
                <a:solidFill>
                  <a:schemeClr val="bg1"/>
                </a:solidFill>
                <a:latin typeface="Georgia"/>
              </a:rPr>
              <a:t>African elephants' ears are shaped a bit like the African continent, and Asian elephants have ears shaped more like India!</a:t>
            </a:r>
          </a:p>
        </p:txBody>
      </p:sp>
      <p:sp>
        <p:nvSpPr>
          <p:cNvPr id="15" name="Rectangle 14">
            <a:extLst>
              <a:ext uri="{FF2B5EF4-FFF2-40B4-BE49-F238E27FC236}">
                <a16:creationId xmlns:a16="http://schemas.microsoft.com/office/drawing/2014/main" id="{F7A032B3-48B9-FD48-A24F-6E67422AA2E2}"/>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81E7FE-652F-C046-8391-275EEBB839AA}"/>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3</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1619017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638870-53A9-224F-ACFD-380DE6F25B14}"/>
              </a:ext>
            </a:extLst>
          </p:cNvPr>
          <p:cNvSpPr/>
          <p:nvPr/>
        </p:nvSpPr>
        <p:spPr>
          <a:xfrm>
            <a:off x="-2" y="0"/>
            <a:ext cx="9144002" cy="5715000"/>
          </a:xfrm>
          <a:prstGeom prst="rect">
            <a:avLst/>
          </a:prstGeom>
          <a:solidFill>
            <a:srgbClr val="6C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9E722D-575F-8A46-AFF9-F060976F7357}"/>
              </a:ext>
            </a:extLst>
          </p:cNvPr>
          <p:cNvSpPr/>
          <p:nvPr/>
        </p:nvSpPr>
        <p:spPr>
          <a:xfrm>
            <a:off x="-1" y="437707"/>
            <a:ext cx="2353457"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Food Chains</a:t>
            </a:r>
          </a:p>
        </p:txBody>
      </p:sp>
      <p:pic>
        <p:nvPicPr>
          <p:cNvPr id="3" name="Picture 2" descr="Graphical user interface&#10;&#10;Description automatically generated">
            <a:extLst>
              <a:ext uri="{FF2B5EF4-FFF2-40B4-BE49-F238E27FC236}">
                <a16:creationId xmlns:a16="http://schemas.microsoft.com/office/drawing/2014/main" id="{963924CA-F185-1446-B13C-C1DF836F35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032" y="265176"/>
            <a:ext cx="8529381" cy="5084064"/>
          </a:xfrm>
          <a:prstGeom prst="rect">
            <a:avLst/>
          </a:prstGeom>
        </p:spPr>
      </p:pic>
      <p:sp>
        <p:nvSpPr>
          <p:cNvPr id="8" name="Rectangle 7">
            <a:extLst>
              <a:ext uri="{FF2B5EF4-FFF2-40B4-BE49-F238E27FC236}">
                <a16:creationId xmlns:a16="http://schemas.microsoft.com/office/drawing/2014/main" id="{C2C412B4-6BC5-8A44-AA8D-A740F970F30C}"/>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2442121-19C0-F14A-B5E4-40BC445D92E4}"/>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4</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257430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985419-15DA-4C46-B228-E5C54CD67BC2}"/>
              </a:ext>
            </a:extLst>
          </p:cNvPr>
          <p:cNvSpPr/>
          <p:nvPr/>
        </p:nvSpPr>
        <p:spPr>
          <a:xfrm>
            <a:off x="-2" y="0"/>
            <a:ext cx="9144002" cy="5715000"/>
          </a:xfrm>
          <a:prstGeom prst="rect">
            <a:avLst/>
          </a:prstGeom>
          <a:solidFill>
            <a:srgbClr val="F6B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8ACE8D-DE36-324B-AF87-C8B584A7D97E}"/>
              </a:ext>
            </a:extLst>
          </p:cNvPr>
          <p:cNvSpPr/>
          <p:nvPr/>
        </p:nvSpPr>
        <p:spPr>
          <a:xfrm>
            <a:off x="-1" y="437707"/>
            <a:ext cx="2233535"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Food Webs</a:t>
            </a:r>
          </a:p>
        </p:txBody>
      </p:sp>
      <p:pic>
        <p:nvPicPr>
          <p:cNvPr id="3" name="Picture 2" descr="Graphical user interface, application&#10;&#10;Description automatically generated">
            <a:extLst>
              <a:ext uri="{FF2B5EF4-FFF2-40B4-BE49-F238E27FC236}">
                <a16:creationId xmlns:a16="http://schemas.microsoft.com/office/drawing/2014/main" id="{F04189B2-155D-6948-BC66-AE9C4C1BEA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69036" y="329784"/>
            <a:ext cx="5838669" cy="5021705"/>
          </a:xfrm>
          <a:prstGeom prst="rect">
            <a:avLst/>
          </a:prstGeom>
        </p:spPr>
      </p:pic>
      <p:sp>
        <p:nvSpPr>
          <p:cNvPr id="8" name="Rectangle 7">
            <a:extLst>
              <a:ext uri="{FF2B5EF4-FFF2-40B4-BE49-F238E27FC236}">
                <a16:creationId xmlns:a16="http://schemas.microsoft.com/office/drawing/2014/main" id="{2389A65D-D6A5-E442-A06B-D6B61279C414}"/>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03A635-0158-8C43-958A-542CCE1504E8}"/>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5</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405297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3ABDCB-70ED-DD44-A053-1AF08F2CEBA3}"/>
              </a:ext>
            </a:extLst>
          </p:cNvPr>
          <p:cNvSpPr/>
          <p:nvPr/>
        </p:nvSpPr>
        <p:spPr>
          <a:xfrm>
            <a:off x="-2" y="0"/>
            <a:ext cx="9144002" cy="5715000"/>
          </a:xfrm>
          <a:prstGeom prst="rect">
            <a:avLst/>
          </a:prstGeom>
          <a:solidFill>
            <a:srgbClr val="6C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7DB697-3A0C-224E-B095-299B521D3D4F}"/>
              </a:ext>
            </a:extLst>
          </p:cNvPr>
          <p:cNvSpPr/>
          <p:nvPr/>
        </p:nvSpPr>
        <p:spPr>
          <a:xfrm>
            <a:off x="-2" y="907116"/>
            <a:ext cx="2196061"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Ecosystem</a:t>
            </a:r>
          </a:p>
        </p:txBody>
      </p:sp>
      <p:sp>
        <p:nvSpPr>
          <p:cNvPr id="4" name="Rectangle 3">
            <a:extLst>
              <a:ext uri="{FF2B5EF4-FFF2-40B4-BE49-F238E27FC236}">
                <a16:creationId xmlns:a16="http://schemas.microsoft.com/office/drawing/2014/main" id="{F302591B-B58D-1C46-9B14-21825C4228BA}"/>
              </a:ext>
            </a:extLst>
          </p:cNvPr>
          <p:cNvSpPr/>
          <p:nvPr/>
        </p:nvSpPr>
        <p:spPr>
          <a:xfrm>
            <a:off x="0" y="437707"/>
            <a:ext cx="2196059"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dirty="0">
                <a:latin typeface="Georgia" panose="02040502050405020303" pitchFamily="18" charset="0"/>
              </a:rPr>
              <a:t>What is an</a:t>
            </a:r>
          </a:p>
        </p:txBody>
      </p:sp>
      <p:sp>
        <p:nvSpPr>
          <p:cNvPr id="10" name="TextBox 9">
            <a:extLst>
              <a:ext uri="{FF2B5EF4-FFF2-40B4-BE49-F238E27FC236}">
                <a16:creationId xmlns:a16="http://schemas.microsoft.com/office/drawing/2014/main" id="{6BDB7686-25FE-7E43-AC2E-0F1248044091}"/>
              </a:ext>
            </a:extLst>
          </p:cNvPr>
          <p:cNvSpPr txBox="1"/>
          <p:nvPr/>
        </p:nvSpPr>
        <p:spPr>
          <a:xfrm>
            <a:off x="369273" y="1902520"/>
            <a:ext cx="1729967" cy="1656864"/>
          </a:xfrm>
          <a:prstGeom prst="rect">
            <a:avLst/>
          </a:prstGeom>
          <a:noFill/>
        </p:spPr>
        <p:txBody>
          <a:bodyPr wrap="square" rtlCol="0">
            <a:spAutoFit/>
          </a:bodyPr>
          <a:lstStyle/>
          <a:p>
            <a:pPr>
              <a:spcAft>
                <a:spcPts val="800"/>
              </a:spcAft>
            </a:pPr>
            <a:r>
              <a:rPr lang="en-GB" sz="1500" b="1" dirty="0">
                <a:latin typeface="Georgia" panose="02040502050405020303" pitchFamily="18" charset="0"/>
              </a:rPr>
              <a:t>Activity 1: </a:t>
            </a:r>
            <a:br>
              <a:rPr lang="en-GB" sz="1500" b="1" dirty="0">
                <a:latin typeface="Georgia" panose="02040502050405020303" pitchFamily="18" charset="0"/>
              </a:rPr>
            </a:br>
            <a:r>
              <a:rPr lang="en-GB" sz="1500" b="1" dirty="0">
                <a:solidFill>
                  <a:schemeClr val="bg1"/>
                </a:solidFill>
                <a:latin typeface="Georgia" panose="02040502050405020303" pitchFamily="18" charset="0"/>
              </a:rPr>
              <a:t>Living Connections</a:t>
            </a:r>
          </a:p>
          <a:p>
            <a:pPr>
              <a:spcAft>
                <a:spcPts val="800"/>
              </a:spcAft>
            </a:pPr>
            <a:r>
              <a:rPr lang="en-GB" sz="1250" dirty="0">
                <a:solidFill>
                  <a:schemeClr val="bg1"/>
                </a:solidFill>
                <a:latin typeface="Georgia" panose="02040502050405020303" pitchFamily="18" charset="0"/>
              </a:rPr>
              <a:t>Explore how living and non-living things are </a:t>
            </a:r>
            <a:r>
              <a:rPr lang="en-GB" sz="1250" b="1" dirty="0">
                <a:solidFill>
                  <a:schemeClr val="bg1"/>
                </a:solidFill>
                <a:latin typeface="Georgia" panose="02040502050405020303" pitchFamily="18" charset="0"/>
              </a:rPr>
              <a:t>interdependent</a:t>
            </a:r>
            <a:r>
              <a:rPr lang="en-GB" sz="1250" dirty="0">
                <a:solidFill>
                  <a:schemeClr val="bg1"/>
                </a:solidFill>
                <a:latin typeface="Georgia" panose="02040502050405020303" pitchFamily="18" charset="0"/>
              </a:rPr>
              <a:t> in an </a:t>
            </a:r>
            <a:r>
              <a:rPr lang="en-GB" sz="1250" b="1" dirty="0">
                <a:solidFill>
                  <a:schemeClr val="bg1"/>
                </a:solidFill>
                <a:latin typeface="Georgia" panose="02040502050405020303" pitchFamily="18" charset="0"/>
              </a:rPr>
              <a:t>ecosystem</a:t>
            </a:r>
          </a:p>
        </p:txBody>
      </p:sp>
      <p:pic>
        <p:nvPicPr>
          <p:cNvPr id="6" name="Picture 5">
            <a:extLst>
              <a:ext uri="{FF2B5EF4-FFF2-40B4-BE49-F238E27FC236}">
                <a16:creationId xmlns:a16="http://schemas.microsoft.com/office/drawing/2014/main" id="{41E82B5F-8CAA-F042-BB80-61083633FB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6059" y="437706"/>
            <a:ext cx="6348586" cy="4641439"/>
          </a:xfrm>
          <a:prstGeom prst="rect">
            <a:avLst/>
          </a:prstGeom>
        </p:spPr>
      </p:pic>
      <p:sp>
        <p:nvSpPr>
          <p:cNvPr id="8" name="Rectangle 7">
            <a:extLst>
              <a:ext uri="{FF2B5EF4-FFF2-40B4-BE49-F238E27FC236}">
                <a16:creationId xmlns:a16="http://schemas.microsoft.com/office/drawing/2014/main" id="{68FDB9BF-92CE-4A16-B938-046D59990D12}"/>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F8389E-0965-4B18-894A-4EDDB04422C4}"/>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6</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1739474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3ABDCB-70ED-DD44-A053-1AF08F2CEBA3}"/>
              </a:ext>
            </a:extLst>
          </p:cNvPr>
          <p:cNvSpPr/>
          <p:nvPr/>
        </p:nvSpPr>
        <p:spPr>
          <a:xfrm>
            <a:off x="-2" y="0"/>
            <a:ext cx="9144002" cy="5715000"/>
          </a:xfrm>
          <a:prstGeom prst="rect">
            <a:avLst/>
          </a:prstGeom>
          <a:solidFill>
            <a:srgbClr val="6C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7DB697-3A0C-224E-B095-299B521D3D4F}"/>
              </a:ext>
            </a:extLst>
          </p:cNvPr>
          <p:cNvSpPr/>
          <p:nvPr/>
        </p:nvSpPr>
        <p:spPr>
          <a:xfrm>
            <a:off x="-2" y="907116"/>
            <a:ext cx="2196061"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Ecosystem</a:t>
            </a:r>
          </a:p>
        </p:txBody>
      </p:sp>
      <p:sp>
        <p:nvSpPr>
          <p:cNvPr id="4" name="Rectangle 3">
            <a:extLst>
              <a:ext uri="{FF2B5EF4-FFF2-40B4-BE49-F238E27FC236}">
                <a16:creationId xmlns:a16="http://schemas.microsoft.com/office/drawing/2014/main" id="{F302591B-B58D-1C46-9B14-21825C4228BA}"/>
              </a:ext>
            </a:extLst>
          </p:cNvPr>
          <p:cNvSpPr/>
          <p:nvPr/>
        </p:nvSpPr>
        <p:spPr>
          <a:xfrm>
            <a:off x="0" y="437707"/>
            <a:ext cx="2196059"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What is an</a:t>
            </a:r>
          </a:p>
        </p:txBody>
      </p:sp>
      <p:sp>
        <p:nvSpPr>
          <p:cNvPr id="10" name="TextBox 9">
            <a:extLst>
              <a:ext uri="{FF2B5EF4-FFF2-40B4-BE49-F238E27FC236}">
                <a16:creationId xmlns:a16="http://schemas.microsoft.com/office/drawing/2014/main" id="{6BDB7686-25FE-7E43-AC2E-0F1248044091}"/>
              </a:ext>
            </a:extLst>
          </p:cNvPr>
          <p:cNvSpPr txBox="1"/>
          <p:nvPr/>
        </p:nvSpPr>
        <p:spPr>
          <a:xfrm>
            <a:off x="369273" y="1902520"/>
            <a:ext cx="1729967" cy="1656864"/>
          </a:xfrm>
          <a:prstGeom prst="rect">
            <a:avLst/>
          </a:prstGeom>
          <a:noFill/>
        </p:spPr>
        <p:txBody>
          <a:bodyPr wrap="square" rtlCol="0">
            <a:spAutoFit/>
          </a:bodyPr>
          <a:lstStyle/>
          <a:p>
            <a:pPr>
              <a:spcAft>
                <a:spcPts val="800"/>
              </a:spcAft>
            </a:pPr>
            <a:r>
              <a:rPr lang="en-GB" sz="1500" b="1">
                <a:latin typeface="Georgia" panose="02040502050405020303" pitchFamily="18" charset="0"/>
              </a:rPr>
              <a:t>Activity 1: </a:t>
            </a:r>
            <a:br>
              <a:rPr lang="en-GB" sz="1500" b="1">
                <a:latin typeface="Georgia" panose="02040502050405020303" pitchFamily="18" charset="0"/>
              </a:rPr>
            </a:br>
            <a:r>
              <a:rPr lang="en-GB" sz="1500" b="1">
                <a:solidFill>
                  <a:schemeClr val="bg1"/>
                </a:solidFill>
                <a:latin typeface="Georgia" panose="02040502050405020303" pitchFamily="18" charset="0"/>
              </a:rPr>
              <a:t>Living Connections</a:t>
            </a:r>
          </a:p>
          <a:p>
            <a:pPr>
              <a:spcAft>
                <a:spcPts val="800"/>
              </a:spcAft>
            </a:pPr>
            <a:r>
              <a:rPr lang="en-GB" sz="1250">
                <a:solidFill>
                  <a:schemeClr val="bg1"/>
                </a:solidFill>
                <a:latin typeface="Georgia" panose="02040502050405020303" pitchFamily="18" charset="0"/>
              </a:rPr>
              <a:t>Explore how living and non-living things are </a:t>
            </a:r>
            <a:r>
              <a:rPr lang="en-GB" sz="1250" b="1">
                <a:solidFill>
                  <a:schemeClr val="bg1"/>
                </a:solidFill>
                <a:latin typeface="Georgia" panose="02040502050405020303" pitchFamily="18" charset="0"/>
              </a:rPr>
              <a:t>interdependent</a:t>
            </a:r>
            <a:r>
              <a:rPr lang="en-GB" sz="1250">
                <a:solidFill>
                  <a:schemeClr val="bg1"/>
                </a:solidFill>
                <a:latin typeface="Georgia" panose="02040502050405020303" pitchFamily="18" charset="0"/>
              </a:rPr>
              <a:t> in an </a:t>
            </a:r>
            <a:r>
              <a:rPr lang="en-GB" sz="1250" b="1">
                <a:solidFill>
                  <a:schemeClr val="bg1"/>
                </a:solidFill>
                <a:latin typeface="Georgia" panose="02040502050405020303" pitchFamily="18" charset="0"/>
              </a:rPr>
              <a:t>ecosystem</a:t>
            </a:r>
          </a:p>
        </p:txBody>
      </p:sp>
      <p:pic>
        <p:nvPicPr>
          <p:cNvPr id="3" name="Picture 2">
            <a:extLst>
              <a:ext uri="{FF2B5EF4-FFF2-40B4-BE49-F238E27FC236}">
                <a16:creationId xmlns:a16="http://schemas.microsoft.com/office/drawing/2014/main" id="{B9C527C1-5C1F-4045-96FF-4756F6547B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96059" y="374754"/>
            <a:ext cx="6589354" cy="5117556"/>
          </a:xfrm>
          <a:prstGeom prst="rect">
            <a:avLst/>
          </a:prstGeom>
        </p:spPr>
      </p:pic>
      <p:sp>
        <p:nvSpPr>
          <p:cNvPr id="11" name="Rectangle 10">
            <a:extLst>
              <a:ext uri="{FF2B5EF4-FFF2-40B4-BE49-F238E27FC236}">
                <a16:creationId xmlns:a16="http://schemas.microsoft.com/office/drawing/2014/main" id="{650B8838-DB1E-B443-9B21-486E93F28D5E}"/>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5F4B9C5-C19A-B443-848F-51F4D0EB8085}"/>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6</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307331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music, cloudy, different, clouds&#10;&#10;Description automatically generated">
            <a:extLst>
              <a:ext uri="{FF2B5EF4-FFF2-40B4-BE49-F238E27FC236}">
                <a16:creationId xmlns:a16="http://schemas.microsoft.com/office/drawing/2014/main" id="{24FA296C-6568-DF4E-89AD-791CCB438E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715000"/>
          </a:xfrm>
          <a:prstGeom prst="rect">
            <a:avLst/>
          </a:prstGeom>
        </p:spPr>
      </p:pic>
      <p:sp>
        <p:nvSpPr>
          <p:cNvPr id="11" name="Rectangle 10">
            <a:extLst>
              <a:ext uri="{FF2B5EF4-FFF2-40B4-BE49-F238E27FC236}">
                <a16:creationId xmlns:a16="http://schemas.microsoft.com/office/drawing/2014/main" id="{6BDDC414-A3B9-CE4E-8A9A-A49D1AC245C2}"/>
              </a:ext>
            </a:extLst>
          </p:cNvPr>
          <p:cNvSpPr/>
          <p:nvPr/>
        </p:nvSpPr>
        <p:spPr>
          <a:xfrm>
            <a:off x="-1" y="907116"/>
            <a:ext cx="2533340"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Under Threat</a:t>
            </a:r>
          </a:p>
        </p:txBody>
      </p:sp>
      <p:sp>
        <p:nvSpPr>
          <p:cNvPr id="14" name="Rectangle 13">
            <a:extLst>
              <a:ext uri="{FF2B5EF4-FFF2-40B4-BE49-F238E27FC236}">
                <a16:creationId xmlns:a16="http://schemas.microsoft.com/office/drawing/2014/main" id="{C7F2D8C2-550D-8147-8A5F-BB025FA8198F}"/>
              </a:ext>
            </a:extLst>
          </p:cNvPr>
          <p:cNvSpPr/>
          <p:nvPr/>
        </p:nvSpPr>
        <p:spPr>
          <a:xfrm>
            <a:off x="0" y="437707"/>
            <a:ext cx="2196059" cy="650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r>
              <a:rPr lang="en-GB" sz="2400">
                <a:latin typeface="Georgia" panose="02040502050405020303" pitchFamily="18" charset="0"/>
              </a:rPr>
              <a:t>Landscape</a:t>
            </a:r>
          </a:p>
        </p:txBody>
      </p:sp>
      <p:sp>
        <p:nvSpPr>
          <p:cNvPr id="15" name="TextBox 14">
            <a:extLst>
              <a:ext uri="{FF2B5EF4-FFF2-40B4-BE49-F238E27FC236}">
                <a16:creationId xmlns:a16="http://schemas.microsoft.com/office/drawing/2014/main" id="{9510E0FD-FE44-B144-A443-77FA0E974032}"/>
              </a:ext>
            </a:extLst>
          </p:cNvPr>
          <p:cNvSpPr txBox="1"/>
          <p:nvPr/>
        </p:nvSpPr>
        <p:spPr>
          <a:xfrm>
            <a:off x="369273" y="1902520"/>
            <a:ext cx="2418897" cy="1169551"/>
          </a:xfrm>
          <a:prstGeom prst="rect">
            <a:avLst/>
          </a:prstGeom>
          <a:noFill/>
        </p:spPr>
        <p:txBody>
          <a:bodyPr wrap="square" rtlCol="0">
            <a:spAutoFit/>
          </a:bodyPr>
          <a:lstStyle/>
          <a:p>
            <a:pPr>
              <a:spcAft>
                <a:spcPts val="800"/>
              </a:spcAft>
            </a:pPr>
            <a:r>
              <a:rPr lang="en-GB" sz="1250" b="1">
                <a:solidFill>
                  <a:schemeClr val="bg1"/>
                </a:solidFill>
                <a:latin typeface="Georgia" panose="02040502050405020303" pitchFamily="18" charset="0"/>
              </a:rPr>
              <a:t>Deforestation</a:t>
            </a:r>
          </a:p>
          <a:p>
            <a:pPr>
              <a:spcAft>
                <a:spcPts val="800"/>
              </a:spcAft>
            </a:pPr>
            <a:r>
              <a:rPr lang="en-GB" sz="1250" b="1">
                <a:solidFill>
                  <a:schemeClr val="bg1"/>
                </a:solidFill>
                <a:latin typeface="Georgia" panose="02040502050405020303" pitchFamily="18" charset="0"/>
              </a:rPr>
              <a:t>Expanding human habitats</a:t>
            </a:r>
          </a:p>
          <a:p>
            <a:pPr>
              <a:spcAft>
                <a:spcPts val="800"/>
              </a:spcAft>
            </a:pPr>
            <a:r>
              <a:rPr lang="en-GB" sz="1250" b="1">
                <a:solidFill>
                  <a:schemeClr val="bg1"/>
                </a:solidFill>
                <a:latin typeface="Georgia" panose="02040502050405020303" pitchFamily="18" charset="0"/>
              </a:rPr>
              <a:t>Human-wildlife conflict</a:t>
            </a:r>
          </a:p>
          <a:p>
            <a:pPr>
              <a:spcAft>
                <a:spcPts val="800"/>
              </a:spcAft>
            </a:pPr>
            <a:r>
              <a:rPr lang="en-GB" sz="1250" b="1">
                <a:solidFill>
                  <a:schemeClr val="bg1"/>
                </a:solidFill>
                <a:latin typeface="Georgia" panose="02040502050405020303" pitchFamily="18" charset="0"/>
              </a:rPr>
              <a:t>Climate change</a:t>
            </a:r>
          </a:p>
        </p:txBody>
      </p:sp>
      <p:sp>
        <p:nvSpPr>
          <p:cNvPr id="16" name="Rectangle 15">
            <a:extLst>
              <a:ext uri="{FF2B5EF4-FFF2-40B4-BE49-F238E27FC236}">
                <a16:creationId xmlns:a16="http://schemas.microsoft.com/office/drawing/2014/main" id="{EDF85244-BA52-4242-AD00-650B41B2238C}"/>
              </a:ext>
            </a:extLst>
          </p:cNvPr>
          <p:cNvSpPr/>
          <p:nvPr/>
        </p:nvSpPr>
        <p:spPr>
          <a:xfrm>
            <a:off x="8784001" y="5355000"/>
            <a:ext cx="3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F079EA9-AECF-7C4B-8669-92AEBD0A0202}"/>
              </a:ext>
            </a:extLst>
          </p:cNvPr>
          <p:cNvSpPr txBox="1"/>
          <p:nvPr/>
        </p:nvSpPr>
        <p:spPr>
          <a:xfrm>
            <a:off x="8735255" y="5349465"/>
            <a:ext cx="457491" cy="323165"/>
          </a:xfrm>
          <a:prstGeom prst="rect">
            <a:avLst/>
          </a:prstGeom>
          <a:noFill/>
        </p:spPr>
        <p:txBody>
          <a:bodyPr wrap="square" rtlCol="0">
            <a:spAutoFit/>
          </a:bodyPr>
          <a:lstStyle/>
          <a:p>
            <a:pPr algn="ctr">
              <a:spcAft>
                <a:spcPts val="800"/>
              </a:spcAft>
            </a:pPr>
            <a:r>
              <a:rPr lang="en-GB" sz="1500" b="1">
                <a:solidFill>
                  <a:schemeClr val="bg1"/>
                </a:solidFill>
                <a:latin typeface="Georgia" panose="02040502050405020303" pitchFamily="18" charset="0"/>
              </a:rPr>
              <a:t>7</a:t>
            </a:r>
            <a:endParaRPr lang="en-GB" sz="1250">
              <a:solidFill>
                <a:schemeClr val="bg1"/>
              </a:solidFill>
              <a:latin typeface="Georgia" panose="02040502050405020303" pitchFamily="18" charset="0"/>
            </a:endParaRPr>
          </a:p>
        </p:txBody>
      </p:sp>
    </p:spTree>
    <p:extLst>
      <p:ext uri="{BB962C8B-B14F-4D97-AF65-F5344CB8AC3E}">
        <p14:creationId xmlns:p14="http://schemas.microsoft.com/office/powerpoint/2010/main" val="23490347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d2702c46-ea31-457a-96fd-e00e235ba8f1">
      <Terms xmlns="http://schemas.microsoft.com/office/infopath/2007/PartnerControls"/>
    </TaxKeywordTaxHTField>
    <m6ff7cc720cd47968e1acc6822a04c2a xmlns="f98906e5-ed58-42b1-96d1-47aa8e093963">
      <Terms xmlns="http://schemas.microsoft.com/office/infopath/2007/PartnerControls"/>
    </m6ff7cc720cd47968e1acc6822a04c2a>
    <TaxCatchAll xmlns="d2702c46-ea31-457a-96fd-e00e235ba8f1"/>
    <ie95326c2bd442c09918ed9a62864bb7 xmlns="f98906e5-ed58-42b1-96d1-47aa8e093963">
      <Terms xmlns="http://schemas.microsoft.com/office/infopath/2007/PartnerControls"/>
    </ie95326c2bd442c09918ed9a62864bb7>
    <j03b514f4e4c42e78d96b527934d8f35 xmlns="f98906e5-ed58-42b1-96d1-47aa8e093963">
      <Terms xmlns="http://schemas.microsoft.com/office/infopath/2007/PartnerControls"/>
    </j03b514f4e4c42e78d96b527934d8f35>
    <_ip_UnifiedCompliancePolicyProperties xmlns="http://schemas.microsoft.com/sharepoint/v3" xsi:nil="true"/>
    <oc6c1a06a62847b6ab91d1d05ce3f6a0 xmlns="f98906e5-ed58-42b1-96d1-47aa8e093963">
      <Terms xmlns="http://schemas.microsoft.com/office/infopath/2007/PartnerControls"/>
    </oc6c1a06a62847b6ab91d1d05ce3f6a0>
    <ld0f678f5e854356add638e3b1bcb1c9 xmlns="f98906e5-ed58-42b1-96d1-47aa8e093963">
      <Terms xmlns="http://schemas.microsoft.com/office/infopath/2007/PartnerControls"/>
    </ld0f678f5e854356add638e3b1bcb1c9>
    <hacea5fee4bb48c7bfcfacc24260f176 xmlns="f98906e5-ed58-42b1-96d1-47aa8e093963">
      <Terms xmlns="http://schemas.microsoft.com/office/infopath/2007/PartnerControls"/>
    </hacea5fee4bb48c7bfcfacc24260f176>
    <WWF_Financial_Year xmlns="f98906e5-ed58-42b1-96d1-47aa8e093963" xsi:nil="true"/>
    <h4cb14bdc83846cfb9e5c2af455732f0 xmlns="f98906e5-ed58-42b1-96d1-47aa8e093963">
      <Terms xmlns="http://schemas.microsoft.com/office/infopath/2007/PartnerControls"/>
    </h4cb14bdc83846cfb9e5c2af455732f0>
  </documentManagement>
</p:properties>
</file>

<file path=customXml/item2.xml><?xml version="1.0" encoding="utf-8"?>
<?mso-contentType ?>
<SharedContentType xmlns="Microsoft.SharePoint.Taxonomy.ContentTypeSync" SourceId="c3182ccb-90f3-424d-b980-d7cd99672c54" ContentTypeId="0x010100EF3726457B8C4C4892749E6B4865C3FC" PreviousValue="false"/>
</file>

<file path=customXml/item3.xml><?xml version="1.0" encoding="utf-8"?>
<ct:contentTypeSchema xmlns:ct="http://schemas.microsoft.com/office/2006/metadata/contentType" xmlns:ma="http://schemas.microsoft.com/office/2006/metadata/properties/metaAttributes" ct:_="" ma:_="" ma:contentTypeName="WWF Document" ma:contentTypeID="0x010100EF3726457B8C4C4892749E6B4865C3FC00DF02DC1F256AA04E96E9895960AAF10D" ma:contentTypeVersion="28" ma:contentTypeDescription="Create a new document." ma:contentTypeScope="" ma:versionID="a7881ddc8f59f256b8d1e9e4275280e2">
  <xsd:schema xmlns:xsd="http://www.w3.org/2001/XMLSchema" xmlns:xs="http://www.w3.org/2001/XMLSchema" xmlns:p="http://schemas.microsoft.com/office/2006/metadata/properties" xmlns:ns1="http://schemas.microsoft.com/sharepoint/v3" xmlns:ns2="d2702c46-ea31-457a-96fd-e00e235ba8f1" xmlns:ns3="f98906e5-ed58-42b1-96d1-47aa8e093963" xmlns:ns4="02cd3014-460a-4f24-9b0e-44f16717fd38" xmlns:ns5="a8770a3f-094e-4c97-bfac-023a00ce03e6" targetNamespace="http://schemas.microsoft.com/office/2006/metadata/properties" ma:root="true" ma:fieldsID="77a122e822462ca59f946f6398881a22" ns1:_="" ns2:_="" ns3:_="" ns4:_="" ns5:_="">
    <xsd:import namespace="http://schemas.microsoft.com/sharepoint/v3"/>
    <xsd:import namespace="d2702c46-ea31-457a-96fd-e00e235ba8f1"/>
    <xsd:import namespace="f98906e5-ed58-42b1-96d1-47aa8e093963"/>
    <xsd:import namespace="02cd3014-460a-4f24-9b0e-44f16717fd38"/>
    <xsd:import namespace="a8770a3f-094e-4c97-bfac-023a00ce03e6"/>
    <xsd:element name="properties">
      <xsd:complexType>
        <xsd:sequence>
          <xsd:element name="documentManagement">
            <xsd:complexType>
              <xsd:all>
                <xsd:element ref="ns3:WWF_Financial_Year" minOccurs="0"/>
                <xsd:element ref="ns3:ie95326c2bd442c09918ed9a62864bb7" minOccurs="0"/>
                <xsd:element ref="ns3:j03b514f4e4c42e78d96b527934d8f35" minOccurs="0"/>
                <xsd:element ref="ns2:TaxCatchAll" minOccurs="0"/>
                <xsd:element ref="ns3:hacea5fee4bb48c7bfcfacc24260f176" minOccurs="0"/>
                <xsd:element ref="ns3:m6ff7cc720cd47968e1acc6822a04c2a" minOccurs="0"/>
                <xsd:element ref="ns3:ld0f678f5e854356add638e3b1bcb1c9" minOccurs="0"/>
                <xsd:element ref="ns3:h4cb14bdc83846cfb9e5c2af455732f0" minOccurs="0"/>
                <xsd:element ref="ns3:oc6c1a06a62847b6ab91d1d05ce3f6a0" minOccurs="0"/>
                <xsd:element ref="ns2:TaxKeywordTaxHTField" minOccurs="0"/>
                <xsd:element ref="ns2:TaxCatchAllLabel" minOccurs="0"/>
                <xsd:element ref="ns4:MediaServiceMetadata" minOccurs="0"/>
                <xsd:element ref="ns4:MediaServiceFastMetadata" minOccurs="0"/>
                <xsd:element ref="ns4:MediaServiceAutoTags" minOccurs="0"/>
                <xsd:element ref="ns4:MediaServiceDateTaken" minOccurs="0"/>
                <xsd:element ref="ns4:MediaServiceOCR" minOccurs="0"/>
                <xsd:element ref="ns1:_ip_UnifiedCompliancePolicyProperties" minOccurs="0"/>
                <xsd:element ref="ns1:_ip_UnifiedCompliancePolicyUIAction" minOccurs="0"/>
                <xsd:element ref="ns4:MediaServiceLocation" minOccurs="0"/>
                <xsd:element ref="ns5:SharedWithUsers" minOccurs="0"/>
                <xsd:element ref="ns5:SharedWithDetails"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702c46-ea31-457a-96fd-e00e235ba8f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228d25c-fd26-4c29-853b-2987a115c7ce}" ma:internalName="TaxCatchAll" ma:showField="CatchAllData" ma:web="a8770a3f-094e-4c97-bfac-023a00ce03e6">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6" nillable="true" ma:displayName="Taxonomy Catch All Column1" ma:hidden="true" ma:list="{c228d25c-fd26-4c29-853b-2987a115c7ce}" ma:internalName="TaxCatchAllLabel" ma:readOnly="true" ma:showField="CatchAllDataLabel" ma:web="a8770a3f-094e-4c97-bfac-023a00ce03e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8906e5-ed58-42b1-96d1-47aa8e093963" elementFormDefault="qualified">
    <xsd:import namespace="http://schemas.microsoft.com/office/2006/documentManagement/types"/>
    <xsd:import namespace="http://schemas.microsoft.com/office/infopath/2007/PartnerControls"/>
    <xsd:element name="WWF_Financial_Year" ma:index="9" nillable="true" ma:displayName="Financial Year" ma:format="Dropdown" ma:internalName="WWF_Financial_Year">
      <xsd:simpleType>
        <xsd:restriction base="dms:Choice">
          <xsd:enumeration value="FY18"/>
          <xsd:enumeration value="FY19"/>
          <xsd:enumeration value="FY20"/>
        </xsd:restriction>
      </xsd:simpleType>
    </xsd:element>
    <xsd:element name="ie95326c2bd442c09918ed9a62864bb7" ma:index="12" nillable="true" ma:taxonomy="true" ma:internalName="ie95326c2bd442c09918ed9a62864bb7" ma:taxonomyFieldName="WWF_Document_Status" ma:displayName="Document Status" ma:default="" ma:fieldId="{2e95326c-2bd4-42c0-9918-ed9a62864bb7}" ma:sspId="c3182ccb-90f3-424d-b980-d7cd99672c54" ma:termSetId="448c91f8-182c-423c-9253-ac72cb910d8c" ma:anchorId="00000000-0000-0000-0000-000000000000" ma:open="false" ma:isKeyword="false">
      <xsd:complexType>
        <xsd:sequence>
          <xsd:element ref="pc:Terms" minOccurs="0" maxOccurs="1"/>
        </xsd:sequence>
      </xsd:complexType>
    </xsd:element>
    <xsd:element name="j03b514f4e4c42e78d96b527934d8f35" ma:index="14" nillable="true" ma:taxonomy="true" ma:internalName="j03b514f4e4c42e78d96b527934d8f35" ma:taxonomyFieldName="WWF_Document_Type" ma:displayName="Document Type" ma:default="" ma:fieldId="{303b514f-4e4c-42e7-8d96-b527934d8f35}" ma:sspId="c3182ccb-90f3-424d-b980-d7cd99672c54" ma:termSetId="15a66b75-a5e8-4ef9-89bd-9bbc9f089c64" ma:anchorId="00000000-0000-0000-0000-000000000000" ma:open="false" ma:isKeyword="false">
      <xsd:complexType>
        <xsd:sequence>
          <xsd:element ref="pc:Terms" minOccurs="0" maxOccurs="1"/>
        </xsd:sequence>
      </xsd:complexType>
    </xsd:element>
    <xsd:element name="hacea5fee4bb48c7bfcfacc24260f176" ma:index="17" nillable="true" ma:taxonomy="true" ma:internalName="hacea5fee4bb48c7bfcfacc24260f176" ma:taxonomyFieldName="WWF_Goal" ma:displayName="Goal" ma:default="" ma:fieldId="{1acea5fe-e4bb-48c7-bfcf-acc24260f176}" ma:taxonomyMulti="true" ma:sspId="c3182ccb-90f3-424d-b980-d7cd99672c54" ma:termSetId="17c14ec2-7462-4877-96f2-93d281e530e1" ma:anchorId="00000000-0000-0000-0000-000000000000" ma:open="false" ma:isKeyword="false">
      <xsd:complexType>
        <xsd:sequence>
          <xsd:element ref="pc:Terms" minOccurs="0" maxOccurs="1"/>
        </xsd:sequence>
      </xsd:complexType>
    </xsd:element>
    <xsd:element name="m6ff7cc720cd47968e1acc6822a04c2a" ma:index="19" nillable="true" ma:taxonomy="true" ma:internalName="m6ff7cc720cd47968e1acc6822a04c2a" ma:taxonomyFieldName="WWF_Office" ma:displayName="Office" ma:default="" ma:fieldId="{66ff7cc7-20cd-4796-8e1a-cc6822a04c2a}" ma:sspId="c3182ccb-90f3-424d-b980-d7cd99672c54" ma:termSetId="f7e8d12e-8f3c-426f-aaa3-89a3365cc593" ma:anchorId="00000000-0000-0000-0000-000000000000" ma:open="false" ma:isKeyword="false">
      <xsd:complexType>
        <xsd:sequence>
          <xsd:element ref="pc:Terms" minOccurs="0" maxOccurs="1"/>
        </xsd:sequence>
      </xsd:complexType>
    </xsd:element>
    <xsd:element name="ld0f678f5e854356add638e3b1bcb1c9" ma:index="21" nillable="true" ma:taxonomy="true" ma:internalName="ld0f678f5e854356add638e3b1bcb1c9" ma:taxonomyFieldName="WWF_Project_Code" ma:displayName="Project Code" ma:default="" ma:fieldId="{5d0f678f-5e85-4356-add6-38e3b1bcb1c9}" ma:sspId="c3182ccb-90f3-424d-b980-d7cd99672c54" ma:termSetId="82563fe2-67ba-4328-b8bd-be3f1996addf" ma:anchorId="00000000-0000-0000-0000-000000000000" ma:open="false" ma:isKeyword="false">
      <xsd:complexType>
        <xsd:sequence>
          <xsd:element ref="pc:Terms" minOccurs="0" maxOccurs="1"/>
        </xsd:sequence>
      </xsd:complexType>
    </xsd:element>
    <xsd:element name="h4cb14bdc83846cfb9e5c2af455732f0" ma:index="22" nillable="true" ma:taxonomy="true" ma:internalName="h4cb14bdc83846cfb9e5c2af455732f0" ma:taxonomyFieldName="WWF_Department" ma:displayName="Department" ma:default="" ma:fieldId="{14cb14bd-c838-46cf-b9e5-c2af455732f0}" ma:sspId="c3182ccb-90f3-424d-b980-d7cd99672c54" ma:termSetId="4fc87ecf-5537-4bfe-8379-0dd2754f6cb7" ma:anchorId="00000000-0000-0000-0000-000000000000" ma:open="false" ma:isKeyword="false">
      <xsd:complexType>
        <xsd:sequence>
          <xsd:element ref="pc:Terms" minOccurs="0" maxOccurs="1"/>
        </xsd:sequence>
      </xsd:complexType>
    </xsd:element>
    <xsd:element name="oc6c1a06a62847b6ab91d1d05ce3f6a0" ma:index="23" nillable="true" ma:taxonomy="true" ma:internalName="oc6c1a06a62847b6ab91d1d05ce3f6a0" ma:taxonomyFieldName="WWF_Sensitivity" ma:displayName="Sensitivity" ma:default="" ma:fieldId="{8c6c1a06-a628-47b6-ab91-d1d05ce3f6a0}" ma:sspId="c3182ccb-90f3-424d-b980-d7cd99672c54" ma:termSetId="5a4201ff-8442-4138-a151-ac3c63cdc60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2cd3014-460a-4f24-9b0e-44f16717fd38"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AutoTags" ma:index="29" nillable="true" ma:displayName="Tags" ma:internalName="MediaServiceAutoTags" ma:readOnly="true">
      <xsd:simpleType>
        <xsd:restriction base="dms:Text"/>
      </xsd:simpleType>
    </xsd:element>
    <xsd:element name="MediaServiceDateTaken" ma:index="30" nillable="true" ma:displayName="MediaServiceDateTaken" ma:hidden="true" ma:internalName="MediaServiceDateTaken" ma:readOnly="true">
      <xsd:simpleType>
        <xsd:restriction base="dms:Text"/>
      </xsd:simpleType>
    </xsd:element>
    <xsd:element name="MediaServiceOCR" ma:index="31" nillable="true" ma:displayName="Extracted Text" ma:internalName="MediaServiceOCR" ma:readOnly="true">
      <xsd:simpleType>
        <xsd:restriction base="dms:Note">
          <xsd:maxLength value="255"/>
        </xsd:restriction>
      </xsd:simpleType>
    </xsd:element>
    <xsd:element name="MediaServiceLocation" ma:index="34" nillable="true" ma:displayName="Location" ma:internalName="MediaServiceLocation"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EventHashCode" ma:index="4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770a3f-094e-4c97-bfac-023a00ce03e6" elementFormDefault="qualified">
    <xsd:import namespace="http://schemas.microsoft.com/office/2006/documentManagement/types"/>
    <xsd:import namespace="http://schemas.microsoft.com/office/infopath/2007/PartnerControls"/>
    <xsd:element name="SharedWithUsers" ma:index="3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A0907-A267-4EB1-9F2F-720BFD61A61D}">
  <ds:schemaRefs>
    <ds:schemaRef ds:uri="d2702c46-ea31-457a-96fd-e00e235ba8f1"/>
    <ds:schemaRef ds:uri="http://purl.org/dc/terms/"/>
    <ds:schemaRef ds:uri="http://schemas.openxmlformats.org/package/2006/metadata/core-properties"/>
    <ds:schemaRef ds:uri="http://schemas.microsoft.com/office/2006/documentManagement/types"/>
    <ds:schemaRef ds:uri="a8770a3f-094e-4c97-bfac-023a00ce03e6"/>
    <ds:schemaRef ds:uri="f98906e5-ed58-42b1-96d1-47aa8e093963"/>
    <ds:schemaRef ds:uri="http://purl.org/dc/elements/1.1/"/>
    <ds:schemaRef ds:uri="http://schemas.microsoft.com/office/2006/metadata/properties"/>
    <ds:schemaRef ds:uri="02cd3014-460a-4f24-9b0e-44f16717fd38"/>
    <ds:schemaRef ds:uri="http://schemas.microsoft.com/sharepoint/v3"/>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CACF691-A91A-4C0D-ABF8-28241F5FE61C}">
  <ds:schemaRefs>
    <ds:schemaRef ds:uri="Microsoft.SharePoint.Taxonomy.ContentTypeSync"/>
  </ds:schemaRefs>
</ds:datastoreItem>
</file>

<file path=customXml/itemProps3.xml><?xml version="1.0" encoding="utf-8"?>
<ds:datastoreItem xmlns:ds="http://schemas.openxmlformats.org/officeDocument/2006/customXml" ds:itemID="{DC460E29-005B-44AE-BF65-BC2FEEBE5E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702c46-ea31-457a-96fd-e00e235ba8f1"/>
    <ds:schemaRef ds:uri="f98906e5-ed58-42b1-96d1-47aa8e093963"/>
    <ds:schemaRef ds:uri="02cd3014-460a-4f24-9b0e-44f16717fd38"/>
    <ds:schemaRef ds:uri="a8770a3f-094e-4c97-bfac-023a00ce03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1164450-D943-489C-9A83-4D13FC0399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2296</Words>
  <Application>Microsoft Office PowerPoint</Application>
  <PresentationFormat>On-screen Show (16:10)</PresentationFormat>
  <Paragraphs>208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Wright</dc:creator>
  <cp:lastModifiedBy>Amy Ball</cp:lastModifiedBy>
  <cp:revision>4</cp:revision>
  <dcterms:created xsi:type="dcterms:W3CDTF">2020-09-01T08:24:39Z</dcterms:created>
  <dcterms:modified xsi:type="dcterms:W3CDTF">2021-01-06T15:26:18Z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0x010100EF3726457B8C4C4892749E6B4865C3FC00DF02DC1F256AA04E96E9895960AAF10D</vt:lpwstr>
  </property>
  <property fmtid="{D5CDD505-2E9C-101B-9397-08002B2CF9AE}" pid="3" name="TaxKeyword">
    <vt:lpwstr/>
  </property>
  <property fmtid="{D5CDD505-2E9C-101B-9397-08002B2CF9AE}" pid="4" name="WWF_Department">
    <vt:lpwstr/>
  </property>
  <property fmtid="{D5CDD505-2E9C-101B-9397-08002B2CF9AE}" pid="5" name="WWF_Document_Type">
    <vt:lpwstr/>
  </property>
  <property fmtid="{D5CDD505-2E9C-101B-9397-08002B2CF9AE}" pid="6" name="WWF_Project_Code">
    <vt:lpwstr/>
  </property>
  <property fmtid="{D5CDD505-2E9C-101B-9397-08002B2CF9AE}" pid="7" name="WWF_Goal">
    <vt:lpwstr/>
  </property>
  <property fmtid="{D5CDD505-2E9C-101B-9397-08002B2CF9AE}" pid="8" name="WWF_Office">
    <vt:lpwstr/>
  </property>
  <property fmtid="{D5CDD505-2E9C-101B-9397-08002B2CF9AE}" pid="9" name="WWF_Sensitivity">
    <vt:lpwstr/>
  </property>
  <property fmtid="{D5CDD505-2E9C-101B-9397-08002B2CF9AE}" pid="10" name="WWF_Document_Status">
    <vt:lpwstr/>
  </property>
</Properties>
</file>