
<file path=[Content_Types].xml><?xml version="1.0" encoding="utf-8"?>
<Types xmlns="http://schemas.openxmlformats.org/package/2006/content-types">
  <Override PartName="/ppt/slides/slide6.xml" ContentType="application/vnd.openxmlformats-officedocument.presentationml.slide+xml"/>
  <Override PartName="/ppt/metadata" ContentType="application/binary"/>
  <Default Extension="svg" ContentType="image/svg+xml"/>
  <Override PartName="/ppt/charts/style2.xml" ContentType="application/vnd.ms-office.chart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charts/colors6.xml" ContentType="application/vnd.ms-office.chartcolor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colors4.xml" ContentType="application/vnd.ms-office.chartcolorstyl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Default Extension="fntdata" ContentType="application/x-fontdata"/>
  <Override PartName="/ppt/charts/colors2.xml" ContentType="application/vnd.ms-office.chartcolorstyl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charts/colors1.xml" ContentType="application/vnd.ms-office.chartcolorstyle+xml"/>
  <Override PartName="/ppt/commentAuthors.xml" ContentType="application/vnd.openxmlformats-officedocument.presentationml.commentAuthors+xml"/>
  <Override PartName="/ppt/charts/chart6.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style6.xml" ContentType="application/vnd.ms-office.chartstyle+xml"/>
  <Override PartName="/ppt/charts/style5.xml" ContentType="application/vnd.ms-office.chartstyl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charts/style4.xml" ContentType="application/vnd.ms-office.chartstyle+xml"/>
  <Override PartName="/ppt/charts/style3.xml" ContentType="application/vnd.ms-office.chartstyl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charts/colors5.xml" ContentType="application/vnd.ms-office.chartcolor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charts/colors3.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handoutMasterIdLst>
    <p:handoutMasterId r:id="rId29"/>
  </p:handoutMasterIdLst>
  <p:sldIdLst>
    <p:sldId id="256" r:id="rId2"/>
    <p:sldId id="257" r:id="rId3"/>
    <p:sldId id="260" r:id="rId4"/>
    <p:sldId id="261" r:id="rId5"/>
    <p:sldId id="268" r:id="rId6"/>
    <p:sldId id="266" r:id="rId7"/>
    <p:sldId id="262" r:id="rId8"/>
    <p:sldId id="263" r:id="rId9"/>
    <p:sldId id="286" r:id="rId10"/>
    <p:sldId id="264" r:id="rId11"/>
    <p:sldId id="269" r:id="rId12"/>
    <p:sldId id="270" r:id="rId13"/>
    <p:sldId id="265" r:id="rId14"/>
    <p:sldId id="272" r:id="rId15"/>
    <p:sldId id="271" r:id="rId16"/>
    <p:sldId id="273" r:id="rId17"/>
    <p:sldId id="274" r:id="rId18"/>
    <p:sldId id="275" r:id="rId19"/>
    <p:sldId id="276" r:id="rId20"/>
    <p:sldId id="277" r:id="rId21"/>
    <p:sldId id="278" r:id="rId22"/>
    <p:sldId id="279" r:id="rId23"/>
    <p:sldId id="280" r:id="rId24"/>
    <p:sldId id="282" r:id="rId25"/>
    <p:sldId id="283" r:id="rId26"/>
    <p:sldId id="281" r:id="rId27"/>
    <p:sldId id="258" r:id="rId28"/>
  </p:sldIdLst>
  <p:sldSz cx="9144000" cy="6858000" type="screen4x3"/>
  <p:notesSz cx="6858000" cy="9144000"/>
  <p:embeddedFontLst>
    <p:embeddedFont>
      <p:font typeface="Calibri" pitchFamily="34" charset="0"/>
      <p:regular r:id="rId30"/>
      <p:bold r:id="rId31"/>
      <p:italic r:id="rId32"/>
      <p:boldItalic r:id="rId33"/>
    </p:embeddedFont>
    <p:embeddedFont>
      <p:font typeface="Open Sans" pitchFamily="34" charset="0"/>
      <p:regular r:id="rId34"/>
      <p:bold r:id="rId35"/>
      <p:italic r:id="rId36"/>
      <p:boldItalic r:id="rId37"/>
    </p:embeddedFont>
  </p:embeddedFontLst>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xmlns="">
        <p15:guide id="1" orient="horz" pos="459" userDrawn="1">
          <p15:clr>
            <a:srgbClr val="A4A3A4"/>
          </p15:clr>
        </p15:guide>
        <p15:guide id="2" pos="2880" userDrawn="1">
          <p15:clr>
            <a:srgbClr val="A4A3A4"/>
          </p15:clr>
        </p15:guide>
        <p15:guide id="3" pos="5488" userDrawn="1">
          <p15:clr>
            <a:srgbClr val="A4A3A4"/>
          </p15:clr>
        </p15:guide>
        <p15:guide id="4" pos="272" userDrawn="1">
          <p15:clr>
            <a:srgbClr val="A4A3A4"/>
          </p15:clr>
        </p15:guide>
        <p15:guide id="5" orient="horz" pos="2160" userDrawn="1">
          <p15:clr>
            <a:srgbClr val="A4A3A4"/>
          </p15:clr>
        </p15:guide>
        <p15:guide id="6" orient="horz" pos="4042" userDrawn="1">
          <p15:clr>
            <a:srgbClr val="A4A3A4"/>
          </p15:clr>
        </p15:guide>
        <p15:guide id="7" pos="5715" userDrawn="1">
          <p15:clr>
            <a:srgbClr val="A4A3A4"/>
          </p15:clr>
        </p15:guide>
        <p15:guide id="8" pos="5760" userDrawn="1">
          <p15:clr>
            <a:srgbClr val="A4A3A4"/>
          </p15:clr>
        </p15:guide>
        <p15:guide id="9" orient="horz" userDrawn="1">
          <p15:clr>
            <a:srgbClr val="A4A3A4"/>
          </p15:clr>
        </p15:guide>
        <p15:guide id="10" orient="horz" pos="4320" userDrawn="1">
          <p15:clr>
            <a:srgbClr val="A4A3A4"/>
          </p15:clr>
        </p15:guide>
        <p15:guide id="12" orient="horz" pos="686" userDrawn="1">
          <p15:clr>
            <a:srgbClr val="A4A3A4"/>
          </p15:clr>
        </p15:guide>
        <p15:guide id="13" orient="horz" pos="867" userDrawn="1">
          <p15:clr>
            <a:srgbClr val="A4A3A4"/>
          </p15:clr>
        </p15:guide>
        <p15:guide id="14" orient="horz" pos="278" userDrawn="1">
          <p15:clr>
            <a:srgbClr val="A4A3A4"/>
          </p15:clr>
        </p15:guide>
      </p15:sldGuideLst>
    </p:ext>
    <p:ext uri="{2D200454-40CA-4A62-9FC3-DE9A4176ACB9}">
      <p15:notesGuideLst xmlns:p15="http://schemas.microsoft.com/office/powerpoint/2012/main" xmlns=""/>
    </p:ext>
    <p:ext uri="http://customooxmlschemas.google.com/">
      <go:slidesCustomData xmlns="" xmlns:p15="http://schemas.microsoft.com/office/powerpoint/2012/main" xmlns:go="http://customooxmlschemas.google.com/" roundtripDataSignature="AMtx7mhWsgUDOAxUbfMOOQoeoKWbRwSkzA==" r:id="rId38"/>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ristie Lee Fendell" initials=""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ACAEAF"/>
    <a:srgbClr val="9D9E9F"/>
    <a:srgbClr val="FCFDFE"/>
    <a:srgbClr val="F9F9F9"/>
    <a:srgbClr val="E95616"/>
    <a:srgbClr val="37286D"/>
    <a:srgbClr val="CADDB5"/>
    <a:srgbClr val="C5BDD2"/>
    <a:srgbClr val="281F85"/>
    <a:srgbClr val="DBF5D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39" autoAdjust="0"/>
    <p:restoredTop sz="94660"/>
  </p:normalViewPr>
  <p:slideViewPr>
    <p:cSldViewPr snapToGrid="0" showGuides="1">
      <p:cViewPr>
        <p:scale>
          <a:sx n="70" d="100"/>
          <a:sy n="70" d="100"/>
        </p:scale>
        <p:origin x="-2964" y="-1104"/>
      </p:cViewPr>
      <p:guideLst>
        <p:guide orient="horz" pos="459"/>
        <p:guide orient="horz" pos="2160"/>
        <p:guide orient="horz" pos="4042"/>
        <p:guide orient="horz"/>
        <p:guide orient="horz" pos="4320"/>
        <p:guide orient="horz" pos="686"/>
        <p:guide orient="horz" pos="867"/>
        <p:guide orient="horz" pos="278"/>
        <p:guide pos="2880"/>
        <p:guide pos="5488"/>
        <p:guide pos="272"/>
        <p:guide pos="5715"/>
        <p:guide pos="5760"/>
      </p:guideLst>
    </p:cSldViewPr>
  </p:slid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90" d="100"/>
          <a:sy n="90" d="100"/>
        </p:scale>
        <p:origin x="3696" y="72"/>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oleObject" Target="Book1" TargetMode="External"/></Relationships>
</file>

<file path=ppt/charts/_rels/chart4.xml.rels><?xml version="1.0" encoding="UTF-8" standalone="yes"?>
<Relationships xmlns="http://schemas.openxmlformats.org/package/2006/relationships"><Relationship Id="rId3" Type="http://schemas.microsoft.com/office/2011/relationships/chartColorStyle" Target="colors4.xml"/><Relationship Id="rId2" Type="http://schemas.openxmlformats.org/officeDocument/2006/relationships/chartUserShapes" Target="../drawings/drawing1.xml"/><Relationship Id="rId1" Type="http://schemas.openxmlformats.org/officeDocument/2006/relationships/oleObject" Target="https://d.docs.live.net/86081338b14f8352/1%20-%20Twinkl/Topical%20lessons/WWF/COP/COP26%20Our%20Climate%20Our%20Future%20Role%20Play/Teacher%20Resources/1.5%20to%202%20graph.xlsx" TargetMode="External"/><Relationship Id="rId4" Type="http://schemas.microsoft.com/office/2011/relationships/chartStyle" Target="style4.xml"/></Relationships>
</file>

<file path=ppt/charts/_rels/chart5.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oleObject" Target="https://d.docs.live.net/86081338b14f8352/1%20-%20Twinkl/Topical%20lessons/WWF/COP/COP26%20Our%20Climate%20Our%20Future%20Role%20Play/Teacher%20Resources/1.5%20to%202%20graph.xlsx" TargetMode="External"/></Relationships>
</file>

<file path=ppt/charts/_rels/chart6.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oleObject" Target="https://d.docs.live.net/86081338b14f8352/1%20-%20Twinkl/Topical%20lessons/WWF/COP/COP26%20Our%20Climate%20Our%20Future%20Role%20Play/Teacher%20Resources/1.5%20to%202%20graph.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GB"/>
  <c:chart>
    <c:autoTitleDeleted val="1"/>
    <c:plotArea>
      <c:layout/>
      <c:barChart>
        <c:barDir val="col"/>
        <c:grouping val="clustered"/>
        <c:ser>
          <c:idx val="0"/>
          <c:order val="0"/>
          <c:tx>
            <c:strRef>
              <c:f>Sheet1!$C$23</c:f>
              <c:strCache>
                <c:ptCount val="1"/>
                <c:pt idx="0">
                  <c:v>1.5°C</c:v>
                </c:pt>
              </c:strCache>
            </c:strRef>
          </c:tx>
          <c:spPr>
            <a:solidFill>
              <a:srgbClr val="281F85"/>
            </a:solidFill>
            <a:ln>
              <a:noFill/>
            </a:ln>
            <a:effectLst/>
          </c:spPr>
          <c:dPt>
            <c:idx val="0"/>
            <c:spPr>
              <a:solidFill>
                <a:srgbClr val="37286D"/>
              </a:solidFill>
              <a:ln>
                <a:noFill/>
              </a:ln>
              <a:effectLst/>
            </c:spPr>
            <c:extLst xmlns:c16r2="http://schemas.microsoft.com/office/drawing/2015/06/chart">
              <c:ext xmlns:c16="http://schemas.microsoft.com/office/drawing/2014/chart" uri="{C3380CC4-5D6E-409C-BE32-E72D297353CC}">
                <c16:uniqueId val="{00000000-19D8-4833-90B9-E343ED5C78FC}"/>
              </c:ext>
            </c:extLst>
          </c:dPt>
          <c:dPt>
            <c:idx val="1"/>
            <c:spPr>
              <a:solidFill>
                <a:srgbClr val="37286D"/>
              </a:solidFill>
              <a:ln>
                <a:noFill/>
              </a:ln>
              <a:effectLst/>
            </c:spPr>
            <c:extLst xmlns:c16r2="http://schemas.microsoft.com/office/drawing/2015/06/chart">
              <c:ext xmlns:c16="http://schemas.microsoft.com/office/drawing/2014/chart" uri="{C3380CC4-5D6E-409C-BE32-E72D297353CC}">
                <c16:uniqueId val="{00000001-19D8-4833-90B9-E343ED5C78FC}"/>
              </c:ext>
            </c:extLst>
          </c:dPt>
          <c:dPt>
            <c:idx val="2"/>
            <c:spPr>
              <a:solidFill>
                <a:srgbClr val="37286D"/>
              </a:solidFill>
              <a:ln>
                <a:noFill/>
              </a:ln>
              <a:effectLst/>
            </c:spPr>
            <c:extLst xmlns:c16r2="http://schemas.microsoft.com/office/drawing/2015/06/chart">
              <c:ext xmlns:c16="http://schemas.microsoft.com/office/drawing/2014/chart" uri="{C3380CC4-5D6E-409C-BE32-E72D297353CC}">
                <c16:uniqueId val="{00000002-19D8-4833-90B9-E343ED5C78FC}"/>
              </c:ext>
            </c:extLst>
          </c:dPt>
          <c:dLbls>
            <c:dLbl>
              <c:idx val="0"/>
              <c:layout>
                <c:manualLayout>
                  <c:x val="-4.4687673440181275E-17"/>
                  <c:y val="2.0138447864809082E-2"/>
                </c:manualLayout>
              </c:layout>
              <c:dLblPos val="out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19D8-4833-90B9-E343ED5C78FC}"/>
                </c:ext>
              </c:extLst>
            </c:dLbl>
            <c:dLbl>
              <c:idx val="1"/>
              <c:layout>
                <c:manualLayout>
                  <c:x val="0"/>
                  <c:y val="2.5173059831011466E-2"/>
                </c:manualLayout>
              </c:layout>
              <c:dLblPos val="out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19D8-4833-90B9-E343ED5C78FC}"/>
                </c:ext>
              </c:extLst>
            </c:dLbl>
            <c:dLbl>
              <c:idx val="2"/>
              <c:layout>
                <c:manualLayout>
                  <c:x val="0"/>
                  <c:y val="2.5173059831011466E-2"/>
                </c:manualLayout>
              </c:layout>
              <c:dLblPos val="out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19D8-4833-90B9-E343ED5C78FC}"/>
                </c:ext>
              </c:extLst>
            </c:dLbl>
            <c:spPr>
              <a:noFill/>
              <a:ln>
                <a:noFill/>
              </a:ln>
              <a:effectLst/>
            </c:spPr>
            <c:txPr>
              <a:bodyPr rot="0" spcFirstLastPara="1" vertOverflow="ellipsis" vert="horz" wrap="square" anchor="ctr" anchorCtr="1"/>
              <a:lstStyle/>
              <a:p>
                <a:pPr>
                  <a:spcAft>
                    <a:spcPts val="200"/>
                  </a:spcAft>
                  <a:defRPr lang="en-US" sz="800" b="0"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Sheet1!$B$24:$B$26</c:f>
              <c:strCache>
                <c:ptCount val="3"/>
                <c:pt idx="0">
                  <c:v>insects</c:v>
                </c:pt>
                <c:pt idx="1">
                  <c:v>plants</c:v>
                </c:pt>
                <c:pt idx="2">
                  <c:v>vertebrates</c:v>
                </c:pt>
              </c:strCache>
            </c:strRef>
          </c:cat>
          <c:val>
            <c:numRef>
              <c:f>Sheet1!$C$24:$C$26</c:f>
              <c:numCache>
                <c:formatCode>General</c:formatCode>
                <c:ptCount val="3"/>
                <c:pt idx="0">
                  <c:v>6</c:v>
                </c:pt>
                <c:pt idx="1">
                  <c:v>8</c:v>
                </c:pt>
                <c:pt idx="2">
                  <c:v>4</c:v>
                </c:pt>
              </c:numCache>
            </c:numRef>
          </c:val>
          <c:extLst xmlns:c16r2="http://schemas.microsoft.com/office/drawing/2015/06/chart">
            <c:ext xmlns:c16="http://schemas.microsoft.com/office/drawing/2014/chart" uri="{C3380CC4-5D6E-409C-BE32-E72D297353CC}">
              <c16:uniqueId val="{00000003-19D8-4833-90B9-E343ED5C78FC}"/>
            </c:ext>
          </c:extLst>
        </c:ser>
        <c:ser>
          <c:idx val="1"/>
          <c:order val="1"/>
          <c:tx>
            <c:strRef>
              <c:f>Sheet1!$D$23</c:f>
              <c:strCache>
                <c:ptCount val="1"/>
                <c:pt idx="0">
                  <c:v>2°C</c:v>
                </c:pt>
              </c:strCache>
            </c:strRef>
          </c:tx>
          <c:spPr>
            <a:noFill/>
            <a:ln>
              <a:noFill/>
            </a:ln>
            <a:effectLst/>
          </c:spPr>
          <c:dPt>
            <c:idx val="0"/>
            <c:extLst xmlns:c16r2="http://schemas.microsoft.com/office/drawing/2015/06/chart">
              <c:ext xmlns:c16="http://schemas.microsoft.com/office/drawing/2014/chart" uri="{C3380CC4-5D6E-409C-BE32-E72D297353CC}">
                <c16:uniqueId val="{00000004-19D8-4833-90B9-E343ED5C78FC}"/>
              </c:ext>
            </c:extLst>
          </c:dPt>
          <c:dPt>
            <c:idx val="1"/>
            <c:extLst xmlns:c16r2="http://schemas.microsoft.com/office/drawing/2015/06/chart">
              <c:ext xmlns:c16="http://schemas.microsoft.com/office/drawing/2014/chart" uri="{C3380CC4-5D6E-409C-BE32-E72D297353CC}">
                <c16:uniqueId val="{00000005-19D8-4833-90B9-E343ED5C78FC}"/>
              </c:ext>
            </c:extLst>
          </c:dPt>
          <c:dPt>
            <c:idx val="2"/>
            <c:extLst xmlns:c16r2="http://schemas.microsoft.com/office/drawing/2015/06/chart">
              <c:ext xmlns:c16="http://schemas.microsoft.com/office/drawing/2014/chart" uri="{C3380CC4-5D6E-409C-BE32-E72D297353CC}">
                <c16:uniqueId val="{00000006-19D8-4833-90B9-E343ED5C78FC}"/>
              </c:ext>
            </c:extLst>
          </c:dPt>
          <c:cat>
            <c:strRef>
              <c:f>Sheet1!$B$24:$B$26</c:f>
              <c:strCache>
                <c:ptCount val="3"/>
                <c:pt idx="0">
                  <c:v>insects</c:v>
                </c:pt>
                <c:pt idx="1">
                  <c:v>plants</c:v>
                </c:pt>
                <c:pt idx="2">
                  <c:v>vertebrates</c:v>
                </c:pt>
              </c:strCache>
            </c:strRef>
          </c:cat>
          <c:val>
            <c:numRef>
              <c:f>Sheet1!$D$24:$D$26</c:f>
              <c:numCache>
                <c:formatCode>General</c:formatCode>
                <c:ptCount val="3"/>
                <c:pt idx="0">
                  <c:v>18</c:v>
                </c:pt>
                <c:pt idx="1">
                  <c:v>16</c:v>
                </c:pt>
                <c:pt idx="2">
                  <c:v>8</c:v>
                </c:pt>
              </c:numCache>
            </c:numRef>
          </c:val>
          <c:extLst xmlns:c16r2="http://schemas.microsoft.com/office/drawing/2015/06/chart">
            <c:ext xmlns:c16="http://schemas.microsoft.com/office/drawing/2014/chart" uri="{C3380CC4-5D6E-409C-BE32-E72D297353CC}">
              <c16:uniqueId val="{00000007-19D8-4833-90B9-E343ED5C78FC}"/>
            </c:ext>
          </c:extLst>
        </c:ser>
        <c:dLbls/>
        <c:gapWidth val="100"/>
        <c:overlap val="-20"/>
        <c:axId val="105646720"/>
        <c:axId val="105652608"/>
      </c:barChart>
      <c:catAx>
        <c:axId val="105646720"/>
        <c:scaling>
          <c:orientation val="minMax"/>
        </c:scaling>
        <c:axPos val="b"/>
        <c:numFmt formatCode="General" sourceLinked="1"/>
        <c:maj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lang="en-US" sz="900" b="0"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105652608"/>
        <c:crosses val="autoZero"/>
        <c:auto val="1"/>
        <c:lblAlgn val="ctr"/>
        <c:lblOffset val="100"/>
      </c:catAx>
      <c:valAx>
        <c:axId val="105652608"/>
        <c:scaling>
          <c:orientation val="minMax"/>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en-US" sz="1000" b="1"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r>
                  <a:rPr lang="en-GB" sz="1000" b="1">
                    <a:solidFill>
                      <a:schemeClr val="tx1"/>
                    </a:solidFill>
                    <a:latin typeface="Open Sans" panose="020B0606030504020204" pitchFamily="34" charset="0"/>
                    <a:ea typeface="Open Sans" panose="020B0606030504020204" pitchFamily="34" charset="0"/>
                    <a:cs typeface="Open Sans" panose="020B0606030504020204" pitchFamily="34" charset="0"/>
                  </a:rPr>
                  <a:t>Percentage Species Loss</a:t>
                </a:r>
              </a:p>
            </c:rich>
          </c:tx>
          <c:layout/>
          <c:spPr>
            <a:noFill/>
            <a:ln>
              <a:noFill/>
            </a:ln>
            <a:effectLst/>
          </c:spPr>
        </c:title>
        <c:numFmt formatCode="General" sourceLinked="1"/>
        <c:majorTickMark val="none"/>
        <c:tickLblPos val="nextTo"/>
        <c:spPr>
          <a:noFill/>
          <a:ln>
            <a:solidFill>
              <a:schemeClr val="tx1"/>
            </a:solidFill>
          </a:ln>
          <a:effectLst/>
        </c:spPr>
        <c:txPr>
          <a:bodyPr rot="-60000000" spcFirstLastPara="1" vertOverflow="ellipsis" vert="horz" wrap="square" anchor="ctr" anchorCtr="1"/>
          <a:lstStyle/>
          <a:p>
            <a:pPr>
              <a:defRPr lang="en-US" sz="800" b="0"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105646720"/>
        <c:crosses val="autoZero"/>
        <c:crossBetween val="between"/>
      </c:valAx>
      <c:spPr>
        <a:noFill/>
        <a:ln>
          <a:noFill/>
        </a:ln>
        <a:effectLst/>
      </c:spPr>
    </c:plotArea>
    <c:legend>
      <c:legendPos val="b"/>
      <c:legendEntry>
        <c:idx val="0"/>
        <c:delete val="1"/>
      </c:legendEntry>
      <c:legendEntry>
        <c:idx val="1"/>
        <c:txPr>
          <a:bodyPr rot="0" spcFirstLastPara="1" vertOverflow="ellipsis" vert="horz" wrap="square" anchor="ctr" anchorCtr="1"/>
          <a:lstStyle/>
          <a:p>
            <a:pPr>
              <a:defRPr lang="en-US" sz="900" b="0" i="0" u="none" strike="noStrike" kern="1200" baseline="0">
                <a:solidFill>
                  <a:srgbClr val="FCFDFE"/>
                </a:solidFill>
                <a:latin typeface="Open Sans" panose="020B0606030504020204" pitchFamily="34" charset="0"/>
                <a:ea typeface="Open Sans" panose="020B0606030504020204" pitchFamily="34" charset="0"/>
                <a:cs typeface="Open Sans" panose="020B0606030504020204" pitchFamily="34" charset="0"/>
              </a:defRPr>
            </a:pPr>
            <a:endParaRPr lang="en-US"/>
          </a:p>
        </c:txPr>
      </c:legendEntry>
      <c:layout>
        <c:manualLayout>
          <c:xMode val="edge"/>
          <c:yMode val="edge"/>
          <c:x val="0.64352874067977761"/>
          <c:y val="4.9075573886300239E-2"/>
          <c:w val="0.13200178056915923"/>
          <c:h val="8.4959671568872352E-2"/>
        </c:manualLayout>
      </c:layout>
      <c:spPr>
        <a:noFill/>
        <a:ln>
          <a:noFill/>
        </a:ln>
        <a:effectLst/>
      </c:spPr>
      <c:txPr>
        <a:bodyPr rot="0" spcFirstLastPara="1" vertOverflow="ellipsis" vert="horz" wrap="square" anchor="ctr" anchorCtr="1"/>
        <a:lstStyle/>
        <a:p>
          <a:pPr>
            <a:defRPr lang="en-US" sz="900" b="0" i="0" u="none" strike="noStrike" kern="1200" baseline="0">
              <a:solidFill>
                <a:srgbClr val="FCFDFE"/>
              </a:solidFill>
              <a:latin typeface="Open Sans" panose="020B0606030504020204" pitchFamily="34" charset="0"/>
              <a:ea typeface="Open Sans" panose="020B0606030504020204" pitchFamily="34" charset="0"/>
              <a:cs typeface="Open Sans" panose="020B0606030504020204" pitchFamily="34" charset="0"/>
            </a:defRPr>
          </a:pPr>
          <a:endParaRPr lang="en-US"/>
        </a:p>
      </c:txPr>
    </c:legend>
    <c:plotVisOnly val="1"/>
    <c:dispBlanksAs val="gap"/>
  </c:chart>
  <c:spPr>
    <a:noFill/>
    <a:ln>
      <a:noFill/>
    </a:ln>
    <a:effectLst/>
  </c:spPr>
  <c:txPr>
    <a:bodyPr/>
    <a:lstStyle/>
    <a:p>
      <a:pPr>
        <a:defRPr lang="en-US"/>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GB"/>
  <c:chart>
    <c:autoTitleDeleted val="1"/>
    <c:plotArea>
      <c:layout>
        <c:manualLayout>
          <c:layoutTarget val="inner"/>
          <c:xMode val="edge"/>
          <c:yMode val="edge"/>
          <c:x val="0.2806178240065671"/>
          <c:y val="5.9864612557684507E-2"/>
          <c:w val="0.65902552304418771"/>
          <c:h val="0.69267684807886887"/>
        </c:manualLayout>
      </c:layout>
      <c:barChart>
        <c:barDir val="col"/>
        <c:grouping val="clustered"/>
        <c:ser>
          <c:idx val="0"/>
          <c:order val="0"/>
          <c:spPr>
            <a:solidFill>
              <a:schemeClr val="accent1"/>
            </a:solidFill>
            <a:ln>
              <a:noFill/>
            </a:ln>
            <a:effectLst/>
          </c:spPr>
          <c:dPt>
            <c:idx val="0"/>
            <c:spPr>
              <a:solidFill>
                <a:srgbClr val="37286D"/>
              </a:solidFill>
              <a:ln>
                <a:noFill/>
              </a:ln>
              <a:effectLst/>
            </c:spPr>
            <c:extLst xmlns:c16r2="http://schemas.microsoft.com/office/drawing/2015/06/chart">
              <c:ext xmlns:c16="http://schemas.microsoft.com/office/drawing/2014/chart" uri="{C3380CC4-5D6E-409C-BE32-E72D297353CC}">
                <c16:uniqueId val="{00000005-F1AA-42D1-A371-8BABE4CE4E6D}"/>
              </c:ext>
            </c:extLst>
          </c:dPt>
          <c:dPt>
            <c:idx val="1"/>
            <c:spPr>
              <a:noFill/>
              <a:ln>
                <a:noFill/>
              </a:ln>
              <a:effectLst/>
            </c:spPr>
            <c:extLst xmlns:c16r2="http://schemas.microsoft.com/office/drawing/2015/06/chart">
              <c:ext xmlns:c16="http://schemas.microsoft.com/office/drawing/2014/chart" uri="{C3380CC4-5D6E-409C-BE32-E72D297353CC}">
                <c16:uniqueId val="{00000001-F1AA-42D1-A371-8BABE4CE4E6D}"/>
              </c:ext>
            </c:extLst>
          </c:dPt>
          <c:dLbls>
            <c:dLbl>
              <c:idx val="0"/>
              <c:layout/>
              <c:tx>
                <c:rich>
                  <a:bodyPr rot="0" spcFirstLastPara="1" vertOverflow="ellipsis" vert="horz" wrap="square" lIns="38100" tIns="19050" rIns="38100" bIns="19050" anchor="ctr" anchorCtr="1">
                    <a:noAutofit/>
                  </a:bodyPr>
                  <a:lstStyle/>
                  <a:p>
                    <a:pPr>
                      <a:defRPr sz="800" b="0"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fld id="{3B228819-AB48-42CB-B177-EC9BC64B2490}" type="VALUE">
                      <a:rPr lang="en-US" sz="800" smtClean="0">
                        <a:solidFill>
                          <a:schemeClr val="tx1"/>
                        </a:solidFill>
                        <a:latin typeface="Open Sans" panose="020B0606030504020204" pitchFamily="34" charset="0"/>
                        <a:ea typeface="Open Sans" panose="020B0606030504020204" pitchFamily="34" charset="0"/>
                        <a:cs typeface="Open Sans" panose="020B0606030504020204" pitchFamily="34" charset="0"/>
                      </a:rPr>
                      <a:pPr>
                        <a:defRPr sz="800" b="0"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t>[VALUE]</a:t>
                    </a:fld>
                    <a:r>
                      <a:rPr lang="en-US" sz="800">
                        <a:solidFill>
                          <a:schemeClr val="tx1"/>
                        </a:solidFill>
                        <a:latin typeface="Open Sans" panose="020B0606030504020204" pitchFamily="34" charset="0"/>
                        <a:ea typeface="Open Sans" panose="020B0606030504020204" pitchFamily="34" charset="0"/>
                        <a:cs typeface="Open Sans" panose="020B0606030504020204" pitchFamily="34" charset="0"/>
                      </a:rPr>
                      <a:t> %</a:t>
                    </a:r>
                  </a:p>
                </c:rich>
              </c:tx>
              <c:spPr>
                <a:noFill/>
                <a:ln>
                  <a:noFill/>
                </a:ln>
                <a:effectLst/>
              </c:spPr>
              <c:dLblPos val="outEnd"/>
              <c:showVal val="1"/>
              <c:extLst xmlns:c16r2="http://schemas.microsoft.com/office/drawing/2015/06/chart">
                <c:ext xmlns:c15="http://schemas.microsoft.com/office/drawing/2012/chart" uri="{CE6537A1-D6FC-4f65-9D91-7224C49458BB}">
                  <c15:layout>
                    <c:manualLayout>
                      <c:w val="0.14589849108367628"/>
                      <c:h val="6.0690825249053816E-2"/>
                    </c:manualLayout>
                  </c15:layout>
                  <c15:dlblFieldTable/>
                  <c15:showDataLabelsRange val="0"/>
                </c:ext>
                <c:ext xmlns:c16="http://schemas.microsoft.com/office/drawing/2014/chart" uri="{C3380CC4-5D6E-409C-BE32-E72D297353CC}">
                  <c16:uniqueId val="{00000005-F1AA-42D1-A371-8BABE4CE4E6D}"/>
                </c:ext>
              </c:extLst>
            </c:dLbl>
            <c:dLbl>
              <c:idx val="1"/>
              <c:delete val="1"/>
              <c:extLst xmlns:c16r2="http://schemas.microsoft.com/office/drawing/2015/06/chart">
                <c:ext xmlns:c15="http://schemas.microsoft.com/office/drawing/2012/chart" uri="{CE6537A1-D6FC-4f65-9D91-7224C49458BB}">
                  <c15:layout>
                    <c:manualLayout>
                      <c:w val="0.13783264746227708"/>
                      <c:h val="4.4116239613694694E-2"/>
                    </c:manualLayout>
                  </c15:layout>
                </c:ext>
                <c:ext xmlns:c16="http://schemas.microsoft.com/office/drawing/2014/chart" uri="{C3380CC4-5D6E-409C-BE32-E72D297353CC}">
                  <c16:uniqueId val="{00000001-F1AA-42D1-A371-8BABE4CE4E6D}"/>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Sheet1!$B$4:$B$5</c:f>
              <c:numCache>
                <c:formatCode>General</c:formatCode>
                <c:ptCount val="2"/>
                <c:pt idx="0">
                  <c:v>1.5</c:v>
                </c:pt>
                <c:pt idx="1">
                  <c:v>2</c:v>
                </c:pt>
              </c:numCache>
            </c:numRef>
          </c:cat>
          <c:val>
            <c:numRef>
              <c:f>Sheet1!$C$4:$C$5</c:f>
              <c:numCache>
                <c:formatCode>General</c:formatCode>
                <c:ptCount val="2"/>
                <c:pt idx="0">
                  <c:v>70</c:v>
                </c:pt>
                <c:pt idx="1">
                  <c:v>99</c:v>
                </c:pt>
              </c:numCache>
            </c:numRef>
          </c:val>
          <c:extLst xmlns:c16r2="http://schemas.microsoft.com/office/drawing/2015/06/chart">
            <c:ext xmlns:c16="http://schemas.microsoft.com/office/drawing/2014/chart" uri="{C3380CC4-5D6E-409C-BE32-E72D297353CC}">
              <c16:uniqueId val="{00000002-F1AA-42D1-A371-8BABE4CE4E6D}"/>
            </c:ext>
          </c:extLst>
        </c:ser>
        <c:dLbls>
          <c:showVal val="1"/>
        </c:dLbls>
        <c:gapWidth val="219"/>
        <c:overlap val="-27"/>
        <c:axId val="106075264"/>
        <c:axId val="106077184"/>
      </c:barChart>
      <c:catAx>
        <c:axId val="106075264"/>
        <c:scaling>
          <c:orientation val="minMax"/>
        </c:scaling>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b="1"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c:rich>
          </c:tx>
          <c:layout>
            <c:manualLayout>
              <c:xMode val="edge"/>
              <c:yMode val="edge"/>
              <c:x val="0.29501398744909985"/>
              <c:y val="0.82791645008418335"/>
            </c:manualLayout>
          </c:layout>
          <c:spPr>
            <a:noFill/>
            <a:ln>
              <a:noFill/>
            </a:ln>
            <a:effectLst/>
          </c:spPr>
        </c:title>
        <c:numFmt formatCode="General" sourceLinked="1"/>
        <c:maj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106077184"/>
        <c:crosses val="autoZero"/>
        <c:auto val="1"/>
        <c:lblAlgn val="ctr"/>
        <c:lblOffset val="100"/>
      </c:catAx>
      <c:valAx>
        <c:axId val="106077184"/>
        <c:scaling>
          <c:orientation val="minMax"/>
          <c:max val="100"/>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b="1" dirty="0">
                    <a:solidFill>
                      <a:schemeClr val="tx1"/>
                    </a:solidFill>
                    <a:latin typeface="Open Sans" panose="020B0606030504020204" pitchFamily="34" charset="0"/>
                    <a:ea typeface="Open Sans" panose="020B0606030504020204" pitchFamily="34" charset="0"/>
                    <a:cs typeface="Open Sans" panose="020B0606030504020204" pitchFamily="34" charset="0"/>
                  </a:rPr>
                  <a:t>Percentage</a:t>
                </a:r>
                <a:r>
                  <a:rPr lang="en-GB" b="1" baseline="0" dirty="0">
                    <a:solidFill>
                      <a:schemeClr val="tx1"/>
                    </a:solidFill>
                    <a:latin typeface="Open Sans" panose="020B0606030504020204" pitchFamily="34" charset="0"/>
                    <a:ea typeface="Open Sans" panose="020B0606030504020204" pitchFamily="34" charset="0"/>
                    <a:cs typeface="Open Sans" panose="020B0606030504020204" pitchFamily="34" charset="0"/>
                  </a:rPr>
                  <a:t> Coral Loss</a:t>
                </a:r>
                <a:endParaRPr lang="en-GB"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c:rich>
          </c:tx>
          <c:layout>
            <c:manualLayout>
              <c:xMode val="edge"/>
              <c:yMode val="edge"/>
              <c:x val="7.1330589849108395E-2"/>
              <c:y val="8.5218601818419101E-2"/>
            </c:manualLayout>
          </c:layout>
          <c:spPr>
            <a:noFill/>
            <a:ln>
              <a:noFill/>
            </a:ln>
            <a:effectLst/>
          </c:spPr>
        </c:title>
        <c:numFmt formatCode="General" sourceLinked="1"/>
        <c:majorTickMark val="none"/>
        <c:tickLblPos val="nextTo"/>
        <c:spPr>
          <a:noFill/>
          <a:ln>
            <a:solidFill>
              <a:schemeClr val="tx1"/>
            </a:solidFill>
          </a:ln>
          <a:effectLst/>
        </c:spPr>
        <c:txPr>
          <a:bodyPr rot="-60000000" spcFirstLastPara="1" vertOverflow="ellipsis" vert="horz" wrap="square" anchor="ctr" anchorCtr="1"/>
          <a:lstStyle/>
          <a:p>
            <a:pPr>
              <a:defRPr sz="800" b="0"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106075264"/>
        <c:crosses val="autoZero"/>
        <c:crossBetween val="between"/>
      </c:valAx>
      <c:spPr>
        <a:noFill/>
        <a:ln>
          <a:noFill/>
        </a:ln>
        <a:effectLst/>
      </c:spPr>
    </c:plotArea>
    <c:plotVisOnly val="1"/>
    <c:dispBlanksAs val="gap"/>
  </c:chart>
  <c:spPr>
    <a:noFill/>
    <a:ln>
      <a:noFill/>
    </a:ln>
    <a:effectLst/>
  </c:spPr>
  <c:txPr>
    <a:bodyPr/>
    <a:lstStyle/>
    <a:p>
      <a:pPr>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GB"/>
  <c:chart>
    <c:autoTitleDeleted val="1"/>
    <c:plotArea>
      <c:layout>
        <c:manualLayout>
          <c:layoutTarget val="inner"/>
          <c:xMode val="edge"/>
          <c:yMode val="edge"/>
          <c:x val="0.2832373113854596"/>
          <c:y val="5.9864612557684507E-2"/>
          <c:w val="0.65640603566529498"/>
          <c:h val="0.69134328562876479"/>
        </c:manualLayout>
      </c:layout>
      <c:barChart>
        <c:barDir val="col"/>
        <c:grouping val="clustered"/>
        <c:ser>
          <c:idx val="0"/>
          <c:order val="0"/>
          <c:spPr>
            <a:solidFill>
              <a:schemeClr val="accent1"/>
            </a:solidFill>
            <a:ln>
              <a:noFill/>
            </a:ln>
            <a:effectLst/>
          </c:spPr>
          <c:dPt>
            <c:idx val="0"/>
            <c:spPr>
              <a:solidFill>
                <a:srgbClr val="37286D"/>
              </a:solidFill>
              <a:ln>
                <a:noFill/>
              </a:ln>
              <a:effectLst/>
            </c:spPr>
            <c:extLst xmlns:c16r2="http://schemas.microsoft.com/office/drawing/2015/06/chart">
              <c:ext xmlns:c16="http://schemas.microsoft.com/office/drawing/2014/chart" uri="{C3380CC4-5D6E-409C-BE32-E72D297353CC}">
                <c16:uniqueId val="{00000001-81ED-46B9-A73F-39EAA952E9CB}"/>
              </c:ext>
            </c:extLst>
          </c:dPt>
          <c:dPt>
            <c:idx val="1"/>
            <c:spPr>
              <a:solidFill>
                <a:srgbClr val="E95616"/>
              </a:solidFill>
              <a:ln>
                <a:noFill/>
              </a:ln>
              <a:effectLst/>
            </c:spPr>
            <c:extLst xmlns:c16r2="http://schemas.microsoft.com/office/drawing/2015/06/chart">
              <c:ext xmlns:c16="http://schemas.microsoft.com/office/drawing/2014/chart" uri="{C3380CC4-5D6E-409C-BE32-E72D297353CC}">
                <c16:uniqueId val="{00000003-81ED-46B9-A73F-39EAA952E9CB}"/>
              </c:ext>
            </c:extLst>
          </c:dPt>
          <c:dLbls>
            <c:dLbl>
              <c:idx val="0"/>
              <c:layout/>
              <c:tx>
                <c:rich>
                  <a:bodyPr rot="0" spcFirstLastPara="1" vertOverflow="ellipsis" vert="horz" wrap="square" lIns="38100" tIns="19050" rIns="38100" bIns="19050" anchor="ctr" anchorCtr="1">
                    <a:noAutofit/>
                  </a:bodyPr>
                  <a:lstStyle/>
                  <a:p>
                    <a:pPr>
                      <a:defRPr sz="800" b="0"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r>
                      <a:rPr lang="en-US" sz="8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c:rich>
              </c:tx>
              <c:spPr>
                <a:noFill/>
                <a:ln>
                  <a:noFill/>
                </a:ln>
                <a:effectLst/>
              </c:spPr>
              <c:dLblPos val="outEnd"/>
              <c:showVal val="1"/>
              <c:extLst xmlns:c16r2="http://schemas.microsoft.com/office/drawing/2015/06/chart">
                <c:ext xmlns:c15="http://schemas.microsoft.com/office/drawing/2012/chart" uri="{CE6537A1-D6FC-4f65-9D91-7224C49458BB}">
                  <c15:layout>
                    <c:manualLayout>
                      <c:w val="0.14589849108367628"/>
                      <c:h val="6.0690825249053816E-2"/>
                    </c:manualLayout>
                  </c15:layout>
                  <c15:showDataLabelsRange val="0"/>
                </c:ext>
                <c:ext xmlns:c16="http://schemas.microsoft.com/office/drawing/2014/chart" uri="{C3380CC4-5D6E-409C-BE32-E72D297353CC}">
                  <c16:uniqueId val="{00000001-81ED-46B9-A73F-39EAA952E9CB}"/>
                </c:ext>
              </c:extLst>
            </c:dLbl>
            <c:dLbl>
              <c:idx val="1"/>
              <c:layout>
                <c:manualLayout>
                  <c:x val="5.4871844723113289E-3"/>
                  <c:y val="-5.5244268499586718E-3"/>
                </c:manualLayout>
              </c:layout>
              <c:tx>
                <c:rich>
                  <a:bodyPr rot="0" spcFirstLastPara="1" vertOverflow="ellipsis" vert="horz" wrap="square" lIns="38100" tIns="19050" rIns="38100" bIns="19050" anchor="ctr" anchorCtr="1">
                    <a:noAutofit/>
                  </a:bodyPr>
                  <a:lstStyle/>
                  <a:p>
                    <a:pPr>
                      <a:defRPr sz="800" b="0"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r>
                      <a:rPr lang="en-US" sz="800" dirty="0">
                        <a:solidFill>
                          <a:schemeClr val="tx1"/>
                        </a:solidFill>
                        <a:latin typeface="Open Sans" panose="020B0606030504020204" pitchFamily="34" charset="0"/>
                        <a:ea typeface="Open Sans" panose="020B0606030504020204" pitchFamily="34" charset="0"/>
                        <a:cs typeface="Open Sans" panose="020B0606030504020204" pitchFamily="34" charset="0"/>
                      </a:rPr>
                      <a:t>99</a:t>
                    </a:r>
                    <a:r>
                      <a:rPr lang="en-US" sz="800" baseline="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endParaRPr lang="en-US" sz="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c:rich>
              </c:tx>
              <c:spPr>
                <a:noFill/>
                <a:ln>
                  <a:noFill/>
                </a:ln>
                <a:effectLst/>
              </c:spPr>
              <c:dLblPos val="outEnd"/>
              <c:showVal val="1"/>
              <c:extLst xmlns:c16r2="http://schemas.microsoft.com/office/drawing/2015/06/chart">
                <c:ext xmlns:c15="http://schemas.microsoft.com/office/drawing/2012/chart" uri="{CE6537A1-D6FC-4f65-9D91-7224C49458BB}">
                  <c15:layout>
                    <c:manualLayout>
                      <c:w val="0.13783264746227708"/>
                      <c:h val="4.4116239613694694E-2"/>
                    </c:manualLayout>
                  </c15:layout>
                  <c15:showDataLabelsRange val="0"/>
                </c:ext>
                <c:ext xmlns:c16="http://schemas.microsoft.com/office/drawing/2014/chart" uri="{C3380CC4-5D6E-409C-BE32-E72D297353CC}">
                  <c16:uniqueId val="{00000003-81ED-46B9-A73F-39EAA952E9CB}"/>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Sheet1!$B$4:$B$5</c:f>
              <c:numCache>
                <c:formatCode>General</c:formatCode>
                <c:ptCount val="2"/>
                <c:pt idx="0">
                  <c:v>1.5</c:v>
                </c:pt>
                <c:pt idx="1">
                  <c:v>2</c:v>
                </c:pt>
              </c:numCache>
            </c:numRef>
          </c:cat>
          <c:val>
            <c:numRef>
              <c:f>Sheet1!$C$4:$C$5</c:f>
              <c:numCache>
                <c:formatCode>General</c:formatCode>
                <c:ptCount val="2"/>
                <c:pt idx="0">
                  <c:v>70</c:v>
                </c:pt>
                <c:pt idx="1">
                  <c:v>99</c:v>
                </c:pt>
              </c:numCache>
            </c:numRef>
          </c:val>
          <c:extLst xmlns:c16r2="http://schemas.microsoft.com/office/drawing/2015/06/chart">
            <c:ext xmlns:c16="http://schemas.microsoft.com/office/drawing/2014/chart" uri="{C3380CC4-5D6E-409C-BE32-E72D297353CC}">
              <c16:uniqueId val="{00000004-81ED-46B9-A73F-39EAA952E9CB}"/>
            </c:ext>
          </c:extLst>
        </c:ser>
        <c:dLbls>
          <c:showVal val="1"/>
        </c:dLbls>
        <c:gapWidth val="219"/>
        <c:overlap val="-27"/>
        <c:axId val="106228352"/>
        <c:axId val="106234624"/>
      </c:barChart>
      <c:catAx>
        <c:axId val="106228352"/>
        <c:scaling>
          <c:orientation val="minMax"/>
        </c:scaling>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b="1"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c:rich>
          </c:tx>
          <c:layout/>
          <c:spPr>
            <a:noFill/>
            <a:ln>
              <a:noFill/>
            </a:ln>
            <a:effectLst/>
          </c:spPr>
        </c:title>
        <c:numFmt formatCode="General" sourceLinked="1"/>
        <c:majorTickMark val="none"/>
        <c:tickLblPos val="none"/>
        <c:spPr>
          <a:noFill/>
          <a:ln w="9525" cap="flat" cmpd="sng" algn="ctr">
            <a:solidFill>
              <a:schemeClr val="tx1"/>
            </a:solidFill>
            <a:round/>
          </a:ln>
          <a:effectLst/>
        </c:spPr>
        <c:txPr>
          <a:bodyPr rot="-60000000" spcFirstLastPara="1" vertOverflow="ellipsis" vert="horz" wrap="square" anchor="b" anchorCtr="1"/>
          <a:lstStyle/>
          <a:p>
            <a:pPr algn="ctr">
              <a:lnSpc>
                <a:spcPct val="100000"/>
              </a:lnSpc>
              <a:defRPr sz="8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106234624"/>
        <c:crosses val="autoZero"/>
        <c:auto val="1"/>
        <c:lblAlgn val="ctr"/>
        <c:lblOffset val="100"/>
      </c:catAx>
      <c:valAx>
        <c:axId val="106234624"/>
        <c:scaling>
          <c:orientation val="minMax"/>
          <c:max val="100"/>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b="1"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c:rich>
          </c:tx>
          <c:layout>
            <c:manualLayout>
              <c:xMode val="edge"/>
              <c:yMode val="edge"/>
              <c:x val="7.1330589849108395E-2"/>
              <c:y val="8.5218601818419101E-2"/>
            </c:manualLayout>
          </c:layout>
          <c:spPr>
            <a:noFill/>
            <a:ln>
              <a:noFill/>
            </a:ln>
            <a:effectLst/>
          </c:spPr>
        </c:title>
        <c:numFmt formatCode="General" sourceLinked="0"/>
        <c:majorTickMark val="none"/>
        <c:tickLblPos val="none"/>
        <c:spPr>
          <a:noFill/>
          <a:ln>
            <a:solidFill>
              <a:schemeClr val="tx1">
                <a:alpha val="0"/>
              </a:schemeClr>
            </a:solidFill>
          </a:ln>
          <a:effectLst/>
        </c:spPr>
        <c:txPr>
          <a:bodyPr rot="-60000000" spcFirstLastPara="1" vertOverflow="ellipsis" vert="horz" wrap="square" anchor="ctr" anchorCtr="1"/>
          <a:lstStyle/>
          <a:p>
            <a:pPr>
              <a:defRPr sz="800" b="0"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106228352"/>
        <c:crosses val="autoZero"/>
        <c:crossBetween val="between"/>
      </c:valAx>
      <c:spPr>
        <a:noFill/>
        <a:ln>
          <a:noFill/>
        </a:ln>
        <a:effectLst/>
      </c:spPr>
    </c:plotArea>
    <c:plotVisOnly val="1"/>
    <c:dispBlanksAs val="gap"/>
  </c:chart>
  <c:spPr>
    <a:noFill/>
    <a:ln>
      <a:noFill/>
    </a:ln>
    <a:effectLst/>
  </c:spPr>
  <c:txPr>
    <a:bodyPr/>
    <a:lstStyle/>
    <a:p>
      <a:pPr>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GB"/>
  <c:chart>
    <c:autoTitleDeleted val="1"/>
    <c:plotArea>
      <c:layout>
        <c:manualLayout>
          <c:layoutTarget val="inner"/>
          <c:xMode val="edge"/>
          <c:yMode val="edge"/>
          <c:x val="0.47148144900011879"/>
          <c:y val="6.7712318608176836E-2"/>
          <c:w val="0.52212822364509259"/>
          <c:h val="0.70551655365140487"/>
        </c:manualLayout>
      </c:layout>
      <c:barChart>
        <c:barDir val="col"/>
        <c:grouping val="clustered"/>
        <c:ser>
          <c:idx val="0"/>
          <c:order val="0"/>
          <c:spPr>
            <a:solidFill>
              <a:schemeClr val="accent1"/>
            </a:solidFill>
            <a:ln>
              <a:noFill/>
            </a:ln>
            <a:effectLst/>
          </c:spPr>
          <c:dPt>
            <c:idx val="0"/>
            <c:spPr>
              <a:solidFill>
                <a:srgbClr val="37286D"/>
              </a:solidFill>
              <a:ln>
                <a:noFill/>
              </a:ln>
              <a:effectLst/>
            </c:spPr>
            <c:extLst xmlns:c16r2="http://schemas.microsoft.com/office/drawing/2015/06/chart">
              <c:ext xmlns:c16="http://schemas.microsoft.com/office/drawing/2014/chart" uri="{C3380CC4-5D6E-409C-BE32-E72D297353CC}">
                <c16:uniqueId val="{00000001-31C6-4777-8A44-029BF39762CD}"/>
              </c:ext>
            </c:extLst>
          </c:dPt>
          <c:dPt>
            <c:idx val="1"/>
            <c:spPr>
              <a:noFill/>
              <a:ln>
                <a:noFill/>
              </a:ln>
              <a:effectLst/>
            </c:spPr>
            <c:extLst xmlns:c16r2="http://schemas.microsoft.com/office/drawing/2015/06/chart">
              <c:ext xmlns:c16="http://schemas.microsoft.com/office/drawing/2014/chart" uri="{C3380CC4-5D6E-409C-BE32-E72D297353CC}">
                <c16:uniqueId val="{00000003-31C6-4777-8A44-029BF39762CD}"/>
              </c:ext>
            </c:extLst>
          </c:dPt>
          <c:dLbls>
            <c:dLbl>
              <c:idx val="0"/>
              <c:layout>
                <c:manualLayout>
                  <c:x val="2.2374538133596585E-7"/>
                  <c:y val="3.7416864273165797E-2"/>
                </c:manualLayout>
              </c:layout>
              <c:tx>
                <c:rich>
                  <a:bodyPr rot="0" spcFirstLastPara="1" vertOverflow="ellipsis" vert="horz" wrap="square" lIns="38100" tIns="19050" rIns="38100" bIns="19050" anchor="ctr" anchorCtr="1">
                    <a:noAutofit/>
                  </a:bodyPr>
                  <a:lstStyle/>
                  <a:p>
                    <a:pPr>
                      <a:defRPr lang="en-US" sz="800" b="0"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r>
                      <a:rPr lang="en-US" dirty="0"/>
                      <a:t>350</a:t>
                    </a:r>
                  </a:p>
                  <a:p>
                    <a:pPr>
                      <a:defRPr lang="en-US" sz="800" b="0"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r>
                      <a:rPr lang="en-US" dirty="0"/>
                      <a:t>million</a:t>
                    </a:r>
                  </a:p>
                </c:rich>
              </c:tx>
              <c:spPr>
                <a:noFill/>
                <a:ln>
                  <a:noFill/>
                </a:ln>
                <a:effectLst/>
              </c:spPr>
              <c:dLblPos val="outEnd"/>
              <c:showVal val="1"/>
              <c:extLst xmlns:c16r2="http://schemas.microsoft.com/office/drawing/2015/06/chart">
                <c:ext xmlns:c15="http://schemas.microsoft.com/office/drawing/2012/chart" uri="{CE6537A1-D6FC-4f65-9D91-7224C49458BB}">
                  <c15:layout>
                    <c:manualLayout>
                      <c:w val="0.17776839041600082"/>
                      <c:h val="0.16458075013868231"/>
                    </c:manualLayout>
                  </c15:layout>
                  <c15:showDataLabelsRange val="0"/>
                </c:ext>
                <c:ext xmlns:c16="http://schemas.microsoft.com/office/drawing/2014/chart" uri="{C3380CC4-5D6E-409C-BE32-E72D297353CC}">
                  <c16:uniqueId val="{00000001-31C6-4777-8A44-029BF39762CD}"/>
                </c:ext>
              </c:extLst>
            </c:dLbl>
            <c:dLbl>
              <c:idx val="1"/>
              <c:delete val="1"/>
              <c:extLst xmlns:c16r2="http://schemas.microsoft.com/office/drawing/2015/06/chart">
                <c:ext xmlns:c15="http://schemas.microsoft.com/office/drawing/2012/chart" uri="{CE6537A1-D6FC-4f65-9D91-7224C49458BB}">
                  <c15:layout>
                    <c:manualLayout>
                      <c:w val="0.22068096459318839"/>
                      <c:h val="0.1484776092265189"/>
                    </c:manualLayout>
                  </c15:layout>
                </c:ext>
                <c:ext xmlns:c16="http://schemas.microsoft.com/office/drawing/2014/chart" uri="{C3380CC4-5D6E-409C-BE32-E72D297353CC}">
                  <c16:uniqueId val="{00000003-31C6-4777-8A44-029BF39762CD}"/>
                </c:ext>
              </c:extLst>
            </c:dLbl>
            <c:spPr>
              <a:noFill/>
              <a:ln>
                <a:noFill/>
              </a:ln>
              <a:effectLst/>
            </c:spPr>
            <c:txPr>
              <a:bodyPr rot="0" spcFirstLastPara="1" vertOverflow="ellipsis" vert="horz" wrap="square" lIns="38100" tIns="19050" rIns="38100" bIns="19050" anchor="ctr" anchorCtr="1">
                <a:spAutoFit/>
              </a:bodyPr>
              <a:lstStyle/>
              <a:p>
                <a:pPr>
                  <a:defRPr lang="en-US" sz="800" b="0"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Sheet1!$N$7:$N$8</c:f>
              <c:numCache>
                <c:formatCode>General</c:formatCode>
                <c:ptCount val="2"/>
                <c:pt idx="0">
                  <c:v>1.5</c:v>
                </c:pt>
                <c:pt idx="1">
                  <c:v>2</c:v>
                </c:pt>
              </c:numCache>
            </c:numRef>
          </c:cat>
          <c:val>
            <c:numRef>
              <c:f>Sheet1!$O$7:$O$8</c:f>
              <c:numCache>
                <c:formatCode>General</c:formatCode>
                <c:ptCount val="2"/>
                <c:pt idx="0">
                  <c:v>350</c:v>
                </c:pt>
                <c:pt idx="1">
                  <c:v>410</c:v>
                </c:pt>
              </c:numCache>
            </c:numRef>
          </c:val>
          <c:extLst xmlns:c16r2="http://schemas.microsoft.com/office/drawing/2015/06/chart">
            <c:ext xmlns:c16="http://schemas.microsoft.com/office/drawing/2014/chart" uri="{C3380CC4-5D6E-409C-BE32-E72D297353CC}">
              <c16:uniqueId val="{00000004-31C6-4777-8A44-029BF39762CD}"/>
            </c:ext>
          </c:extLst>
        </c:ser>
        <c:dLbls>
          <c:showVal val="1"/>
        </c:dLbls>
        <c:gapWidth val="219"/>
        <c:overlap val="-27"/>
        <c:axId val="106439040"/>
        <c:axId val="106440960"/>
      </c:barChart>
      <c:catAx>
        <c:axId val="106439040"/>
        <c:scaling>
          <c:orientation val="minMax"/>
        </c:scaling>
        <c:axPos val="b"/>
        <c:title>
          <c:tx>
            <c:rich>
              <a:bodyPr rot="0" spcFirstLastPara="1" vertOverflow="ellipsis" vert="horz" wrap="square" anchor="ctr" anchorCtr="1"/>
              <a:lstStyle/>
              <a:p>
                <a:pPr>
                  <a:defRPr sz="1000" b="1"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r>
                  <a:rPr lang="en-GB" sz="1000" b="1" i="0" baseline="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GB" sz="1000" b="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c:rich>
          </c:tx>
          <c:layout>
            <c:manualLayout>
              <c:xMode val="edge"/>
              <c:yMode val="edge"/>
              <c:x val="0.31048557169260416"/>
              <c:y val="0.8561344830717349"/>
            </c:manualLayout>
          </c:layout>
          <c:spPr>
            <a:noFill/>
            <a:ln>
              <a:noFill/>
            </a:ln>
            <a:effectLst/>
          </c:spPr>
        </c:title>
        <c:numFmt formatCode="General" sourceLinked="1"/>
        <c:maj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106440960"/>
        <c:crosses val="autoZero"/>
        <c:auto val="1"/>
        <c:lblAlgn val="ctr"/>
        <c:lblOffset val="100"/>
      </c:catAx>
      <c:valAx>
        <c:axId val="106440960"/>
        <c:scaling>
          <c:orientation val="minMax"/>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b="1"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a:p>
                <a:pPr>
                  <a:defRPr sz="1000" b="0" i="0" u="none" strike="noStrike" kern="1200" baseline="0">
                    <a:solidFill>
                      <a:schemeClr val="tx1">
                        <a:lumMod val="65000"/>
                        <a:lumOff val="35000"/>
                      </a:schemeClr>
                    </a:solidFill>
                    <a:latin typeface="+mn-lt"/>
                    <a:ea typeface="+mn-ea"/>
                    <a:cs typeface="+mn-cs"/>
                  </a:defRPr>
                </a:pPr>
                <a:r>
                  <a:rPr lang="en-GB" b="1"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c:rich>
          </c:tx>
          <c:layout>
            <c:manualLayout>
              <c:xMode val="edge"/>
              <c:yMode val="edge"/>
              <c:x val="4.779778466061211E-2"/>
              <c:y val="9.1073891336772475E-2"/>
            </c:manualLayout>
          </c:layout>
          <c:spPr>
            <a:noFill/>
            <a:ln>
              <a:noFill/>
            </a:ln>
            <a:effectLst/>
          </c:spPr>
        </c:title>
        <c:numFmt formatCode="General" sourceLinked="1"/>
        <c:majorTickMark val="none"/>
        <c:tickLblPos val="nextTo"/>
        <c:spPr>
          <a:noFill/>
          <a:ln>
            <a:solidFill>
              <a:schemeClr val="tx1"/>
            </a:solidFill>
          </a:ln>
          <a:effectLst/>
        </c:spPr>
        <c:txPr>
          <a:bodyPr rot="-60000000" spcFirstLastPara="1" vertOverflow="ellipsis" vert="horz" wrap="square" anchor="ctr" anchorCtr="1"/>
          <a:lstStyle/>
          <a:p>
            <a:pPr>
              <a:defRPr sz="800" b="0"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106439040"/>
        <c:crosses val="autoZero"/>
        <c:crossBetween val="between"/>
      </c:valAx>
      <c:spPr>
        <a:noFill/>
        <a:ln>
          <a:noFill/>
        </a:ln>
        <a:effectLst/>
      </c:spPr>
    </c:plotArea>
    <c:plotVisOnly val="1"/>
    <c:dispBlanksAs val="gap"/>
  </c:chart>
  <c:spPr>
    <a:noFill/>
    <a:ln>
      <a:noFill/>
    </a:ln>
    <a:effectLst/>
  </c:spPr>
  <c:txPr>
    <a:bodyPr/>
    <a:lstStyle/>
    <a:p>
      <a:pPr>
        <a:defRPr/>
      </a:pPr>
      <a:endParaRPr lang="en-US"/>
    </a:p>
  </c:txPr>
  <c:externalData r:id="rId1"/>
  <c:userShapes r:id="rId2"/>
</c:chartSpace>
</file>

<file path=ppt/charts/chart5.xml><?xml version="1.0" encoding="utf-8"?>
<c:chartSpace xmlns:c="http://schemas.openxmlformats.org/drawingml/2006/chart" xmlns:a="http://schemas.openxmlformats.org/drawingml/2006/main" xmlns:r="http://schemas.openxmlformats.org/officeDocument/2006/relationships">
  <c:lang val="en-GB"/>
  <c:chart>
    <c:autoTitleDeleted val="1"/>
    <c:plotArea>
      <c:layout>
        <c:manualLayout>
          <c:layoutTarget val="inner"/>
          <c:xMode val="edge"/>
          <c:yMode val="edge"/>
          <c:x val="0.28121763592081134"/>
          <c:y val="8.0659921718882019E-2"/>
          <c:w val="0.62819860524786675"/>
          <c:h val="0.61525217340093297"/>
        </c:manualLayout>
      </c:layout>
      <c:barChart>
        <c:barDir val="col"/>
        <c:grouping val="clustered"/>
        <c:ser>
          <c:idx val="0"/>
          <c:order val="0"/>
          <c:spPr>
            <a:solidFill>
              <a:schemeClr val="accent1"/>
            </a:solidFill>
            <a:ln>
              <a:noFill/>
            </a:ln>
            <a:effectLst/>
          </c:spPr>
          <c:dPt>
            <c:idx val="0"/>
            <c:spPr>
              <a:solidFill>
                <a:srgbClr val="37286D"/>
              </a:solidFill>
              <a:ln>
                <a:noFill/>
              </a:ln>
              <a:effectLst/>
            </c:spPr>
            <c:extLst xmlns:c16r2="http://schemas.microsoft.com/office/drawing/2015/06/chart">
              <c:ext xmlns:c16="http://schemas.microsoft.com/office/drawing/2014/chart" uri="{C3380CC4-5D6E-409C-BE32-E72D297353CC}">
                <c16:uniqueId val="{00000003-1ECF-4231-BAF8-B377240BA286}"/>
              </c:ext>
            </c:extLst>
          </c:dPt>
          <c:dPt>
            <c:idx val="1"/>
            <c:spPr>
              <a:noFill/>
              <a:ln>
                <a:noFill/>
              </a:ln>
              <a:effectLst/>
            </c:spPr>
            <c:extLst xmlns:c16r2="http://schemas.microsoft.com/office/drawing/2015/06/chart">
              <c:ext xmlns:c16="http://schemas.microsoft.com/office/drawing/2014/chart" uri="{C3380CC4-5D6E-409C-BE32-E72D297353CC}">
                <c16:uniqueId val="{00000001-1ECF-4231-BAF8-B377240BA286}"/>
              </c:ext>
            </c:extLst>
          </c:dPt>
          <c:dLbls>
            <c:dLbl>
              <c:idx val="0"/>
              <c:layout>
                <c:manualLayout>
                  <c:x val="0"/>
                  <c:y val="1.4665440312524E-2"/>
                </c:manualLayout>
              </c:layout>
              <c:tx>
                <c:rich>
                  <a:bodyPr/>
                  <a:lstStyle/>
                  <a:p>
                    <a:fld id="{77787EB8-CCF6-42CE-A2B0-155792D744D5}" type="VALUE">
                      <a:rPr lang="en-US" smtClean="0"/>
                      <a:pPr/>
                      <a:t>[VALUE]</a:t>
                    </a:fld>
                    <a:r>
                      <a:rPr lang="en-US"/>
                      <a:t> cm</a:t>
                    </a:r>
                  </a:p>
                </c:rich>
              </c:tx>
              <c:dLblPos val="outEnd"/>
              <c:showVal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3-1ECF-4231-BAF8-B377240BA286}"/>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1ECF-4231-BAF8-B377240BA286}"/>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Sheet1!$N$24:$N$25</c:f>
              <c:numCache>
                <c:formatCode>General</c:formatCode>
                <c:ptCount val="2"/>
                <c:pt idx="0">
                  <c:v>1.5</c:v>
                </c:pt>
                <c:pt idx="1">
                  <c:v>2</c:v>
                </c:pt>
              </c:numCache>
            </c:numRef>
          </c:cat>
          <c:val>
            <c:numRef>
              <c:f>Sheet1!$O$24:$O$25</c:f>
              <c:numCache>
                <c:formatCode>General</c:formatCode>
                <c:ptCount val="2"/>
                <c:pt idx="0">
                  <c:v>48</c:v>
                </c:pt>
                <c:pt idx="1">
                  <c:v>56</c:v>
                </c:pt>
              </c:numCache>
            </c:numRef>
          </c:val>
          <c:extLst xmlns:c16r2="http://schemas.microsoft.com/office/drawing/2015/06/chart">
            <c:ext xmlns:c16="http://schemas.microsoft.com/office/drawing/2014/chart" uri="{C3380CC4-5D6E-409C-BE32-E72D297353CC}">
              <c16:uniqueId val="{00000002-1ECF-4231-BAF8-B377240BA286}"/>
            </c:ext>
          </c:extLst>
        </c:ser>
        <c:dLbls>
          <c:showVal val="1"/>
        </c:dLbls>
        <c:gapWidth val="219"/>
        <c:overlap val="-27"/>
        <c:axId val="106509824"/>
        <c:axId val="106511744"/>
      </c:barChart>
      <c:catAx>
        <c:axId val="106509824"/>
        <c:scaling>
          <c:orientation val="minMax"/>
        </c:scaling>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GB" sz="1000" b="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c:rich>
          </c:tx>
          <c:layout>
            <c:manualLayout>
              <c:xMode val="edge"/>
              <c:yMode val="edge"/>
              <c:x val="0.23249641231254395"/>
              <c:y val="0.76813938865899578"/>
            </c:manualLayout>
          </c:layout>
          <c:spPr>
            <a:noFill/>
            <a:ln>
              <a:noFill/>
            </a:ln>
            <a:effectLst/>
          </c:spPr>
        </c:title>
        <c:numFmt formatCode="General" sourceLinked="1"/>
        <c:maj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106511744"/>
        <c:crosses val="autoZero"/>
        <c:auto val="1"/>
        <c:lblAlgn val="ctr"/>
        <c:lblOffset val="100"/>
      </c:catAx>
      <c:valAx>
        <c:axId val="106511744"/>
        <c:scaling>
          <c:orientation val="minMax"/>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GB" b="1" dirty="0">
                    <a:solidFill>
                      <a:schemeClr val="tx1"/>
                    </a:solidFill>
                    <a:latin typeface="Open Sans" panose="020B0606030504020204" pitchFamily="34" charset="0"/>
                    <a:ea typeface="Open Sans" panose="020B0606030504020204" pitchFamily="34" charset="0"/>
                    <a:cs typeface="Open Sans" panose="020B0606030504020204" pitchFamily="34" charset="0"/>
                  </a:rPr>
                  <a:t>Sea</a:t>
                </a:r>
                <a:r>
                  <a:rPr lang="en-GB" b="1" baseline="0" dirty="0">
                    <a:solidFill>
                      <a:schemeClr val="tx1"/>
                    </a:solidFill>
                    <a:latin typeface="Open Sans" panose="020B0606030504020204" pitchFamily="34" charset="0"/>
                    <a:ea typeface="Open Sans" panose="020B0606030504020204" pitchFamily="34" charset="0"/>
                    <a:cs typeface="Open Sans" panose="020B0606030504020204" pitchFamily="34" charset="0"/>
                  </a:rPr>
                  <a:t> Level Rise (cm)</a:t>
                </a:r>
                <a:endParaRPr lang="en-GB"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c:rich>
          </c:tx>
          <c:layout>
            <c:manualLayout>
              <c:xMode val="edge"/>
              <c:yMode val="edge"/>
              <c:x val="6.9896725961305139E-2"/>
              <c:y val="0"/>
            </c:manualLayout>
          </c:layout>
          <c:spPr>
            <a:noFill/>
            <a:ln>
              <a:noFill/>
            </a:ln>
            <a:effectLst/>
          </c:spPr>
        </c:title>
        <c:numFmt formatCode="General" sourceLinked="1"/>
        <c:majorTickMark val="none"/>
        <c:tickLblPos val="nextTo"/>
        <c:spPr>
          <a:noFill/>
          <a:ln>
            <a:solidFill>
              <a:schemeClr val="tx1"/>
            </a:solidFill>
          </a:ln>
          <a:effectLst/>
        </c:spPr>
        <c:txPr>
          <a:bodyPr rot="-60000000" spcFirstLastPara="1" vertOverflow="ellipsis" vert="horz" wrap="square" anchor="ctr" anchorCtr="1"/>
          <a:lstStyle/>
          <a:p>
            <a:pPr>
              <a:defRPr sz="800" b="0"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106509824"/>
        <c:crosses val="autoZero"/>
        <c:crossBetween val="between"/>
      </c:valAx>
      <c:spPr>
        <a:noFill/>
        <a:ln>
          <a:noFill/>
        </a:ln>
        <a:effectLst/>
      </c:spPr>
    </c:plotArea>
    <c:plotVisOnly val="1"/>
    <c:dispBlanksAs val="gap"/>
  </c:chart>
  <c:spPr>
    <a:noFill/>
    <a:ln>
      <a:noFill/>
    </a:ln>
    <a:effectLst/>
  </c:spPr>
  <c:txPr>
    <a:bodyPr/>
    <a:lstStyle/>
    <a:p>
      <a:pPr>
        <a:defRPr/>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GB"/>
  <c:chart>
    <c:autoTitleDeleted val="1"/>
    <c:plotArea>
      <c:layout>
        <c:manualLayout>
          <c:layoutTarget val="inner"/>
          <c:xMode val="edge"/>
          <c:yMode val="edge"/>
          <c:x val="0.32674364235928388"/>
          <c:y val="8.0899333085267783E-2"/>
          <c:w val="0.62517415600592141"/>
          <c:h val="0.62487448836477111"/>
        </c:manualLayout>
      </c:layout>
      <c:barChart>
        <c:barDir val="col"/>
        <c:grouping val="clustered"/>
        <c:ser>
          <c:idx val="0"/>
          <c:order val="0"/>
          <c:spPr>
            <a:solidFill>
              <a:schemeClr val="accent1"/>
            </a:solidFill>
            <a:ln>
              <a:noFill/>
            </a:ln>
            <a:effectLst/>
          </c:spPr>
          <c:dPt>
            <c:idx val="0"/>
            <c:spPr>
              <a:solidFill>
                <a:srgbClr val="37286D"/>
              </a:solidFill>
              <a:ln>
                <a:noFill/>
              </a:ln>
              <a:effectLst/>
            </c:spPr>
            <c:extLst xmlns:c16r2="http://schemas.microsoft.com/office/drawing/2015/06/chart">
              <c:ext xmlns:c16="http://schemas.microsoft.com/office/drawing/2014/chart" uri="{C3380CC4-5D6E-409C-BE32-E72D297353CC}">
                <c16:uniqueId val="{00000002-7AE1-4B3A-82BA-5BDDDB9FE290}"/>
              </c:ext>
            </c:extLst>
          </c:dPt>
          <c:dPt>
            <c:idx val="1"/>
            <c:spPr>
              <a:noFill/>
              <a:ln>
                <a:noFill/>
              </a:ln>
              <a:effectLst/>
            </c:spPr>
            <c:extLst xmlns:c16r2="http://schemas.microsoft.com/office/drawing/2015/06/chart">
              <c:ext xmlns:c16="http://schemas.microsoft.com/office/drawing/2014/chart" uri="{C3380CC4-5D6E-409C-BE32-E72D297353CC}">
                <c16:uniqueId val="{00000001-7AE1-4B3A-82BA-5BDDDB9FE290}"/>
              </c:ext>
            </c:extLst>
          </c:dPt>
          <c:dLbls>
            <c:dLbl>
              <c:idx val="0"/>
              <c:layout>
                <c:manualLayout>
                  <c:x val="3.1620545486777132E-3"/>
                  <c:y val="2.923716076419192E-2"/>
                </c:manualLayout>
              </c:layout>
              <c:tx>
                <c:rich>
                  <a:bodyPr rot="0" spcFirstLastPara="1" vertOverflow="ellipsis" vert="horz" wrap="square" lIns="38100" tIns="19050" rIns="38100" bIns="19050" anchor="ctr" anchorCtr="1">
                    <a:noAutofit/>
                  </a:bodyPr>
                  <a:lstStyle/>
                  <a:p>
                    <a:pPr>
                      <a:defRPr sz="800" b="0"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r>
                      <a:rPr lang="en-US" sz="800" dirty="0">
                        <a:solidFill>
                          <a:schemeClr val="tx1"/>
                        </a:solidFill>
                        <a:latin typeface="Open Sans" panose="020B0606030504020204" pitchFamily="34" charset="0"/>
                        <a:ea typeface="Open Sans" panose="020B0606030504020204" pitchFamily="34" charset="0"/>
                        <a:cs typeface="Open Sans" panose="020B0606030504020204" pitchFamily="34" charset="0"/>
                      </a:rPr>
                      <a:t>46 million</a:t>
                    </a:r>
                  </a:p>
                </c:rich>
              </c:tx>
              <c:spPr>
                <a:noFill/>
                <a:ln>
                  <a:noFill/>
                </a:ln>
                <a:effectLst/>
              </c:spPr>
              <c:dLblPos val="outEnd"/>
              <c:showVal val="1"/>
              <c:extLst xmlns:c16r2="http://schemas.microsoft.com/office/drawing/2015/06/chart">
                <c:ext xmlns:c15="http://schemas.microsoft.com/office/drawing/2012/chart" uri="{CE6537A1-D6FC-4f65-9D91-7224C49458BB}">
                  <c15:layout>
                    <c:manualLayout>
                      <c:w val="0.20189743191374512"/>
                      <c:h val="0.21224146320519793"/>
                    </c:manualLayout>
                  </c15:layout>
                  <c15:showDataLabelsRange val="0"/>
                </c:ext>
                <c:ext xmlns:c16="http://schemas.microsoft.com/office/drawing/2014/chart" uri="{C3380CC4-5D6E-409C-BE32-E72D297353CC}">
                  <c16:uniqueId val="{00000002-7AE1-4B3A-82BA-5BDDDB9FE290}"/>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7AE1-4B3A-82BA-5BDDDB9FE290}"/>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Sheet1!$N$28:$N$29</c:f>
              <c:numCache>
                <c:formatCode>General</c:formatCode>
                <c:ptCount val="2"/>
                <c:pt idx="0">
                  <c:v>1.5</c:v>
                </c:pt>
                <c:pt idx="1">
                  <c:v>2</c:v>
                </c:pt>
              </c:numCache>
            </c:numRef>
          </c:cat>
          <c:val>
            <c:numRef>
              <c:f>Sheet1!$O$28:$O$29</c:f>
              <c:numCache>
                <c:formatCode>General</c:formatCode>
                <c:ptCount val="2"/>
                <c:pt idx="0">
                  <c:v>46</c:v>
                </c:pt>
                <c:pt idx="1">
                  <c:v>49</c:v>
                </c:pt>
              </c:numCache>
            </c:numRef>
          </c:val>
          <c:extLst xmlns:c16r2="http://schemas.microsoft.com/office/drawing/2015/06/chart">
            <c:ext xmlns:c16="http://schemas.microsoft.com/office/drawing/2014/chart" uri="{C3380CC4-5D6E-409C-BE32-E72D297353CC}">
              <c16:uniqueId val="{00000003-7AE1-4B3A-82BA-5BDDDB9FE290}"/>
            </c:ext>
          </c:extLst>
        </c:ser>
        <c:dLbls>
          <c:showVal val="1"/>
        </c:dLbls>
        <c:gapWidth val="219"/>
        <c:overlap val="-27"/>
        <c:axId val="106559744"/>
        <c:axId val="106586496"/>
      </c:barChart>
      <c:catAx>
        <c:axId val="106559744"/>
        <c:scaling>
          <c:orientation val="minMax"/>
        </c:scaling>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sz="1000" b="1" i="0" baseline="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GB" sz="1000" b="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c:rich>
          </c:tx>
          <c:layout>
            <c:manualLayout>
              <c:xMode val="edge"/>
              <c:yMode val="edge"/>
              <c:x val="0.26728871998040038"/>
              <c:y val="0.77237908662021082"/>
            </c:manualLayout>
          </c:layout>
          <c:spPr>
            <a:noFill/>
            <a:ln>
              <a:noFill/>
            </a:ln>
            <a:effectLst/>
          </c:spPr>
        </c:title>
        <c:numFmt formatCode="General" sourceLinked="1"/>
        <c:maj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106586496"/>
        <c:crosses val="autoZero"/>
        <c:auto val="1"/>
        <c:lblAlgn val="ctr"/>
        <c:lblOffset val="100"/>
      </c:catAx>
      <c:valAx>
        <c:axId val="106586496"/>
        <c:scaling>
          <c:orientation val="minMax"/>
          <c:min val="44"/>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106559744"/>
        <c:crosses val="autoZero"/>
        <c:crossBetween val="between"/>
      </c:valAx>
      <c:spPr>
        <a:noFill/>
        <a:ln>
          <a:noFill/>
        </a:ln>
        <a:effectLst/>
      </c:spPr>
    </c:plotArea>
    <c:plotVisOnly val="1"/>
    <c:dispBlanksAs val="gap"/>
  </c:chart>
  <c:spPr>
    <a:noFill/>
    <a:ln>
      <a:noFill/>
    </a:ln>
    <a:effectLst/>
  </c:spPr>
  <c:txPr>
    <a:bodyPr/>
    <a:lstStyle/>
    <a:p>
      <a:pPr>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23.png"/></Relationships>
</file>

<file path=ppt/drawings/drawing1.xml><?xml version="1.0" encoding="utf-8"?>
<c:userShapes xmlns:c="http://schemas.openxmlformats.org/drawingml/2006/chart">
  <cdr:relSizeAnchor xmlns:cdr="http://schemas.openxmlformats.org/drawingml/2006/chartDrawing">
    <cdr:from>
      <cdr:x>0.15085</cdr:x>
      <cdr:y>0.07698</cdr:y>
    </cdr:from>
    <cdr:to>
      <cdr:x>0.34182</cdr:x>
      <cdr:y>0.77492</cdr:y>
    </cdr:to>
    <cdr:pic>
      <cdr:nvPicPr>
        <cdr:cNvPr id="2" name="chart">
          <a:extLst xmlns:a="http://schemas.openxmlformats.org/drawingml/2006/main">
            <a:ext uri="{FF2B5EF4-FFF2-40B4-BE49-F238E27FC236}">
              <a16:creationId xmlns:a16="http://schemas.microsoft.com/office/drawing/2014/main" xmlns="" id="{78049333-C084-461B-9148-06F9B8B16A4E}"/>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rot="16200000">
          <a:off x="-242077" y="784478"/>
          <a:ext cx="1658256" cy="455107"/>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13E23B0-7AFB-419F-88ED-9863E094EC0D}" type="datetimeFigureOut">
              <a:rPr lang="en-GB" smtClean="0"/>
              <a:pPr/>
              <a:t>06/09/2021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115618-F096-47F9-A2E0-5659E59688C3}" type="slidenum">
              <a:rPr lang="en-GB" smtClean="0"/>
              <a:pPr/>
              <a:t>‹#›</a:t>
            </a:fld>
            <a:endParaRPr lang="en-GB"/>
          </a:p>
        </p:txBody>
      </p:sp>
    </p:spTree>
    <p:extLst>
      <p:ext uri="{BB962C8B-B14F-4D97-AF65-F5344CB8AC3E}">
        <p14:creationId xmlns:p14="http://schemas.microsoft.com/office/powerpoint/2010/main" xmlns="" val="426624011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95% Opacity">
    <p:bg>
      <p:bgPr>
        <a:solidFill>
          <a:schemeClr val="accent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22A7D4E-5275-4D99-9F69-45340CC28AC5}"/>
              </a:ext>
            </a:extLst>
          </p:cNvPr>
          <p:cNvPicPr>
            <a:picLocks noChangeAspect="1"/>
          </p:cNvPicPr>
          <p:nvPr userDrawn="1"/>
        </p:nvPicPr>
        <p:blipFill>
          <a:blip r:embed="rId2" cstate="email">
            <a:extLst>
              <a:ext uri="{28A0092B-C50C-407E-A947-70E740481C1C}">
                <a14:useLocalDpi xmlns:a14="http://schemas.microsoft.com/office/drawing/2010/main" xmlns="" val="0"/>
              </a:ext>
            </a:extLst>
          </a:blip>
          <a:stretch>
            <a:fillRect/>
          </a:stretch>
        </p:blipFill>
        <p:spPr>
          <a:xfrm>
            <a:off x="-3053" y="0"/>
            <a:ext cx="9147053" cy="6858000"/>
          </a:xfrm>
          <a:prstGeom prst="rect">
            <a:avLst/>
          </a:prstGeom>
        </p:spPr>
      </p:pic>
    </p:spTree>
    <p:extLst>
      <p:ext uri="{BB962C8B-B14F-4D97-AF65-F5344CB8AC3E}">
        <p14:creationId xmlns:p14="http://schemas.microsoft.com/office/powerpoint/2010/main" xmlns="" val="1712658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90% Opacity">
    <p:bg>
      <p:bgPr>
        <a:solidFill>
          <a:schemeClr val="accent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xmlns="" val="0"/>
              </a:ext>
            </a:extLst>
          </a:blip>
          <a:stretch>
            <a:fillRect/>
          </a:stretch>
        </p:blipFill>
        <p:spPr>
          <a:xfrm>
            <a:off x="3040" y="0"/>
            <a:ext cx="9137920" cy="6858000"/>
          </a:xfrm>
          <a:prstGeom prst="rect">
            <a:avLst/>
          </a:prstGeom>
        </p:spPr>
      </p:pic>
    </p:spTree>
    <p:extLst>
      <p:ext uri="{BB962C8B-B14F-4D97-AF65-F5344CB8AC3E}">
        <p14:creationId xmlns:p14="http://schemas.microsoft.com/office/powerpoint/2010/main" xmlns="" val="2052896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85% Opacity">
    <p:bg>
      <p:bgPr>
        <a:solidFill>
          <a:schemeClr val="accent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xmlns="" val="0"/>
              </a:ext>
            </a:extLst>
          </a:blip>
          <a:stretch>
            <a:fillRect/>
          </a:stretch>
        </p:blipFill>
        <p:spPr>
          <a:xfrm>
            <a:off x="3040" y="0"/>
            <a:ext cx="9137920" cy="6858000"/>
          </a:xfrm>
          <a:prstGeom prst="rect">
            <a:avLst/>
          </a:prstGeom>
        </p:spPr>
      </p:pic>
    </p:spTree>
    <p:extLst>
      <p:ext uri="{BB962C8B-B14F-4D97-AF65-F5344CB8AC3E}">
        <p14:creationId xmlns:p14="http://schemas.microsoft.com/office/powerpoint/2010/main" xmlns="" val="2088298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0% Opacity">
    <p:bg>
      <p:bgPr>
        <a:solidFill>
          <a:schemeClr val="accent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xmlns="" val="0"/>
              </a:ext>
            </a:extLst>
          </a:blip>
          <a:stretch>
            <a:fillRect/>
          </a:stretch>
        </p:blipFill>
        <p:spPr>
          <a:xfrm>
            <a:off x="3040" y="0"/>
            <a:ext cx="9137920" cy="6858000"/>
          </a:xfrm>
          <a:prstGeom prst="rect">
            <a:avLst/>
          </a:prstGeom>
        </p:spPr>
      </p:pic>
    </p:spTree>
    <p:extLst>
      <p:ext uri="{BB962C8B-B14F-4D97-AF65-F5344CB8AC3E}">
        <p14:creationId xmlns:p14="http://schemas.microsoft.com/office/powerpoint/2010/main" xmlns="" val="2034039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5% Opacity">
    <p:bg>
      <p:bgPr>
        <a:solidFill>
          <a:schemeClr val="accent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xmlns="" val="0"/>
              </a:ext>
            </a:extLst>
          </a:blip>
          <a:stretch>
            <a:fillRect/>
          </a:stretch>
        </p:blipFill>
        <p:spPr>
          <a:xfrm>
            <a:off x="3040" y="0"/>
            <a:ext cx="9137920" cy="6858000"/>
          </a:xfrm>
          <a:prstGeom prst="rect">
            <a:avLst/>
          </a:prstGeom>
        </p:spPr>
      </p:pic>
    </p:spTree>
    <p:extLst>
      <p:ext uri="{BB962C8B-B14F-4D97-AF65-F5344CB8AC3E}">
        <p14:creationId xmlns:p14="http://schemas.microsoft.com/office/powerpoint/2010/main" xmlns="" val="192945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5% Opacity">
    <p:bg>
      <p:bgPr>
        <a:solidFill>
          <a:schemeClr val="accent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xmlns="" val="0"/>
              </a:ext>
            </a:extLst>
          </a:blip>
          <a:stretch>
            <a:fillRect/>
          </a:stretch>
        </p:blipFill>
        <p:spPr>
          <a:xfrm>
            <a:off x="3040" y="0"/>
            <a:ext cx="9137920" cy="6858000"/>
          </a:xfrm>
          <a:prstGeom prst="rect">
            <a:avLst/>
          </a:prstGeom>
        </p:spPr>
      </p:pic>
    </p:spTree>
    <p:extLst>
      <p:ext uri="{BB962C8B-B14F-4D97-AF65-F5344CB8AC3E}">
        <p14:creationId xmlns:p14="http://schemas.microsoft.com/office/powerpoint/2010/main" xmlns="" val="2145560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850064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875463"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bg1"/>
                </a:solidFill>
                <a:latin typeface="+mn-lt"/>
              </a:defRPr>
            </a:lvl1pPr>
          </a:lstStyle>
          <a:p>
            <a:pPr>
              <a:defRPr/>
            </a:pPr>
            <a:fld id="{FC5A4305-8538-4AC5-A69B-BA0518FA21B2}" type="datetimeFigureOut">
              <a:rPr lang="en-GB"/>
              <a:pPr>
                <a:defRPr/>
              </a:pPr>
              <a:t>06/09/2021</a:t>
            </a:fld>
            <a:endParaRPr lang="en-GB" dirty="0"/>
          </a:p>
        </p:txBody>
      </p:sp>
    </p:spTree>
  </p:cSld>
  <p:clrMap bg1="lt1" tx1="dk1" bg2="lt2" tx2="dk2" accent1="accent1" accent2="accent2" accent3="accent3" accent4="accent4" accent5="accent5" accent6="accent6" hlink="hlink" folHlink="folHlink"/>
  <p:sldLayoutIdLst>
    <p:sldLayoutId id="2147483718" r:id="rId1"/>
    <p:sldLayoutId id="2147483711" r:id="rId2"/>
    <p:sldLayoutId id="2147483712" r:id="rId3"/>
    <p:sldLayoutId id="2147483713" r:id="rId4"/>
    <p:sldLayoutId id="2147483716" r:id="rId5"/>
    <p:sldLayoutId id="2147483714" r:id="rId6"/>
    <p:sldLayoutId id="2147483715" r:id="rId7"/>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twinkl.co.uk/resources/keystage3-ks3/keystage3-ks3-science" TargetMode="External"/><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31.svg"/><Relationship Id="rId5" Type="http://schemas.openxmlformats.org/officeDocument/2006/relationships/image" Target="../media/image30.sv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8" Type="http://schemas.openxmlformats.org/officeDocument/2006/relationships/image" Target="../media/image37.jpeg"/><Relationship Id="rId13" Type="http://schemas.openxmlformats.org/officeDocument/2006/relationships/image" Target="../media/image42.jpeg"/><Relationship Id="rId18" Type="http://schemas.openxmlformats.org/officeDocument/2006/relationships/image" Target="../media/image47.jpeg"/><Relationship Id="rId3" Type="http://schemas.openxmlformats.org/officeDocument/2006/relationships/image" Target="../media/image10.png"/><Relationship Id="rId7" Type="http://schemas.openxmlformats.org/officeDocument/2006/relationships/image" Target="../media/image36.jpeg"/><Relationship Id="rId12" Type="http://schemas.openxmlformats.org/officeDocument/2006/relationships/image" Target="../media/image41.jpeg"/><Relationship Id="rId17" Type="http://schemas.openxmlformats.org/officeDocument/2006/relationships/image" Target="../media/image46.jpeg"/><Relationship Id="rId2" Type="http://schemas.openxmlformats.org/officeDocument/2006/relationships/image" Target="../media/image9.jpeg"/><Relationship Id="rId16" Type="http://schemas.openxmlformats.org/officeDocument/2006/relationships/image" Target="../media/image45.jpeg"/><Relationship Id="rId20" Type="http://schemas.openxmlformats.org/officeDocument/2006/relationships/image" Target="../media/image49.jpeg"/><Relationship Id="rId1" Type="http://schemas.openxmlformats.org/officeDocument/2006/relationships/slideLayout" Target="../slideLayouts/slideLayout2.xml"/><Relationship Id="rId6" Type="http://schemas.openxmlformats.org/officeDocument/2006/relationships/image" Target="../media/image35.jpeg"/><Relationship Id="rId11" Type="http://schemas.openxmlformats.org/officeDocument/2006/relationships/image" Target="../media/image40.jpeg"/><Relationship Id="rId5" Type="http://schemas.openxmlformats.org/officeDocument/2006/relationships/image" Target="../media/image34.jpeg"/><Relationship Id="rId15" Type="http://schemas.openxmlformats.org/officeDocument/2006/relationships/image" Target="../media/image44.jpeg"/><Relationship Id="rId10" Type="http://schemas.openxmlformats.org/officeDocument/2006/relationships/image" Target="../media/image39.jpeg"/><Relationship Id="rId19" Type="http://schemas.openxmlformats.org/officeDocument/2006/relationships/image" Target="../media/image48.jpeg"/><Relationship Id="rId4" Type="http://schemas.openxmlformats.org/officeDocument/2006/relationships/image" Target="../media/image33.jpeg"/><Relationship Id="rId9" Type="http://schemas.openxmlformats.org/officeDocument/2006/relationships/image" Target="../media/image38.jpeg"/><Relationship Id="rId14" Type="http://schemas.openxmlformats.org/officeDocument/2006/relationships/image" Target="../media/image43.jpeg"/></Relationships>
</file>

<file path=ppt/slides/_rels/slide24.xml.rels><?xml version="1.0" encoding="UTF-8" standalone="yes"?>
<Relationships xmlns="http://schemas.openxmlformats.org/package/2006/relationships"><Relationship Id="rId8" Type="http://schemas.openxmlformats.org/officeDocument/2006/relationships/image" Target="../media/image37.jpeg"/><Relationship Id="rId13" Type="http://schemas.openxmlformats.org/officeDocument/2006/relationships/image" Target="../media/image42.jpeg"/><Relationship Id="rId18" Type="http://schemas.openxmlformats.org/officeDocument/2006/relationships/image" Target="../media/image47.jpeg"/><Relationship Id="rId3" Type="http://schemas.openxmlformats.org/officeDocument/2006/relationships/image" Target="../media/image10.png"/><Relationship Id="rId7" Type="http://schemas.openxmlformats.org/officeDocument/2006/relationships/image" Target="../media/image36.jpeg"/><Relationship Id="rId12" Type="http://schemas.openxmlformats.org/officeDocument/2006/relationships/image" Target="../media/image41.jpeg"/><Relationship Id="rId17" Type="http://schemas.openxmlformats.org/officeDocument/2006/relationships/image" Target="../media/image46.jpeg"/><Relationship Id="rId2" Type="http://schemas.openxmlformats.org/officeDocument/2006/relationships/image" Target="../media/image9.jpeg"/><Relationship Id="rId16" Type="http://schemas.openxmlformats.org/officeDocument/2006/relationships/image" Target="../media/image45.jpeg"/><Relationship Id="rId20" Type="http://schemas.openxmlformats.org/officeDocument/2006/relationships/image" Target="../media/image49.jpeg"/><Relationship Id="rId1" Type="http://schemas.openxmlformats.org/officeDocument/2006/relationships/slideLayout" Target="../slideLayouts/slideLayout2.xml"/><Relationship Id="rId6" Type="http://schemas.openxmlformats.org/officeDocument/2006/relationships/image" Target="../media/image35.jpeg"/><Relationship Id="rId11" Type="http://schemas.openxmlformats.org/officeDocument/2006/relationships/image" Target="../media/image40.jpeg"/><Relationship Id="rId5" Type="http://schemas.openxmlformats.org/officeDocument/2006/relationships/image" Target="../media/image34.jpeg"/><Relationship Id="rId15" Type="http://schemas.openxmlformats.org/officeDocument/2006/relationships/image" Target="../media/image44.jpeg"/><Relationship Id="rId10" Type="http://schemas.openxmlformats.org/officeDocument/2006/relationships/image" Target="../media/image39.jpeg"/><Relationship Id="rId19" Type="http://schemas.openxmlformats.org/officeDocument/2006/relationships/image" Target="../media/image48.jpeg"/><Relationship Id="rId4" Type="http://schemas.openxmlformats.org/officeDocument/2006/relationships/image" Target="../media/image33.jpeg"/><Relationship Id="rId9" Type="http://schemas.openxmlformats.org/officeDocument/2006/relationships/image" Target="../media/image38.jpeg"/><Relationship Id="rId14" Type="http://schemas.openxmlformats.org/officeDocument/2006/relationships/image" Target="../media/image43.jpeg"/></Relationships>
</file>

<file path=ppt/slides/_rels/slide25.xml.rels><?xml version="1.0" encoding="UTF-8" standalone="yes"?>
<Relationships xmlns="http://schemas.openxmlformats.org/package/2006/relationships"><Relationship Id="rId8" Type="http://schemas.openxmlformats.org/officeDocument/2006/relationships/image" Target="../media/image37.jpeg"/><Relationship Id="rId13" Type="http://schemas.openxmlformats.org/officeDocument/2006/relationships/image" Target="../media/image42.jpeg"/><Relationship Id="rId18" Type="http://schemas.openxmlformats.org/officeDocument/2006/relationships/image" Target="../media/image47.jpeg"/><Relationship Id="rId3" Type="http://schemas.openxmlformats.org/officeDocument/2006/relationships/image" Target="../media/image10.png"/><Relationship Id="rId7" Type="http://schemas.openxmlformats.org/officeDocument/2006/relationships/image" Target="../media/image36.jpeg"/><Relationship Id="rId12" Type="http://schemas.openxmlformats.org/officeDocument/2006/relationships/image" Target="../media/image41.jpeg"/><Relationship Id="rId17" Type="http://schemas.openxmlformats.org/officeDocument/2006/relationships/image" Target="../media/image46.jpeg"/><Relationship Id="rId2" Type="http://schemas.openxmlformats.org/officeDocument/2006/relationships/image" Target="../media/image9.jpeg"/><Relationship Id="rId16" Type="http://schemas.openxmlformats.org/officeDocument/2006/relationships/image" Target="../media/image45.jpeg"/><Relationship Id="rId20" Type="http://schemas.openxmlformats.org/officeDocument/2006/relationships/image" Target="../media/image49.jpeg"/><Relationship Id="rId1" Type="http://schemas.openxmlformats.org/officeDocument/2006/relationships/slideLayout" Target="../slideLayouts/slideLayout2.xml"/><Relationship Id="rId6" Type="http://schemas.openxmlformats.org/officeDocument/2006/relationships/image" Target="../media/image35.jpeg"/><Relationship Id="rId11" Type="http://schemas.openxmlformats.org/officeDocument/2006/relationships/image" Target="../media/image40.jpeg"/><Relationship Id="rId5" Type="http://schemas.openxmlformats.org/officeDocument/2006/relationships/image" Target="../media/image34.jpeg"/><Relationship Id="rId15" Type="http://schemas.openxmlformats.org/officeDocument/2006/relationships/image" Target="../media/image44.jpeg"/><Relationship Id="rId10" Type="http://schemas.openxmlformats.org/officeDocument/2006/relationships/image" Target="../media/image39.jpeg"/><Relationship Id="rId19" Type="http://schemas.openxmlformats.org/officeDocument/2006/relationships/image" Target="../media/image48.jpeg"/><Relationship Id="rId4" Type="http://schemas.openxmlformats.org/officeDocument/2006/relationships/image" Target="../media/image33.jpeg"/><Relationship Id="rId9" Type="http://schemas.openxmlformats.org/officeDocument/2006/relationships/image" Target="../media/image38.jpeg"/><Relationship Id="rId14" Type="http://schemas.openxmlformats.org/officeDocument/2006/relationships/image" Target="../media/image43.jpe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twinkl.co.uk/resources/keystage3-ks3/keystage3-ks3-science" TargetMode="External"/><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8" Type="http://schemas.openxmlformats.org/officeDocument/2006/relationships/chart" Target="../charts/chart3.xml"/><Relationship Id="rId13" Type="http://schemas.openxmlformats.org/officeDocument/2006/relationships/chart" Target="../charts/chart6.xml"/><Relationship Id="rId3" Type="http://schemas.openxmlformats.org/officeDocument/2006/relationships/image" Target="../media/image20.png"/><Relationship Id="rId7" Type="http://schemas.openxmlformats.org/officeDocument/2006/relationships/image" Target="../media/image21.jpeg"/><Relationship Id="rId12" Type="http://schemas.openxmlformats.org/officeDocument/2006/relationships/chart" Target="../charts/chart5.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chart" Target="../charts/chart2.xml"/><Relationship Id="rId11" Type="http://schemas.openxmlformats.org/officeDocument/2006/relationships/image" Target="../media/image24.png"/><Relationship Id="rId5" Type="http://schemas.openxmlformats.org/officeDocument/2006/relationships/image" Target="../media/image10.png"/><Relationship Id="rId10" Type="http://schemas.openxmlformats.org/officeDocument/2006/relationships/chart" Target="../charts/chart4.xml"/><Relationship Id="rId4" Type="http://schemas.openxmlformats.org/officeDocument/2006/relationships/chart" Target="../charts/chart1.xml"/><Relationship Id="rId9"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lum/>
          </a:blip>
          <a:srcRect/>
          <a:stretch>
            <a:fillRect/>
          </a:stretch>
        </a:blipFill>
        <a:effectLst/>
      </p:bgPr>
    </p:bg>
    <p:spTree>
      <p:nvGrpSpPr>
        <p:cNvPr id="1" name=""/>
        <p:cNvGrpSpPr/>
        <p:nvPr/>
      </p:nvGrpSpPr>
      <p:grpSpPr>
        <a:xfrm>
          <a:off x="0" y="0"/>
          <a:ext cx="0" cy="0"/>
          <a:chOff x="0" y="0"/>
          <a:chExt cx="0" cy="0"/>
        </a:xfrm>
      </p:grpSpPr>
      <p:sp>
        <p:nvSpPr>
          <p:cNvPr id="12" name="Rectangle 11">
            <a:hlinkClick r:id="rId3"/>
            <a:extLst>
              <a:ext uri="{FF2B5EF4-FFF2-40B4-BE49-F238E27FC236}">
                <a16:creationId xmlns:a16="http://schemas.microsoft.com/office/drawing/2014/main" xmlns="" id="{6053BE2F-017C-43A9-A900-9F0C83593814}"/>
              </a:ext>
            </a:extLst>
          </p:cNvPr>
          <p:cNvSpPr/>
          <p:nvPr/>
        </p:nvSpPr>
        <p:spPr>
          <a:xfrm>
            <a:off x="3821987" y="6123398"/>
            <a:ext cx="1510301" cy="5034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Text&#10;&#10;Description automatically generated with low confidence">
            <a:extLst>
              <a:ext uri="{FF2B5EF4-FFF2-40B4-BE49-F238E27FC236}">
                <a16:creationId xmlns:a16="http://schemas.microsoft.com/office/drawing/2014/main" xmlns="" id="{D3A53586-FA28-C64A-8EAA-110A144F6467}"/>
              </a:ext>
            </a:extLst>
          </p:cNvPr>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3314730" y="0"/>
            <a:ext cx="2514539" cy="1779014"/>
          </a:xfrm>
          <a:prstGeom prst="rect">
            <a:avLst/>
          </a:prstGeom>
        </p:spPr>
      </p:pic>
      <p:sp>
        <p:nvSpPr>
          <p:cNvPr id="6" name="Rectangle 5">
            <a:extLst>
              <a:ext uri="{FF2B5EF4-FFF2-40B4-BE49-F238E27FC236}">
                <a16:creationId xmlns:a16="http://schemas.microsoft.com/office/drawing/2014/main" xmlns="" id="{B066653E-231A-0B48-BE1D-4E7BCAED9BD3}"/>
              </a:ext>
            </a:extLst>
          </p:cNvPr>
          <p:cNvSpPr/>
          <p:nvPr/>
        </p:nvSpPr>
        <p:spPr>
          <a:xfrm>
            <a:off x="1399693" y="2503398"/>
            <a:ext cx="6344614" cy="1687811"/>
          </a:xfrm>
          <a:prstGeom prst="rect">
            <a:avLst/>
          </a:prstGeom>
          <a:solidFill>
            <a:srgbClr val="33387F">
              <a:alpha val="84000"/>
            </a:srgbClr>
          </a:solidFill>
          <a:ln>
            <a:noFill/>
          </a:ln>
          <a:effectLst>
            <a:outerShdw blurRad="104372" dist="50800" dir="4800000" sx="102749" sy="102749" algn="ctr" rotWithShape="0">
              <a:schemeClr val="tx1">
                <a:lumMod val="85000"/>
                <a:lumOff val="15000"/>
                <a:alpha val="4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252000" rIns="252000" rtlCol="0" anchor="t" anchorCtr="0"/>
          <a:lstStyle/>
          <a:p>
            <a:pPr algn="ctr">
              <a:lnSpc>
                <a:spcPct val="200000"/>
              </a:lnSpc>
            </a:pPr>
            <a:r>
              <a:rPr lang="en-GB" altLang="en-US" sz="2800" dirty="0">
                <a:solidFill>
                  <a:srgbClr val="7BC26C"/>
                </a:solidFill>
                <a:latin typeface="Open Sans" panose="020B0606030504020204" pitchFamily="34" charset="0"/>
                <a:ea typeface="Open Sans" panose="020B0606030504020204" pitchFamily="34" charset="0"/>
                <a:cs typeface="Open Sans" panose="020B0606030504020204" pitchFamily="34" charset="0"/>
              </a:rPr>
              <a:t>COP26</a:t>
            </a:r>
          </a:p>
          <a:p>
            <a:pPr algn="ctr">
              <a:spcAft>
                <a:spcPts val="600"/>
              </a:spcAft>
            </a:pPr>
            <a:r>
              <a:rPr lang="en-GB" altLang="en-US" sz="2800" b="1" dirty="0">
                <a:solidFill>
                  <a:srgbClr val="7BC26C"/>
                </a:solidFill>
                <a:latin typeface="Open Sans" panose="020B0606030504020204" pitchFamily="34" charset="0"/>
                <a:ea typeface="Open Sans" panose="020B0606030504020204" pitchFamily="34" charset="0"/>
                <a:cs typeface="Open Sans" panose="020B0606030504020204" pitchFamily="34" charset="0"/>
              </a:rPr>
              <a:t>Our Climate, Our Future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 id="{192B03AF-7B4F-6B46-A5DA-DAADD53D20AA}"/>
              </a:ext>
            </a:extLst>
          </p:cNvPr>
          <p:cNvSpPr txBox="1">
            <a:spLocks/>
          </p:cNvSpPr>
          <p:nvPr/>
        </p:nvSpPr>
        <p:spPr bwMode="auto">
          <a:xfrm>
            <a:off x="0" y="306388"/>
            <a:ext cx="9144000" cy="620712"/>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a:lstStyle>
          <a:p>
            <a:r>
              <a:rPr lang="en-GB" altLang="en-US" sz="3600" b="1" dirty="0">
                <a:solidFill>
                  <a:srgbClr val="7BC26C"/>
                </a:solidFill>
                <a:latin typeface="Open Sans" panose="020B0606030504020204" pitchFamily="34" charset="0"/>
                <a:ea typeface="Open Sans" panose="020B0606030504020204" pitchFamily="34" charset="0"/>
                <a:cs typeface="Open Sans" panose="020B0606030504020204" pitchFamily="34" charset="0"/>
              </a:rPr>
              <a:t>What Causes Climate Change?</a:t>
            </a:r>
          </a:p>
        </p:txBody>
      </p:sp>
      <p:sp>
        <p:nvSpPr>
          <p:cNvPr id="10" name="TextBox 9">
            <a:extLst>
              <a:ext uri="{FF2B5EF4-FFF2-40B4-BE49-F238E27FC236}">
                <a16:creationId xmlns:a16="http://schemas.microsoft.com/office/drawing/2014/main" xmlns="" id="{941D4FBC-2B73-7D4D-A561-DC6BB74BF499}"/>
              </a:ext>
            </a:extLst>
          </p:cNvPr>
          <p:cNvSpPr txBox="1"/>
          <p:nvPr/>
        </p:nvSpPr>
        <p:spPr>
          <a:xfrm>
            <a:off x="5301343" y="1128166"/>
            <a:ext cx="3450771" cy="329320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l" fontAlgn="auto">
              <a:spcAft>
                <a:spcPts val="1200"/>
              </a:spcAft>
              <a:defRPr/>
            </a:pPr>
            <a:r>
              <a:rPr lang="en-GB" sz="1800" dirty="0">
                <a:effectLst/>
                <a:latin typeface="Open Sans" panose="020B0606030504020204" pitchFamily="34" charset="0"/>
                <a:ea typeface="Open Sans" panose="020B0606030504020204" pitchFamily="34" charset="0"/>
                <a:cs typeface="Open Sans" panose="020B0606030504020204" pitchFamily="34" charset="0"/>
              </a:rPr>
              <a:t>Carbon dioxide (CO</a:t>
            </a:r>
            <a:r>
              <a:rPr lang="en-GB" sz="1800" baseline="-25000" dirty="0">
                <a:effectLst/>
                <a:latin typeface="Open Sans" panose="020B0606030504020204" pitchFamily="34" charset="0"/>
                <a:ea typeface="Open Sans" panose="020B0606030504020204" pitchFamily="34" charset="0"/>
                <a:cs typeface="Open Sans" panose="020B0606030504020204" pitchFamily="34" charset="0"/>
              </a:rPr>
              <a:t>2</a:t>
            </a:r>
            <a:r>
              <a:rPr lang="en-GB" sz="1800" dirty="0">
                <a:effectLst/>
                <a:latin typeface="Open Sans" panose="020B0606030504020204" pitchFamily="34" charset="0"/>
                <a:ea typeface="Open Sans" panose="020B0606030504020204" pitchFamily="34" charset="0"/>
                <a:cs typeface="Open Sans" panose="020B0606030504020204" pitchFamily="34" charset="0"/>
              </a:rPr>
              <a:t>), </a:t>
            </a:r>
            <a:br>
              <a:rPr lang="en-GB" sz="1800" dirty="0">
                <a:effectLst/>
                <a:latin typeface="Open Sans" panose="020B0606030504020204" pitchFamily="34" charset="0"/>
                <a:ea typeface="Open Sans" panose="020B0606030504020204" pitchFamily="34" charset="0"/>
                <a:cs typeface="Open Sans" panose="020B0606030504020204" pitchFamily="34" charset="0"/>
              </a:rPr>
            </a:br>
            <a:r>
              <a:rPr lang="en-GB" sz="1800" dirty="0">
                <a:effectLst/>
                <a:latin typeface="Open Sans" panose="020B0606030504020204" pitchFamily="34" charset="0"/>
                <a:ea typeface="Open Sans" panose="020B0606030504020204" pitchFamily="34" charset="0"/>
                <a:cs typeface="Open Sans" panose="020B0606030504020204" pitchFamily="34" charset="0"/>
              </a:rPr>
              <a:t>methane (CH</a:t>
            </a:r>
            <a:r>
              <a:rPr lang="en-GB" sz="1800" baseline="-25000" dirty="0">
                <a:effectLst/>
                <a:latin typeface="Open Sans" panose="020B0606030504020204" pitchFamily="34" charset="0"/>
                <a:ea typeface="Open Sans" panose="020B0606030504020204" pitchFamily="34" charset="0"/>
                <a:cs typeface="Open Sans" panose="020B0606030504020204" pitchFamily="34" charset="0"/>
              </a:rPr>
              <a:t>4</a:t>
            </a:r>
            <a:r>
              <a:rPr lang="en-GB" sz="1800" dirty="0">
                <a:effectLst/>
                <a:latin typeface="Open Sans" panose="020B0606030504020204" pitchFamily="34" charset="0"/>
                <a:ea typeface="Open Sans" panose="020B0606030504020204" pitchFamily="34" charset="0"/>
                <a:cs typeface="Open Sans" panose="020B0606030504020204" pitchFamily="34" charset="0"/>
              </a:rPr>
              <a:t>) and water vapour (H</a:t>
            </a:r>
            <a:r>
              <a:rPr lang="en-GB" sz="1800" baseline="-25000" dirty="0">
                <a:effectLst/>
                <a:latin typeface="Open Sans" panose="020B0606030504020204" pitchFamily="34" charset="0"/>
                <a:ea typeface="Open Sans" panose="020B0606030504020204" pitchFamily="34" charset="0"/>
                <a:cs typeface="Open Sans" panose="020B0606030504020204" pitchFamily="34" charset="0"/>
              </a:rPr>
              <a:t>2</a:t>
            </a:r>
            <a:r>
              <a:rPr lang="en-GB" sz="1800" dirty="0">
                <a:effectLst/>
                <a:latin typeface="Open Sans" panose="020B0606030504020204" pitchFamily="34" charset="0"/>
                <a:ea typeface="Open Sans" panose="020B0606030504020204" pitchFamily="34" charset="0"/>
                <a:cs typeface="Open Sans" panose="020B0606030504020204" pitchFamily="34" charset="0"/>
              </a:rPr>
              <a:t>O) are greenhouse gases that are found in the atmosphere.</a:t>
            </a:r>
          </a:p>
          <a:p>
            <a:pPr fontAlgn="auto">
              <a:spcAft>
                <a:spcPts val="600"/>
              </a:spcAft>
              <a:defRPr/>
            </a:pPr>
            <a:r>
              <a:rPr lang="en-GB" sz="1800" dirty="0">
                <a:latin typeface="Open Sans" panose="020B0606030504020204" pitchFamily="34" charset="0"/>
                <a:ea typeface="Open Sans" panose="020B0606030504020204" pitchFamily="34" charset="0"/>
                <a:cs typeface="Open Sans" panose="020B0606030504020204" pitchFamily="34" charset="0"/>
              </a:rPr>
              <a:t>Energy travels from the Sun </a:t>
            </a:r>
            <a:br>
              <a:rPr lang="en-GB" sz="1800" dirty="0">
                <a:latin typeface="Open Sans" panose="020B0606030504020204" pitchFamily="34" charset="0"/>
                <a:ea typeface="Open Sans" panose="020B0606030504020204" pitchFamily="34" charset="0"/>
                <a:cs typeface="Open Sans" panose="020B0606030504020204" pitchFamily="34" charset="0"/>
              </a:rPr>
            </a:br>
            <a:r>
              <a:rPr lang="en-GB" sz="1800" dirty="0">
                <a:latin typeface="Open Sans" panose="020B0606030504020204" pitchFamily="34" charset="0"/>
                <a:ea typeface="Open Sans" panose="020B0606030504020204" pitchFamily="34" charset="0"/>
                <a:cs typeface="Open Sans" panose="020B0606030504020204" pitchFamily="34" charset="0"/>
              </a:rPr>
              <a:t>to the Earth as short wave radiation. It does not interact strongly with the greenhouse gas molecules so it reaches the Earth’s surface.</a:t>
            </a:r>
          </a:p>
        </p:txBody>
      </p:sp>
      <p:pic>
        <p:nvPicPr>
          <p:cNvPr id="6" name="Picture 5" descr="Text&#10;&#10;Description automatically generated with low confidence">
            <a:extLst>
              <a:ext uri="{FF2B5EF4-FFF2-40B4-BE49-F238E27FC236}">
                <a16:creationId xmlns:a16="http://schemas.microsoft.com/office/drawing/2014/main" xmlns="" id="{832F5FD7-A76B-8A4B-AAFE-EB883E1E3549}"/>
              </a:ext>
            </a:extLst>
          </p:cNvPr>
          <p:cNvPicPr>
            <a:picLocks noChangeAspect="1"/>
          </p:cNvPicPr>
          <p:nvPr/>
        </p:nvPicPr>
        <p:blipFill rotWithShape="1">
          <a:blip r:embed="rId3" cstate="email">
            <a:extLst>
              <a:ext uri="{28A0092B-C50C-407E-A947-70E740481C1C}">
                <a14:useLocalDpi xmlns:a14="http://schemas.microsoft.com/office/drawing/2010/main" xmlns="" val="0"/>
              </a:ext>
            </a:extLst>
          </a:blip>
          <a:srcRect/>
          <a:stretch/>
        </p:blipFill>
        <p:spPr>
          <a:xfrm>
            <a:off x="8610294" y="6200776"/>
            <a:ext cx="419406" cy="403873"/>
          </a:xfrm>
          <a:prstGeom prst="rect">
            <a:avLst/>
          </a:prstGeom>
        </p:spPr>
      </p:pic>
      <p:pic>
        <p:nvPicPr>
          <p:cNvPr id="7" name="Picture 6">
            <a:extLst>
              <a:ext uri="{FF2B5EF4-FFF2-40B4-BE49-F238E27FC236}">
                <a16:creationId xmlns:a16="http://schemas.microsoft.com/office/drawing/2014/main" xmlns="" id="{794A4A15-AB6F-414C-A666-E20CC9817B59}"/>
              </a:ext>
            </a:extLst>
          </p:cNvPr>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246735" y="1128166"/>
            <a:ext cx="4674910" cy="5570592"/>
          </a:xfrm>
          <a:prstGeom prst="rect">
            <a:avLst/>
          </a:prstGeom>
        </p:spPr>
      </p:pic>
      <p:sp>
        <p:nvSpPr>
          <p:cNvPr id="9" name="Oval 8">
            <a:extLst>
              <a:ext uri="{FF2B5EF4-FFF2-40B4-BE49-F238E27FC236}">
                <a16:creationId xmlns:a16="http://schemas.microsoft.com/office/drawing/2014/main" xmlns="" id="{0D764320-CCE9-4985-B4BA-FDD42D96A7ED}"/>
              </a:ext>
            </a:extLst>
          </p:cNvPr>
          <p:cNvSpPr/>
          <p:nvPr/>
        </p:nvSpPr>
        <p:spPr>
          <a:xfrm>
            <a:off x="-1166631" y="2525102"/>
            <a:ext cx="5747766" cy="5474537"/>
          </a:xfrm>
          <a:prstGeom prst="ellipse">
            <a:avLst/>
          </a:prstGeom>
          <a:noFill/>
          <a:ln>
            <a:solidFill>
              <a:srgbClr val="41379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extBox 11">
            <a:extLst>
              <a:ext uri="{FF2B5EF4-FFF2-40B4-BE49-F238E27FC236}">
                <a16:creationId xmlns:a16="http://schemas.microsoft.com/office/drawing/2014/main" xmlns="" id="{970E48B6-184B-4DA3-B92F-AAF10AD81AE9}"/>
              </a:ext>
            </a:extLst>
          </p:cNvPr>
          <p:cNvSpPr txBox="1"/>
          <p:nvPr/>
        </p:nvSpPr>
        <p:spPr>
          <a:xfrm>
            <a:off x="2571919" y="3693624"/>
            <a:ext cx="665019" cy="307777"/>
          </a:xfrm>
          <a:prstGeom prst="rect">
            <a:avLst/>
          </a:prstGeom>
          <a:noFill/>
        </p:spPr>
        <p:txBody>
          <a:bodyPr wrap="square" rtlCol="0">
            <a:spAutoFit/>
          </a:bodyPr>
          <a:lstStyle/>
          <a:p>
            <a:r>
              <a:rPr lang="en-GB" sz="1400" b="1" dirty="0">
                <a:latin typeface="Open Sans" panose="020B0606030504020204" pitchFamily="34" charset="0"/>
                <a:ea typeface="Open Sans" panose="020B0606030504020204" pitchFamily="34" charset="0"/>
                <a:cs typeface="Open Sans" panose="020B0606030504020204" pitchFamily="34" charset="0"/>
              </a:rPr>
              <a:t>CO</a:t>
            </a:r>
            <a:r>
              <a:rPr lang="en-GB" sz="1400" b="1" baseline="-25000" dirty="0">
                <a:latin typeface="Open Sans" panose="020B0606030504020204" pitchFamily="34" charset="0"/>
                <a:ea typeface="Open Sans" panose="020B0606030504020204" pitchFamily="34" charset="0"/>
                <a:cs typeface="Open Sans" panose="020B0606030504020204" pitchFamily="34" charset="0"/>
              </a:rPr>
              <a:t>2</a:t>
            </a:r>
          </a:p>
        </p:txBody>
      </p:sp>
      <p:sp>
        <p:nvSpPr>
          <p:cNvPr id="13" name="TextBox 12">
            <a:extLst>
              <a:ext uri="{FF2B5EF4-FFF2-40B4-BE49-F238E27FC236}">
                <a16:creationId xmlns:a16="http://schemas.microsoft.com/office/drawing/2014/main" xmlns="" id="{341D65FA-B7F7-494A-A87E-0449D71045A5}"/>
              </a:ext>
            </a:extLst>
          </p:cNvPr>
          <p:cNvSpPr txBox="1"/>
          <p:nvPr/>
        </p:nvSpPr>
        <p:spPr>
          <a:xfrm>
            <a:off x="505690" y="2892332"/>
            <a:ext cx="665019" cy="307777"/>
          </a:xfrm>
          <a:prstGeom prst="rect">
            <a:avLst/>
          </a:prstGeom>
          <a:noFill/>
        </p:spPr>
        <p:txBody>
          <a:bodyPr wrap="square" rtlCol="0">
            <a:spAutoFit/>
          </a:bodyPr>
          <a:lstStyle/>
          <a:p>
            <a:r>
              <a:rPr lang="en-GB" sz="1400" b="1" dirty="0">
                <a:latin typeface="Open Sans" panose="020B0606030504020204" pitchFamily="34" charset="0"/>
                <a:ea typeface="Open Sans" panose="020B0606030504020204" pitchFamily="34" charset="0"/>
                <a:cs typeface="Open Sans" panose="020B0606030504020204" pitchFamily="34" charset="0"/>
              </a:rPr>
              <a:t>CO</a:t>
            </a:r>
            <a:r>
              <a:rPr lang="en-GB" sz="1400" b="1" baseline="-25000" dirty="0">
                <a:latin typeface="Open Sans" panose="020B0606030504020204" pitchFamily="34" charset="0"/>
                <a:ea typeface="Open Sans" panose="020B0606030504020204" pitchFamily="34" charset="0"/>
                <a:cs typeface="Open Sans" panose="020B0606030504020204" pitchFamily="34" charset="0"/>
              </a:rPr>
              <a:t>2</a:t>
            </a:r>
          </a:p>
        </p:txBody>
      </p:sp>
      <p:sp>
        <p:nvSpPr>
          <p:cNvPr id="14" name="TextBox 13">
            <a:extLst>
              <a:ext uri="{FF2B5EF4-FFF2-40B4-BE49-F238E27FC236}">
                <a16:creationId xmlns:a16="http://schemas.microsoft.com/office/drawing/2014/main" xmlns="" id="{69918BB8-DC05-45C4-B763-A787527F282F}"/>
              </a:ext>
            </a:extLst>
          </p:cNvPr>
          <p:cNvSpPr txBox="1"/>
          <p:nvPr/>
        </p:nvSpPr>
        <p:spPr>
          <a:xfrm>
            <a:off x="1237122" y="3322133"/>
            <a:ext cx="665019" cy="307777"/>
          </a:xfrm>
          <a:prstGeom prst="rect">
            <a:avLst/>
          </a:prstGeom>
          <a:noFill/>
        </p:spPr>
        <p:txBody>
          <a:bodyPr wrap="square" rtlCol="0">
            <a:spAutoFit/>
          </a:bodyPr>
          <a:lstStyle/>
          <a:p>
            <a:r>
              <a:rPr lang="en-GB" sz="1400" b="1" dirty="0">
                <a:latin typeface="Open Sans" panose="020B0606030504020204" pitchFamily="34" charset="0"/>
                <a:ea typeface="Open Sans" panose="020B0606030504020204" pitchFamily="34" charset="0"/>
                <a:cs typeface="Open Sans" panose="020B0606030504020204" pitchFamily="34" charset="0"/>
              </a:rPr>
              <a:t>CH</a:t>
            </a:r>
            <a:r>
              <a:rPr lang="en-GB" sz="1400" b="1" baseline="-25000" dirty="0">
                <a:latin typeface="Open Sans" panose="020B0606030504020204" pitchFamily="34" charset="0"/>
                <a:ea typeface="Open Sans" panose="020B0606030504020204" pitchFamily="34" charset="0"/>
                <a:cs typeface="Open Sans" panose="020B0606030504020204" pitchFamily="34" charset="0"/>
              </a:rPr>
              <a:t>4</a:t>
            </a:r>
          </a:p>
        </p:txBody>
      </p:sp>
      <p:sp>
        <p:nvSpPr>
          <p:cNvPr id="15" name="TextBox 14">
            <a:extLst>
              <a:ext uri="{FF2B5EF4-FFF2-40B4-BE49-F238E27FC236}">
                <a16:creationId xmlns:a16="http://schemas.microsoft.com/office/drawing/2014/main" xmlns="" id="{5FCFC142-EC33-489A-A527-C2327A908634}"/>
              </a:ext>
            </a:extLst>
          </p:cNvPr>
          <p:cNvSpPr txBox="1"/>
          <p:nvPr/>
        </p:nvSpPr>
        <p:spPr>
          <a:xfrm>
            <a:off x="3752450" y="5183193"/>
            <a:ext cx="665019" cy="307777"/>
          </a:xfrm>
          <a:prstGeom prst="rect">
            <a:avLst/>
          </a:prstGeom>
          <a:noFill/>
        </p:spPr>
        <p:txBody>
          <a:bodyPr wrap="square" rtlCol="0">
            <a:spAutoFit/>
          </a:bodyPr>
          <a:lstStyle/>
          <a:p>
            <a:r>
              <a:rPr lang="en-GB" sz="1400" b="1" dirty="0">
                <a:latin typeface="Open Sans" panose="020B0606030504020204" pitchFamily="34" charset="0"/>
                <a:ea typeface="Open Sans" panose="020B0606030504020204" pitchFamily="34" charset="0"/>
                <a:cs typeface="Open Sans" panose="020B0606030504020204" pitchFamily="34" charset="0"/>
              </a:rPr>
              <a:t>H</a:t>
            </a:r>
            <a:r>
              <a:rPr lang="en-GB" sz="1400" b="1" baseline="-25000" dirty="0">
                <a:latin typeface="Open Sans" panose="020B0606030504020204" pitchFamily="34" charset="0"/>
                <a:ea typeface="Open Sans" panose="020B0606030504020204" pitchFamily="34" charset="0"/>
                <a:cs typeface="Open Sans" panose="020B0606030504020204" pitchFamily="34" charset="0"/>
              </a:rPr>
              <a:t>2</a:t>
            </a:r>
            <a:r>
              <a:rPr lang="en-GB" sz="1400" b="1" dirty="0">
                <a:latin typeface="Open Sans" panose="020B0606030504020204" pitchFamily="34" charset="0"/>
                <a:ea typeface="Open Sans" panose="020B0606030504020204" pitchFamily="34" charset="0"/>
                <a:cs typeface="Open Sans" panose="020B0606030504020204" pitchFamily="34" charset="0"/>
              </a:rPr>
              <a:t>O</a:t>
            </a:r>
          </a:p>
        </p:txBody>
      </p:sp>
      <p:sp>
        <p:nvSpPr>
          <p:cNvPr id="16" name="TextBox 15">
            <a:extLst>
              <a:ext uri="{FF2B5EF4-FFF2-40B4-BE49-F238E27FC236}">
                <a16:creationId xmlns:a16="http://schemas.microsoft.com/office/drawing/2014/main" xmlns="" id="{6EA61ED9-694D-4488-A865-E7235E4046DE}"/>
              </a:ext>
            </a:extLst>
          </p:cNvPr>
          <p:cNvSpPr txBox="1"/>
          <p:nvPr/>
        </p:nvSpPr>
        <p:spPr>
          <a:xfrm>
            <a:off x="378640" y="3579456"/>
            <a:ext cx="665019" cy="307777"/>
          </a:xfrm>
          <a:prstGeom prst="rect">
            <a:avLst/>
          </a:prstGeom>
          <a:noFill/>
        </p:spPr>
        <p:txBody>
          <a:bodyPr wrap="square" rtlCol="0">
            <a:spAutoFit/>
          </a:bodyPr>
          <a:lstStyle/>
          <a:p>
            <a:r>
              <a:rPr lang="en-GB" sz="1400" b="1" dirty="0">
                <a:latin typeface="Open Sans" panose="020B0606030504020204" pitchFamily="34" charset="0"/>
                <a:ea typeface="Open Sans" panose="020B0606030504020204" pitchFamily="34" charset="0"/>
                <a:cs typeface="Open Sans" panose="020B0606030504020204" pitchFamily="34" charset="0"/>
              </a:rPr>
              <a:t>CH</a:t>
            </a:r>
            <a:r>
              <a:rPr lang="en-GB" sz="1400" b="1" baseline="-25000" dirty="0">
                <a:latin typeface="Open Sans" panose="020B0606030504020204" pitchFamily="34" charset="0"/>
                <a:ea typeface="Open Sans" panose="020B0606030504020204" pitchFamily="34" charset="0"/>
                <a:cs typeface="Open Sans" panose="020B0606030504020204" pitchFamily="34" charset="0"/>
              </a:rPr>
              <a:t>4</a:t>
            </a:r>
          </a:p>
        </p:txBody>
      </p:sp>
      <p:sp>
        <p:nvSpPr>
          <p:cNvPr id="17" name="TextBox 16">
            <a:extLst>
              <a:ext uri="{FF2B5EF4-FFF2-40B4-BE49-F238E27FC236}">
                <a16:creationId xmlns:a16="http://schemas.microsoft.com/office/drawing/2014/main" xmlns="" id="{C21899CA-263C-4096-9ACB-226A1B5F00AE}"/>
              </a:ext>
            </a:extLst>
          </p:cNvPr>
          <p:cNvSpPr txBox="1"/>
          <p:nvPr/>
        </p:nvSpPr>
        <p:spPr>
          <a:xfrm>
            <a:off x="3628737" y="4599984"/>
            <a:ext cx="665019" cy="307777"/>
          </a:xfrm>
          <a:prstGeom prst="rect">
            <a:avLst/>
          </a:prstGeom>
          <a:noFill/>
        </p:spPr>
        <p:txBody>
          <a:bodyPr wrap="square" rtlCol="0">
            <a:spAutoFit/>
          </a:bodyPr>
          <a:lstStyle/>
          <a:p>
            <a:r>
              <a:rPr lang="en-GB" sz="1400" b="1" dirty="0">
                <a:latin typeface="Open Sans" panose="020B0606030504020204" pitchFamily="34" charset="0"/>
                <a:ea typeface="Open Sans" panose="020B0606030504020204" pitchFamily="34" charset="0"/>
                <a:cs typeface="Open Sans" panose="020B0606030504020204" pitchFamily="34" charset="0"/>
              </a:rPr>
              <a:t>CO</a:t>
            </a:r>
            <a:r>
              <a:rPr lang="en-GB" sz="1400" b="1" baseline="-25000" dirty="0">
                <a:latin typeface="Open Sans" panose="020B0606030504020204" pitchFamily="34" charset="0"/>
                <a:ea typeface="Open Sans" panose="020B0606030504020204" pitchFamily="34" charset="0"/>
                <a:cs typeface="Open Sans" panose="020B0606030504020204" pitchFamily="34" charset="0"/>
              </a:rPr>
              <a:t>2</a:t>
            </a:r>
          </a:p>
        </p:txBody>
      </p:sp>
      <p:sp>
        <p:nvSpPr>
          <p:cNvPr id="18" name="TextBox 17">
            <a:extLst>
              <a:ext uri="{FF2B5EF4-FFF2-40B4-BE49-F238E27FC236}">
                <a16:creationId xmlns:a16="http://schemas.microsoft.com/office/drawing/2014/main" xmlns="" id="{F0BF0747-6BB2-4FEA-8D42-5CAC4E915789}"/>
              </a:ext>
            </a:extLst>
          </p:cNvPr>
          <p:cNvSpPr txBox="1"/>
          <p:nvPr/>
        </p:nvSpPr>
        <p:spPr>
          <a:xfrm>
            <a:off x="1827520" y="2568222"/>
            <a:ext cx="665019" cy="307777"/>
          </a:xfrm>
          <a:prstGeom prst="rect">
            <a:avLst/>
          </a:prstGeom>
          <a:noFill/>
        </p:spPr>
        <p:txBody>
          <a:bodyPr wrap="square" rtlCol="0">
            <a:spAutoFit/>
          </a:bodyPr>
          <a:lstStyle/>
          <a:p>
            <a:r>
              <a:rPr lang="en-GB" sz="1400" b="1" dirty="0">
                <a:latin typeface="Open Sans" panose="020B0606030504020204" pitchFamily="34" charset="0"/>
                <a:ea typeface="Open Sans" panose="020B0606030504020204" pitchFamily="34" charset="0"/>
                <a:cs typeface="Open Sans" panose="020B0606030504020204" pitchFamily="34" charset="0"/>
              </a:rPr>
              <a:t>H</a:t>
            </a:r>
            <a:r>
              <a:rPr lang="en-GB" sz="1400" b="1" baseline="-25000" dirty="0">
                <a:latin typeface="Open Sans" panose="020B0606030504020204" pitchFamily="34" charset="0"/>
                <a:ea typeface="Open Sans" panose="020B0606030504020204" pitchFamily="34" charset="0"/>
                <a:cs typeface="Open Sans" panose="020B0606030504020204" pitchFamily="34" charset="0"/>
              </a:rPr>
              <a:t>2</a:t>
            </a:r>
            <a:r>
              <a:rPr lang="en-GB" sz="1400" b="1" dirty="0">
                <a:latin typeface="Open Sans" panose="020B0606030504020204" pitchFamily="34" charset="0"/>
                <a:ea typeface="Open Sans" panose="020B0606030504020204" pitchFamily="34" charset="0"/>
                <a:cs typeface="Open Sans" panose="020B0606030504020204" pitchFamily="34" charset="0"/>
              </a:rPr>
              <a:t>O</a:t>
            </a:r>
          </a:p>
        </p:txBody>
      </p:sp>
      <p:sp>
        <p:nvSpPr>
          <p:cNvPr id="19" name="TextBox 18">
            <a:extLst>
              <a:ext uri="{FF2B5EF4-FFF2-40B4-BE49-F238E27FC236}">
                <a16:creationId xmlns:a16="http://schemas.microsoft.com/office/drawing/2014/main" xmlns="" id="{2630D0CF-C21B-4267-AD1B-438D69B9E3C3}"/>
              </a:ext>
            </a:extLst>
          </p:cNvPr>
          <p:cNvSpPr txBox="1"/>
          <p:nvPr/>
        </p:nvSpPr>
        <p:spPr>
          <a:xfrm>
            <a:off x="3426652" y="5727288"/>
            <a:ext cx="665019" cy="307777"/>
          </a:xfrm>
          <a:prstGeom prst="rect">
            <a:avLst/>
          </a:prstGeom>
          <a:noFill/>
        </p:spPr>
        <p:txBody>
          <a:bodyPr wrap="square" rtlCol="0">
            <a:spAutoFit/>
          </a:bodyPr>
          <a:lstStyle/>
          <a:p>
            <a:r>
              <a:rPr lang="en-GB" sz="1400" b="1" dirty="0">
                <a:latin typeface="Open Sans" panose="020B0606030504020204" pitchFamily="34" charset="0"/>
                <a:ea typeface="Open Sans" panose="020B0606030504020204" pitchFamily="34" charset="0"/>
                <a:cs typeface="Open Sans" panose="020B0606030504020204" pitchFamily="34" charset="0"/>
              </a:rPr>
              <a:t>CH</a:t>
            </a:r>
            <a:r>
              <a:rPr lang="en-GB" sz="1400" b="1" baseline="-25000" dirty="0">
                <a:latin typeface="Open Sans" panose="020B0606030504020204" pitchFamily="34" charset="0"/>
                <a:ea typeface="Open Sans" panose="020B0606030504020204" pitchFamily="34" charset="0"/>
                <a:cs typeface="Open Sans" panose="020B0606030504020204" pitchFamily="34" charset="0"/>
              </a:rPr>
              <a:t>4</a:t>
            </a:r>
          </a:p>
        </p:txBody>
      </p:sp>
      <p:sp>
        <p:nvSpPr>
          <p:cNvPr id="20" name="TextBox 19">
            <a:extLst>
              <a:ext uri="{FF2B5EF4-FFF2-40B4-BE49-F238E27FC236}">
                <a16:creationId xmlns:a16="http://schemas.microsoft.com/office/drawing/2014/main" xmlns="" id="{B435DB8A-055D-41BA-9231-4D0815D234B0}"/>
              </a:ext>
            </a:extLst>
          </p:cNvPr>
          <p:cNvSpPr txBox="1"/>
          <p:nvPr/>
        </p:nvSpPr>
        <p:spPr>
          <a:xfrm>
            <a:off x="3177084" y="4282225"/>
            <a:ext cx="665019" cy="307777"/>
          </a:xfrm>
          <a:prstGeom prst="rect">
            <a:avLst/>
          </a:prstGeom>
          <a:noFill/>
        </p:spPr>
        <p:txBody>
          <a:bodyPr wrap="square" rtlCol="0">
            <a:spAutoFit/>
          </a:bodyPr>
          <a:lstStyle/>
          <a:p>
            <a:r>
              <a:rPr lang="en-GB" sz="1400" b="1" dirty="0">
                <a:latin typeface="Open Sans" panose="020B0606030504020204" pitchFamily="34" charset="0"/>
                <a:ea typeface="Open Sans" panose="020B0606030504020204" pitchFamily="34" charset="0"/>
                <a:cs typeface="Open Sans" panose="020B0606030504020204" pitchFamily="34" charset="0"/>
              </a:rPr>
              <a:t>CH</a:t>
            </a:r>
            <a:r>
              <a:rPr lang="en-GB" sz="1400" b="1" baseline="-25000" dirty="0">
                <a:latin typeface="Open Sans" panose="020B0606030504020204" pitchFamily="34" charset="0"/>
                <a:ea typeface="Open Sans" panose="020B0606030504020204" pitchFamily="34" charset="0"/>
                <a:cs typeface="Open Sans" panose="020B0606030504020204" pitchFamily="34" charset="0"/>
              </a:rPr>
              <a:t>4</a:t>
            </a:r>
          </a:p>
        </p:txBody>
      </p:sp>
      <p:sp>
        <p:nvSpPr>
          <p:cNvPr id="21" name="TextBox 20">
            <a:extLst>
              <a:ext uri="{FF2B5EF4-FFF2-40B4-BE49-F238E27FC236}">
                <a16:creationId xmlns:a16="http://schemas.microsoft.com/office/drawing/2014/main" xmlns="" id="{AEF7C366-0897-4C8E-8378-7FA4DD199847}"/>
              </a:ext>
            </a:extLst>
          </p:cNvPr>
          <p:cNvSpPr txBox="1"/>
          <p:nvPr/>
        </p:nvSpPr>
        <p:spPr>
          <a:xfrm>
            <a:off x="3335345" y="6387133"/>
            <a:ext cx="665019" cy="307777"/>
          </a:xfrm>
          <a:prstGeom prst="rect">
            <a:avLst/>
          </a:prstGeom>
          <a:noFill/>
        </p:spPr>
        <p:txBody>
          <a:bodyPr wrap="square" rtlCol="0">
            <a:spAutoFit/>
          </a:bodyPr>
          <a:lstStyle/>
          <a:p>
            <a:r>
              <a:rPr lang="en-GB" sz="1400" b="1" dirty="0">
                <a:latin typeface="Open Sans" panose="020B0606030504020204" pitchFamily="34" charset="0"/>
                <a:ea typeface="Open Sans" panose="020B0606030504020204" pitchFamily="34" charset="0"/>
                <a:cs typeface="Open Sans" panose="020B0606030504020204" pitchFamily="34" charset="0"/>
              </a:rPr>
              <a:t>CO</a:t>
            </a:r>
            <a:r>
              <a:rPr lang="en-GB" sz="1400" b="1" baseline="-25000" dirty="0">
                <a:latin typeface="Open Sans" panose="020B0606030504020204" pitchFamily="34" charset="0"/>
                <a:ea typeface="Open Sans" panose="020B0606030504020204" pitchFamily="34" charset="0"/>
                <a:cs typeface="Open Sans" panose="020B0606030504020204" pitchFamily="34" charset="0"/>
              </a:rPr>
              <a:t>2</a:t>
            </a:r>
          </a:p>
        </p:txBody>
      </p:sp>
    </p:spTree>
    <p:extLst>
      <p:ext uri="{BB962C8B-B14F-4D97-AF65-F5344CB8AC3E}">
        <p14:creationId xmlns:p14="http://schemas.microsoft.com/office/powerpoint/2010/main" xmlns="" val="31741555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 id="{192B03AF-7B4F-6B46-A5DA-DAADD53D20AA}"/>
              </a:ext>
            </a:extLst>
          </p:cNvPr>
          <p:cNvSpPr txBox="1">
            <a:spLocks/>
          </p:cNvSpPr>
          <p:nvPr/>
        </p:nvSpPr>
        <p:spPr bwMode="auto">
          <a:xfrm>
            <a:off x="0" y="306388"/>
            <a:ext cx="9144000" cy="620712"/>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a:lstStyle>
          <a:p>
            <a:r>
              <a:rPr lang="en-GB" altLang="en-US" sz="3600" b="1" dirty="0">
                <a:solidFill>
                  <a:srgbClr val="7BC26C"/>
                </a:solidFill>
                <a:latin typeface="Open Sans" panose="020B0606030504020204" pitchFamily="34" charset="0"/>
                <a:ea typeface="Open Sans" panose="020B0606030504020204" pitchFamily="34" charset="0"/>
                <a:cs typeface="Open Sans" panose="020B0606030504020204" pitchFamily="34" charset="0"/>
              </a:rPr>
              <a:t>What Causes Climate Change?</a:t>
            </a:r>
          </a:p>
        </p:txBody>
      </p:sp>
      <p:sp>
        <p:nvSpPr>
          <p:cNvPr id="10" name="TextBox 9">
            <a:extLst>
              <a:ext uri="{FF2B5EF4-FFF2-40B4-BE49-F238E27FC236}">
                <a16:creationId xmlns:a16="http://schemas.microsoft.com/office/drawing/2014/main" xmlns="" id="{941D4FBC-2B73-7D4D-A561-DC6BB74BF499}"/>
              </a:ext>
            </a:extLst>
          </p:cNvPr>
          <p:cNvSpPr txBox="1"/>
          <p:nvPr/>
        </p:nvSpPr>
        <p:spPr>
          <a:xfrm>
            <a:off x="5301343" y="1128166"/>
            <a:ext cx="3522617" cy="297004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l" fontAlgn="auto">
              <a:spcAft>
                <a:spcPts val="600"/>
              </a:spcAft>
              <a:defRPr/>
            </a:pPr>
            <a:r>
              <a:rPr lang="en-GB" sz="18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The Earth’s surface emits </a:t>
            </a:r>
            <a:br>
              <a:rPr lang="en-GB" sz="18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br>
            <a:r>
              <a:rPr lang="en-GB" sz="18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long wavelength radiation. </a:t>
            </a:r>
            <a:br>
              <a:rPr lang="en-GB" sz="18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br>
            <a:r>
              <a:rPr lang="en-GB" sz="18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This does interact with the greenhouse gas molecules. </a:t>
            </a:r>
          </a:p>
          <a:p>
            <a:pPr algn="l" fontAlgn="auto">
              <a:spcBef>
                <a:spcPts val="1200"/>
              </a:spcBef>
              <a:spcAft>
                <a:spcPts val="0"/>
              </a:spcAft>
              <a:defRPr/>
            </a:pPr>
            <a:r>
              <a:rPr lang="en-GB" sz="18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The greenhouse gas molecules absorb some of the energy, trapping it in the atmosphere. </a:t>
            </a:r>
          </a:p>
          <a:p>
            <a:pPr algn="l" fontAlgn="auto">
              <a:spcBef>
                <a:spcPts val="1200"/>
              </a:spcBef>
              <a:spcAft>
                <a:spcPts val="0"/>
              </a:spcAft>
              <a:defRPr/>
            </a:pPr>
            <a:r>
              <a:rPr lang="en-GB" sz="18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This process keeps the Earth warm and is essential for life. </a:t>
            </a:r>
          </a:p>
        </p:txBody>
      </p:sp>
      <p:pic>
        <p:nvPicPr>
          <p:cNvPr id="6" name="Picture 5" descr="Text&#10;&#10;Description automatically generated with low confidence">
            <a:extLst>
              <a:ext uri="{FF2B5EF4-FFF2-40B4-BE49-F238E27FC236}">
                <a16:creationId xmlns:a16="http://schemas.microsoft.com/office/drawing/2014/main" xmlns="" id="{832F5FD7-A76B-8A4B-AAFE-EB883E1E3549}"/>
              </a:ext>
            </a:extLst>
          </p:cNvPr>
          <p:cNvPicPr>
            <a:picLocks noChangeAspect="1"/>
          </p:cNvPicPr>
          <p:nvPr/>
        </p:nvPicPr>
        <p:blipFill rotWithShape="1">
          <a:blip r:embed="rId3" cstate="email">
            <a:extLst>
              <a:ext uri="{28A0092B-C50C-407E-A947-70E740481C1C}">
                <a14:useLocalDpi xmlns:a14="http://schemas.microsoft.com/office/drawing/2010/main" xmlns="" val="0"/>
              </a:ext>
            </a:extLst>
          </a:blip>
          <a:srcRect/>
          <a:stretch/>
        </p:blipFill>
        <p:spPr>
          <a:xfrm>
            <a:off x="8610294" y="6200776"/>
            <a:ext cx="419406" cy="403873"/>
          </a:xfrm>
          <a:prstGeom prst="rect">
            <a:avLst/>
          </a:prstGeom>
        </p:spPr>
      </p:pic>
      <p:sp>
        <p:nvSpPr>
          <p:cNvPr id="9" name="Oval 8">
            <a:extLst>
              <a:ext uri="{FF2B5EF4-FFF2-40B4-BE49-F238E27FC236}">
                <a16:creationId xmlns:a16="http://schemas.microsoft.com/office/drawing/2014/main" xmlns="" id="{0D764320-CCE9-4985-B4BA-FDD42D96A7ED}"/>
              </a:ext>
            </a:extLst>
          </p:cNvPr>
          <p:cNvSpPr/>
          <p:nvPr/>
        </p:nvSpPr>
        <p:spPr>
          <a:xfrm>
            <a:off x="-1166631" y="2525102"/>
            <a:ext cx="5747766" cy="5474537"/>
          </a:xfrm>
          <a:prstGeom prst="ellipse">
            <a:avLst/>
          </a:prstGeom>
          <a:noFill/>
          <a:ln>
            <a:solidFill>
              <a:srgbClr val="41379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extBox 11">
            <a:extLst>
              <a:ext uri="{FF2B5EF4-FFF2-40B4-BE49-F238E27FC236}">
                <a16:creationId xmlns:a16="http://schemas.microsoft.com/office/drawing/2014/main" xmlns="" id="{970E48B6-184B-4DA3-B92F-AAF10AD81AE9}"/>
              </a:ext>
            </a:extLst>
          </p:cNvPr>
          <p:cNvSpPr txBox="1"/>
          <p:nvPr/>
        </p:nvSpPr>
        <p:spPr>
          <a:xfrm>
            <a:off x="2571919" y="3693624"/>
            <a:ext cx="665019" cy="307777"/>
          </a:xfrm>
          <a:prstGeom prst="rect">
            <a:avLst/>
          </a:prstGeom>
          <a:noFill/>
        </p:spPr>
        <p:txBody>
          <a:bodyPr wrap="square" rtlCol="0">
            <a:spAutoFit/>
          </a:bodyPr>
          <a:lstStyle/>
          <a:p>
            <a:r>
              <a:rPr lang="en-GB" sz="1400" b="1" dirty="0">
                <a:latin typeface="Open Sans" panose="020B0606030504020204" pitchFamily="34" charset="0"/>
                <a:ea typeface="Open Sans" panose="020B0606030504020204" pitchFamily="34" charset="0"/>
                <a:cs typeface="Open Sans" panose="020B0606030504020204" pitchFamily="34" charset="0"/>
              </a:rPr>
              <a:t>CO</a:t>
            </a:r>
            <a:r>
              <a:rPr lang="en-GB" sz="1400" b="1" baseline="-25000" dirty="0">
                <a:latin typeface="Open Sans" panose="020B0606030504020204" pitchFamily="34" charset="0"/>
                <a:ea typeface="Open Sans" panose="020B0606030504020204" pitchFamily="34" charset="0"/>
                <a:cs typeface="Open Sans" panose="020B0606030504020204" pitchFamily="34" charset="0"/>
              </a:rPr>
              <a:t>2</a:t>
            </a:r>
          </a:p>
        </p:txBody>
      </p:sp>
      <p:sp>
        <p:nvSpPr>
          <p:cNvPr id="13" name="TextBox 12">
            <a:extLst>
              <a:ext uri="{FF2B5EF4-FFF2-40B4-BE49-F238E27FC236}">
                <a16:creationId xmlns:a16="http://schemas.microsoft.com/office/drawing/2014/main" xmlns="" id="{341D65FA-B7F7-494A-A87E-0449D71045A5}"/>
              </a:ext>
            </a:extLst>
          </p:cNvPr>
          <p:cNvSpPr txBox="1"/>
          <p:nvPr/>
        </p:nvSpPr>
        <p:spPr>
          <a:xfrm>
            <a:off x="505690" y="2892332"/>
            <a:ext cx="665019" cy="307777"/>
          </a:xfrm>
          <a:prstGeom prst="rect">
            <a:avLst/>
          </a:prstGeom>
          <a:noFill/>
        </p:spPr>
        <p:txBody>
          <a:bodyPr wrap="square" rtlCol="0">
            <a:spAutoFit/>
          </a:bodyPr>
          <a:lstStyle/>
          <a:p>
            <a:r>
              <a:rPr lang="en-GB" sz="1400" b="1" dirty="0">
                <a:latin typeface="Open Sans" panose="020B0606030504020204" pitchFamily="34" charset="0"/>
                <a:ea typeface="Open Sans" panose="020B0606030504020204" pitchFamily="34" charset="0"/>
                <a:cs typeface="Open Sans" panose="020B0606030504020204" pitchFamily="34" charset="0"/>
              </a:rPr>
              <a:t>CO</a:t>
            </a:r>
            <a:r>
              <a:rPr lang="en-GB" sz="1400" b="1" baseline="-25000" dirty="0">
                <a:latin typeface="Open Sans" panose="020B0606030504020204" pitchFamily="34" charset="0"/>
                <a:ea typeface="Open Sans" panose="020B0606030504020204" pitchFamily="34" charset="0"/>
                <a:cs typeface="Open Sans" panose="020B0606030504020204" pitchFamily="34" charset="0"/>
              </a:rPr>
              <a:t>2</a:t>
            </a:r>
          </a:p>
        </p:txBody>
      </p:sp>
      <p:sp>
        <p:nvSpPr>
          <p:cNvPr id="14" name="TextBox 13">
            <a:extLst>
              <a:ext uri="{FF2B5EF4-FFF2-40B4-BE49-F238E27FC236}">
                <a16:creationId xmlns:a16="http://schemas.microsoft.com/office/drawing/2014/main" xmlns="" id="{69918BB8-DC05-45C4-B763-A787527F282F}"/>
              </a:ext>
            </a:extLst>
          </p:cNvPr>
          <p:cNvSpPr txBox="1"/>
          <p:nvPr/>
        </p:nvSpPr>
        <p:spPr>
          <a:xfrm>
            <a:off x="1237122" y="3322133"/>
            <a:ext cx="665019" cy="307777"/>
          </a:xfrm>
          <a:prstGeom prst="rect">
            <a:avLst/>
          </a:prstGeom>
          <a:noFill/>
        </p:spPr>
        <p:txBody>
          <a:bodyPr wrap="square" rtlCol="0">
            <a:spAutoFit/>
          </a:bodyPr>
          <a:lstStyle/>
          <a:p>
            <a:r>
              <a:rPr lang="en-GB" sz="1400" b="1" dirty="0">
                <a:latin typeface="Open Sans" panose="020B0606030504020204" pitchFamily="34" charset="0"/>
                <a:ea typeface="Open Sans" panose="020B0606030504020204" pitchFamily="34" charset="0"/>
                <a:cs typeface="Open Sans" panose="020B0606030504020204" pitchFamily="34" charset="0"/>
              </a:rPr>
              <a:t>CH</a:t>
            </a:r>
            <a:r>
              <a:rPr lang="en-GB" sz="1400" b="1" baseline="-25000" dirty="0">
                <a:latin typeface="Open Sans" panose="020B0606030504020204" pitchFamily="34" charset="0"/>
                <a:ea typeface="Open Sans" panose="020B0606030504020204" pitchFamily="34" charset="0"/>
                <a:cs typeface="Open Sans" panose="020B0606030504020204" pitchFamily="34" charset="0"/>
              </a:rPr>
              <a:t>4</a:t>
            </a:r>
          </a:p>
        </p:txBody>
      </p:sp>
      <p:sp>
        <p:nvSpPr>
          <p:cNvPr id="15" name="TextBox 14">
            <a:extLst>
              <a:ext uri="{FF2B5EF4-FFF2-40B4-BE49-F238E27FC236}">
                <a16:creationId xmlns:a16="http://schemas.microsoft.com/office/drawing/2014/main" xmlns="" id="{5FCFC142-EC33-489A-A527-C2327A908634}"/>
              </a:ext>
            </a:extLst>
          </p:cNvPr>
          <p:cNvSpPr txBox="1"/>
          <p:nvPr/>
        </p:nvSpPr>
        <p:spPr>
          <a:xfrm>
            <a:off x="3752450" y="5183193"/>
            <a:ext cx="665019" cy="307777"/>
          </a:xfrm>
          <a:prstGeom prst="rect">
            <a:avLst/>
          </a:prstGeom>
          <a:noFill/>
        </p:spPr>
        <p:txBody>
          <a:bodyPr wrap="square" rtlCol="0">
            <a:spAutoFit/>
          </a:bodyPr>
          <a:lstStyle/>
          <a:p>
            <a:r>
              <a:rPr lang="en-GB" sz="1400" b="1" dirty="0">
                <a:latin typeface="Open Sans" panose="020B0606030504020204" pitchFamily="34" charset="0"/>
                <a:ea typeface="Open Sans" panose="020B0606030504020204" pitchFamily="34" charset="0"/>
                <a:cs typeface="Open Sans" panose="020B0606030504020204" pitchFamily="34" charset="0"/>
              </a:rPr>
              <a:t>H</a:t>
            </a:r>
            <a:r>
              <a:rPr lang="en-GB" sz="1400" b="1" baseline="-25000" dirty="0">
                <a:latin typeface="Open Sans" panose="020B0606030504020204" pitchFamily="34" charset="0"/>
                <a:ea typeface="Open Sans" panose="020B0606030504020204" pitchFamily="34" charset="0"/>
                <a:cs typeface="Open Sans" panose="020B0606030504020204" pitchFamily="34" charset="0"/>
              </a:rPr>
              <a:t>2</a:t>
            </a:r>
            <a:r>
              <a:rPr lang="en-GB" sz="1400" b="1" dirty="0">
                <a:latin typeface="Open Sans" panose="020B0606030504020204" pitchFamily="34" charset="0"/>
                <a:ea typeface="Open Sans" panose="020B0606030504020204" pitchFamily="34" charset="0"/>
                <a:cs typeface="Open Sans" panose="020B0606030504020204" pitchFamily="34" charset="0"/>
              </a:rPr>
              <a:t>O</a:t>
            </a:r>
          </a:p>
        </p:txBody>
      </p:sp>
      <p:sp>
        <p:nvSpPr>
          <p:cNvPr id="16" name="TextBox 15">
            <a:extLst>
              <a:ext uri="{FF2B5EF4-FFF2-40B4-BE49-F238E27FC236}">
                <a16:creationId xmlns:a16="http://schemas.microsoft.com/office/drawing/2014/main" xmlns="" id="{6EA61ED9-694D-4488-A865-E7235E4046DE}"/>
              </a:ext>
            </a:extLst>
          </p:cNvPr>
          <p:cNvSpPr txBox="1"/>
          <p:nvPr/>
        </p:nvSpPr>
        <p:spPr>
          <a:xfrm>
            <a:off x="378640" y="3579456"/>
            <a:ext cx="665019" cy="307777"/>
          </a:xfrm>
          <a:prstGeom prst="rect">
            <a:avLst/>
          </a:prstGeom>
          <a:noFill/>
        </p:spPr>
        <p:txBody>
          <a:bodyPr wrap="square" rtlCol="0">
            <a:spAutoFit/>
          </a:bodyPr>
          <a:lstStyle/>
          <a:p>
            <a:r>
              <a:rPr lang="en-GB" sz="1400" b="1" dirty="0">
                <a:latin typeface="Open Sans" panose="020B0606030504020204" pitchFamily="34" charset="0"/>
                <a:ea typeface="Open Sans" panose="020B0606030504020204" pitchFamily="34" charset="0"/>
                <a:cs typeface="Open Sans" panose="020B0606030504020204" pitchFamily="34" charset="0"/>
              </a:rPr>
              <a:t>CH</a:t>
            </a:r>
            <a:r>
              <a:rPr lang="en-GB" sz="1400" b="1" baseline="-25000" dirty="0">
                <a:latin typeface="Open Sans" panose="020B0606030504020204" pitchFamily="34" charset="0"/>
                <a:ea typeface="Open Sans" panose="020B0606030504020204" pitchFamily="34" charset="0"/>
                <a:cs typeface="Open Sans" panose="020B0606030504020204" pitchFamily="34" charset="0"/>
              </a:rPr>
              <a:t>4</a:t>
            </a:r>
          </a:p>
        </p:txBody>
      </p:sp>
      <p:sp>
        <p:nvSpPr>
          <p:cNvPr id="17" name="TextBox 16">
            <a:extLst>
              <a:ext uri="{FF2B5EF4-FFF2-40B4-BE49-F238E27FC236}">
                <a16:creationId xmlns:a16="http://schemas.microsoft.com/office/drawing/2014/main" xmlns="" id="{C21899CA-263C-4096-9ACB-226A1B5F00AE}"/>
              </a:ext>
            </a:extLst>
          </p:cNvPr>
          <p:cNvSpPr txBox="1"/>
          <p:nvPr/>
        </p:nvSpPr>
        <p:spPr>
          <a:xfrm>
            <a:off x="3628737" y="4599984"/>
            <a:ext cx="665019" cy="307777"/>
          </a:xfrm>
          <a:prstGeom prst="rect">
            <a:avLst/>
          </a:prstGeom>
          <a:noFill/>
        </p:spPr>
        <p:txBody>
          <a:bodyPr wrap="square" rtlCol="0">
            <a:spAutoFit/>
          </a:bodyPr>
          <a:lstStyle/>
          <a:p>
            <a:r>
              <a:rPr lang="en-GB" sz="1400" b="1" dirty="0">
                <a:latin typeface="Open Sans" panose="020B0606030504020204" pitchFamily="34" charset="0"/>
                <a:ea typeface="Open Sans" panose="020B0606030504020204" pitchFamily="34" charset="0"/>
                <a:cs typeface="Open Sans" panose="020B0606030504020204" pitchFamily="34" charset="0"/>
              </a:rPr>
              <a:t>CO</a:t>
            </a:r>
            <a:r>
              <a:rPr lang="en-GB" sz="1400" b="1" baseline="-25000" dirty="0">
                <a:latin typeface="Open Sans" panose="020B0606030504020204" pitchFamily="34" charset="0"/>
                <a:ea typeface="Open Sans" panose="020B0606030504020204" pitchFamily="34" charset="0"/>
                <a:cs typeface="Open Sans" panose="020B0606030504020204" pitchFamily="34" charset="0"/>
              </a:rPr>
              <a:t>2</a:t>
            </a:r>
          </a:p>
        </p:txBody>
      </p:sp>
      <p:sp>
        <p:nvSpPr>
          <p:cNvPr id="18" name="TextBox 17">
            <a:extLst>
              <a:ext uri="{FF2B5EF4-FFF2-40B4-BE49-F238E27FC236}">
                <a16:creationId xmlns:a16="http://schemas.microsoft.com/office/drawing/2014/main" xmlns="" id="{F0BF0747-6BB2-4FEA-8D42-5CAC4E915789}"/>
              </a:ext>
            </a:extLst>
          </p:cNvPr>
          <p:cNvSpPr txBox="1"/>
          <p:nvPr/>
        </p:nvSpPr>
        <p:spPr>
          <a:xfrm>
            <a:off x="1827520" y="2568222"/>
            <a:ext cx="665019" cy="307777"/>
          </a:xfrm>
          <a:prstGeom prst="rect">
            <a:avLst/>
          </a:prstGeom>
          <a:noFill/>
        </p:spPr>
        <p:txBody>
          <a:bodyPr wrap="square" rtlCol="0">
            <a:spAutoFit/>
          </a:bodyPr>
          <a:lstStyle/>
          <a:p>
            <a:r>
              <a:rPr lang="en-GB" sz="1400" b="1" dirty="0">
                <a:latin typeface="Open Sans" panose="020B0606030504020204" pitchFamily="34" charset="0"/>
                <a:ea typeface="Open Sans" panose="020B0606030504020204" pitchFamily="34" charset="0"/>
                <a:cs typeface="Open Sans" panose="020B0606030504020204" pitchFamily="34" charset="0"/>
              </a:rPr>
              <a:t>H</a:t>
            </a:r>
            <a:r>
              <a:rPr lang="en-GB" sz="1400" b="1" baseline="-25000" dirty="0">
                <a:latin typeface="Open Sans" panose="020B0606030504020204" pitchFamily="34" charset="0"/>
                <a:ea typeface="Open Sans" panose="020B0606030504020204" pitchFamily="34" charset="0"/>
                <a:cs typeface="Open Sans" panose="020B0606030504020204" pitchFamily="34" charset="0"/>
              </a:rPr>
              <a:t>2</a:t>
            </a:r>
            <a:r>
              <a:rPr lang="en-GB" sz="1400" b="1" dirty="0">
                <a:latin typeface="Open Sans" panose="020B0606030504020204" pitchFamily="34" charset="0"/>
                <a:ea typeface="Open Sans" panose="020B0606030504020204" pitchFamily="34" charset="0"/>
                <a:cs typeface="Open Sans" panose="020B0606030504020204" pitchFamily="34" charset="0"/>
              </a:rPr>
              <a:t>O</a:t>
            </a:r>
          </a:p>
        </p:txBody>
      </p:sp>
      <p:sp>
        <p:nvSpPr>
          <p:cNvPr id="19" name="TextBox 18">
            <a:extLst>
              <a:ext uri="{FF2B5EF4-FFF2-40B4-BE49-F238E27FC236}">
                <a16:creationId xmlns:a16="http://schemas.microsoft.com/office/drawing/2014/main" xmlns="" id="{2630D0CF-C21B-4267-AD1B-438D69B9E3C3}"/>
              </a:ext>
            </a:extLst>
          </p:cNvPr>
          <p:cNvSpPr txBox="1"/>
          <p:nvPr/>
        </p:nvSpPr>
        <p:spPr>
          <a:xfrm>
            <a:off x="3426652" y="5727288"/>
            <a:ext cx="665019" cy="307777"/>
          </a:xfrm>
          <a:prstGeom prst="rect">
            <a:avLst/>
          </a:prstGeom>
          <a:noFill/>
        </p:spPr>
        <p:txBody>
          <a:bodyPr wrap="square" rtlCol="0">
            <a:spAutoFit/>
          </a:bodyPr>
          <a:lstStyle/>
          <a:p>
            <a:r>
              <a:rPr lang="en-GB" sz="1400" b="1" dirty="0">
                <a:latin typeface="Open Sans" panose="020B0606030504020204" pitchFamily="34" charset="0"/>
                <a:ea typeface="Open Sans" panose="020B0606030504020204" pitchFamily="34" charset="0"/>
                <a:cs typeface="Open Sans" panose="020B0606030504020204" pitchFamily="34" charset="0"/>
              </a:rPr>
              <a:t>CH</a:t>
            </a:r>
            <a:r>
              <a:rPr lang="en-GB" sz="1400" b="1" baseline="-25000" dirty="0">
                <a:latin typeface="Open Sans" panose="020B0606030504020204" pitchFamily="34" charset="0"/>
                <a:ea typeface="Open Sans" panose="020B0606030504020204" pitchFamily="34" charset="0"/>
                <a:cs typeface="Open Sans" panose="020B0606030504020204" pitchFamily="34" charset="0"/>
              </a:rPr>
              <a:t>4</a:t>
            </a:r>
          </a:p>
        </p:txBody>
      </p:sp>
      <p:sp>
        <p:nvSpPr>
          <p:cNvPr id="20" name="TextBox 19">
            <a:extLst>
              <a:ext uri="{FF2B5EF4-FFF2-40B4-BE49-F238E27FC236}">
                <a16:creationId xmlns:a16="http://schemas.microsoft.com/office/drawing/2014/main" xmlns="" id="{B435DB8A-055D-41BA-9231-4D0815D234B0}"/>
              </a:ext>
            </a:extLst>
          </p:cNvPr>
          <p:cNvSpPr txBox="1"/>
          <p:nvPr/>
        </p:nvSpPr>
        <p:spPr>
          <a:xfrm>
            <a:off x="3177084" y="4282225"/>
            <a:ext cx="665019" cy="307777"/>
          </a:xfrm>
          <a:prstGeom prst="rect">
            <a:avLst/>
          </a:prstGeom>
          <a:noFill/>
        </p:spPr>
        <p:txBody>
          <a:bodyPr wrap="square" rtlCol="0">
            <a:spAutoFit/>
          </a:bodyPr>
          <a:lstStyle/>
          <a:p>
            <a:r>
              <a:rPr lang="en-GB" sz="1400" b="1" dirty="0">
                <a:latin typeface="Open Sans" panose="020B0606030504020204" pitchFamily="34" charset="0"/>
                <a:ea typeface="Open Sans" panose="020B0606030504020204" pitchFamily="34" charset="0"/>
                <a:cs typeface="Open Sans" panose="020B0606030504020204" pitchFamily="34" charset="0"/>
              </a:rPr>
              <a:t>CH</a:t>
            </a:r>
            <a:r>
              <a:rPr lang="en-GB" sz="1400" b="1" baseline="-25000" dirty="0">
                <a:latin typeface="Open Sans" panose="020B0606030504020204" pitchFamily="34" charset="0"/>
                <a:ea typeface="Open Sans" panose="020B0606030504020204" pitchFamily="34" charset="0"/>
                <a:cs typeface="Open Sans" panose="020B0606030504020204" pitchFamily="34" charset="0"/>
              </a:rPr>
              <a:t>4</a:t>
            </a:r>
          </a:p>
        </p:txBody>
      </p:sp>
      <p:sp>
        <p:nvSpPr>
          <p:cNvPr id="21" name="TextBox 20">
            <a:extLst>
              <a:ext uri="{FF2B5EF4-FFF2-40B4-BE49-F238E27FC236}">
                <a16:creationId xmlns:a16="http://schemas.microsoft.com/office/drawing/2014/main" xmlns="" id="{AEF7C366-0897-4C8E-8378-7FA4DD199847}"/>
              </a:ext>
            </a:extLst>
          </p:cNvPr>
          <p:cNvSpPr txBox="1"/>
          <p:nvPr/>
        </p:nvSpPr>
        <p:spPr>
          <a:xfrm>
            <a:off x="3335345" y="6387133"/>
            <a:ext cx="665019" cy="307777"/>
          </a:xfrm>
          <a:prstGeom prst="rect">
            <a:avLst/>
          </a:prstGeom>
          <a:noFill/>
        </p:spPr>
        <p:txBody>
          <a:bodyPr wrap="square" rtlCol="0">
            <a:spAutoFit/>
          </a:bodyPr>
          <a:lstStyle/>
          <a:p>
            <a:r>
              <a:rPr lang="en-GB" sz="1400" b="1" dirty="0">
                <a:latin typeface="Open Sans" panose="020B0606030504020204" pitchFamily="34" charset="0"/>
                <a:ea typeface="Open Sans" panose="020B0606030504020204" pitchFamily="34" charset="0"/>
                <a:cs typeface="Open Sans" panose="020B0606030504020204" pitchFamily="34" charset="0"/>
              </a:rPr>
              <a:t>CO</a:t>
            </a:r>
            <a:r>
              <a:rPr lang="en-GB" sz="1400" b="1" baseline="-25000" dirty="0">
                <a:latin typeface="Open Sans" panose="020B0606030504020204" pitchFamily="34" charset="0"/>
                <a:ea typeface="Open Sans" panose="020B0606030504020204" pitchFamily="34" charset="0"/>
                <a:cs typeface="Open Sans" panose="020B0606030504020204" pitchFamily="34" charset="0"/>
              </a:rPr>
              <a:t>2</a:t>
            </a:r>
          </a:p>
        </p:txBody>
      </p:sp>
      <p:sp>
        <p:nvSpPr>
          <p:cNvPr id="22" name="Arrow: Right 14">
            <a:extLst>
              <a:ext uri="{FF2B5EF4-FFF2-40B4-BE49-F238E27FC236}">
                <a16:creationId xmlns:a16="http://schemas.microsoft.com/office/drawing/2014/main" xmlns="" id="{0F11897B-B83C-4F51-9253-55E7899432BD}"/>
              </a:ext>
            </a:extLst>
          </p:cNvPr>
          <p:cNvSpPr/>
          <p:nvPr/>
        </p:nvSpPr>
        <p:spPr>
          <a:xfrm rot="447303">
            <a:off x="3105546" y="5518170"/>
            <a:ext cx="1945013" cy="182501"/>
          </a:xfrm>
          <a:custGeom>
            <a:avLst/>
            <a:gdLst>
              <a:gd name="connsiteX0" fmla="*/ 0 w 2061313"/>
              <a:gd name="connsiteY0" fmla="*/ 71247 h 284989"/>
              <a:gd name="connsiteX1" fmla="*/ 1918819 w 2061313"/>
              <a:gd name="connsiteY1" fmla="*/ 71247 h 284989"/>
              <a:gd name="connsiteX2" fmla="*/ 1918819 w 2061313"/>
              <a:gd name="connsiteY2" fmla="*/ 0 h 284989"/>
              <a:gd name="connsiteX3" fmla="*/ 2061313 w 2061313"/>
              <a:gd name="connsiteY3" fmla="*/ 142495 h 284989"/>
              <a:gd name="connsiteX4" fmla="*/ 1918819 w 2061313"/>
              <a:gd name="connsiteY4" fmla="*/ 284989 h 284989"/>
              <a:gd name="connsiteX5" fmla="*/ 1918819 w 2061313"/>
              <a:gd name="connsiteY5" fmla="*/ 213742 h 284989"/>
              <a:gd name="connsiteX6" fmla="*/ 0 w 2061313"/>
              <a:gd name="connsiteY6" fmla="*/ 213742 h 284989"/>
              <a:gd name="connsiteX7" fmla="*/ 0 w 2061313"/>
              <a:gd name="connsiteY7" fmla="*/ 71247 h 284989"/>
              <a:gd name="connsiteX0" fmla="*/ 0 w 2256385"/>
              <a:gd name="connsiteY0" fmla="*/ 71247 h 284989"/>
              <a:gd name="connsiteX1" fmla="*/ 1918819 w 2256385"/>
              <a:gd name="connsiteY1" fmla="*/ 71247 h 284989"/>
              <a:gd name="connsiteX2" fmla="*/ 1918819 w 2256385"/>
              <a:gd name="connsiteY2" fmla="*/ 0 h 284989"/>
              <a:gd name="connsiteX3" fmla="*/ 2256385 w 2256385"/>
              <a:gd name="connsiteY3" fmla="*/ 142495 h 284989"/>
              <a:gd name="connsiteX4" fmla="*/ 1918819 w 2256385"/>
              <a:gd name="connsiteY4" fmla="*/ 284989 h 284989"/>
              <a:gd name="connsiteX5" fmla="*/ 1918819 w 2256385"/>
              <a:gd name="connsiteY5" fmla="*/ 213742 h 284989"/>
              <a:gd name="connsiteX6" fmla="*/ 0 w 2256385"/>
              <a:gd name="connsiteY6" fmla="*/ 213742 h 284989"/>
              <a:gd name="connsiteX7" fmla="*/ 0 w 2256385"/>
              <a:gd name="connsiteY7" fmla="*/ 71247 h 284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56385" h="284989">
                <a:moveTo>
                  <a:pt x="0" y="71247"/>
                </a:moveTo>
                <a:lnTo>
                  <a:pt x="1918819" y="71247"/>
                </a:lnTo>
                <a:lnTo>
                  <a:pt x="1918819" y="0"/>
                </a:lnTo>
                <a:lnTo>
                  <a:pt x="2256385" y="142495"/>
                </a:lnTo>
                <a:lnTo>
                  <a:pt x="1918819" y="284989"/>
                </a:lnTo>
                <a:lnTo>
                  <a:pt x="1918819" y="213742"/>
                </a:lnTo>
                <a:lnTo>
                  <a:pt x="0" y="213742"/>
                </a:lnTo>
                <a:lnTo>
                  <a:pt x="0" y="71247"/>
                </a:lnTo>
                <a:close/>
              </a:path>
            </a:pathLst>
          </a:custGeom>
          <a:solidFill>
            <a:srgbClr val="4137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Arrow: Right 14">
            <a:extLst>
              <a:ext uri="{FF2B5EF4-FFF2-40B4-BE49-F238E27FC236}">
                <a16:creationId xmlns:a16="http://schemas.microsoft.com/office/drawing/2014/main" xmlns="" id="{949B6256-3BE9-4C79-A5E0-99DA3A75BAAF}"/>
              </a:ext>
            </a:extLst>
          </p:cNvPr>
          <p:cNvSpPr/>
          <p:nvPr/>
        </p:nvSpPr>
        <p:spPr>
          <a:xfrm rot="20623018">
            <a:off x="3073217" y="4815061"/>
            <a:ext cx="505855" cy="185647"/>
          </a:xfrm>
          <a:custGeom>
            <a:avLst/>
            <a:gdLst>
              <a:gd name="connsiteX0" fmla="*/ 0 w 2061313"/>
              <a:gd name="connsiteY0" fmla="*/ 71247 h 284989"/>
              <a:gd name="connsiteX1" fmla="*/ 1918819 w 2061313"/>
              <a:gd name="connsiteY1" fmla="*/ 71247 h 284989"/>
              <a:gd name="connsiteX2" fmla="*/ 1918819 w 2061313"/>
              <a:gd name="connsiteY2" fmla="*/ 0 h 284989"/>
              <a:gd name="connsiteX3" fmla="*/ 2061313 w 2061313"/>
              <a:gd name="connsiteY3" fmla="*/ 142495 h 284989"/>
              <a:gd name="connsiteX4" fmla="*/ 1918819 w 2061313"/>
              <a:gd name="connsiteY4" fmla="*/ 284989 h 284989"/>
              <a:gd name="connsiteX5" fmla="*/ 1918819 w 2061313"/>
              <a:gd name="connsiteY5" fmla="*/ 213742 h 284989"/>
              <a:gd name="connsiteX6" fmla="*/ 0 w 2061313"/>
              <a:gd name="connsiteY6" fmla="*/ 213742 h 284989"/>
              <a:gd name="connsiteX7" fmla="*/ 0 w 2061313"/>
              <a:gd name="connsiteY7" fmla="*/ 71247 h 284989"/>
              <a:gd name="connsiteX0" fmla="*/ 0 w 2256385"/>
              <a:gd name="connsiteY0" fmla="*/ 71247 h 284989"/>
              <a:gd name="connsiteX1" fmla="*/ 1918819 w 2256385"/>
              <a:gd name="connsiteY1" fmla="*/ 71247 h 284989"/>
              <a:gd name="connsiteX2" fmla="*/ 1918819 w 2256385"/>
              <a:gd name="connsiteY2" fmla="*/ 0 h 284989"/>
              <a:gd name="connsiteX3" fmla="*/ 2256385 w 2256385"/>
              <a:gd name="connsiteY3" fmla="*/ 142495 h 284989"/>
              <a:gd name="connsiteX4" fmla="*/ 1918819 w 2256385"/>
              <a:gd name="connsiteY4" fmla="*/ 284989 h 284989"/>
              <a:gd name="connsiteX5" fmla="*/ 1918819 w 2256385"/>
              <a:gd name="connsiteY5" fmla="*/ 213742 h 284989"/>
              <a:gd name="connsiteX6" fmla="*/ 0 w 2256385"/>
              <a:gd name="connsiteY6" fmla="*/ 213742 h 284989"/>
              <a:gd name="connsiteX7" fmla="*/ 0 w 2256385"/>
              <a:gd name="connsiteY7" fmla="*/ 71247 h 284989"/>
              <a:gd name="connsiteX0" fmla="*/ 0 w 3129182"/>
              <a:gd name="connsiteY0" fmla="*/ 71247 h 284989"/>
              <a:gd name="connsiteX1" fmla="*/ 1918819 w 3129182"/>
              <a:gd name="connsiteY1" fmla="*/ 71247 h 284989"/>
              <a:gd name="connsiteX2" fmla="*/ 1918819 w 3129182"/>
              <a:gd name="connsiteY2" fmla="*/ 0 h 284989"/>
              <a:gd name="connsiteX3" fmla="*/ 3129184 w 3129182"/>
              <a:gd name="connsiteY3" fmla="*/ 121075 h 284989"/>
              <a:gd name="connsiteX4" fmla="*/ 1918819 w 3129182"/>
              <a:gd name="connsiteY4" fmla="*/ 284989 h 284989"/>
              <a:gd name="connsiteX5" fmla="*/ 1918819 w 3129182"/>
              <a:gd name="connsiteY5" fmla="*/ 213742 h 284989"/>
              <a:gd name="connsiteX6" fmla="*/ 0 w 3129182"/>
              <a:gd name="connsiteY6" fmla="*/ 213742 h 284989"/>
              <a:gd name="connsiteX7" fmla="*/ 0 w 3129182"/>
              <a:gd name="connsiteY7" fmla="*/ 71247 h 284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29182" h="284989">
                <a:moveTo>
                  <a:pt x="0" y="71247"/>
                </a:moveTo>
                <a:lnTo>
                  <a:pt x="1918819" y="71247"/>
                </a:lnTo>
                <a:lnTo>
                  <a:pt x="1918819" y="0"/>
                </a:lnTo>
                <a:lnTo>
                  <a:pt x="3129184" y="121075"/>
                </a:lnTo>
                <a:lnTo>
                  <a:pt x="1918819" y="284989"/>
                </a:lnTo>
                <a:lnTo>
                  <a:pt x="1918819" y="213742"/>
                </a:lnTo>
                <a:lnTo>
                  <a:pt x="0" y="213742"/>
                </a:lnTo>
                <a:lnTo>
                  <a:pt x="0" y="71247"/>
                </a:lnTo>
                <a:close/>
              </a:path>
            </a:pathLst>
          </a:custGeom>
          <a:solidFill>
            <a:srgbClr val="4137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Arrow: Right 14">
            <a:extLst>
              <a:ext uri="{FF2B5EF4-FFF2-40B4-BE49-F238E27FC236}">
                <a16:creationId xmlns:a16="http://schemas.microsoft.com/office/drawing/2014/main" xmlns="" id="{AF3D2179-684A-4082-8A9B-82CB61CBDFAF}"/>
              </a:ext>
            </a:extLst>
          </p:cNvPr>
          <p:cNvSpPr/>
          <p:nvPr/>
        </p:nvSpPr>
        <p:spPr>
          <a:xfrm rot="16200000">
            <a:off x="811706" y="2759238"/>
            <a:ext cx="1945013" cy="182501"/>
          </a:xfrm>
          <a:custGeom>
            <a:avLst/>
            <a:gdLst>
              <a:gd name="connsiteX0" fmla="*/ 0 w 2061313"/>
              <a:gd name="connsiteY0" fmla="*/ 71247 h 284989"/>
              <a:gd name="connsiteX1" fmla="*/ 1918819 w 2061313"/>
              <a:gd name="connsiteY1" fmla="*/ 71247 h 284989"/>
              <a:gd name="connsiteX2" fmla="*/ 1918819 w 2061313"/>
              <a:gd name="connsiteY2" fmla="*/ 0 h 284989"/>
              <a:gd name="connsiteX3" fmla="*/ 2061313 w 2061313"/>
              <a:gd name="connsiteY3" fmla="*/ 142495 h 284989"/>
              <a:gd name="connsiteX4" fmla="*/ 1918819 w 2061313"/>
              <a:gd name="connsiteY4" fmla="*/ 284989 h 284989"/>
              <a:gd name="connsiteX5" fmla="*/ 1918819 w 2061313"/>
              <a:gd name="connsiteY5" fmla="*/ 213742 h 284989"/>
              <a:gd name="connsiteX6" fmla="*/ 0 w 2061313"/>
              <a:gd name="connsiteY6" fmla="*/ 213742 h 284989"/>
              <a:gd name="connsiteX7" fmla="*/ 0 w 2061313"/>
              <a:gd name="connsiteY7" fmla="*/ 71247 h 284989"/>
              <a:gd name="connsiteX0" fmla="*/ 0 w 2256385"/>
              <a:gd name="connsiteY0" fmla="*/ 71247 h 284989"/>
              <a:gd name="connsiteX1" fmla="*/ 1918819 w 2256385"/>
              <a:gd name="connsiteY1" fmla="*/ 71247 h 284989"/>
              <a:gd name="connsiteX2" fmla="*/ 1918819 w 2256385"/>
              <a:gd name="connsiteY2" fmla="*/ 0 h 284989"/>
              <a:gd name="connsiteX3" fmla="*/ 2256385 w 2256385"/>
              <a:gd name="connsiteY3" fmla="*/ 142495 h 284989"/>
              <a:gd name="connsiteX4" fmla="*/ 1918819 w 2256385"/>
              <a:gd name="connsiteY4" fmla="*/ 284989 h 284989"/>
              <a:gd name="connsiteX5" fmla="*/ 1918819 w 2256385"/>
              <a:gd name="connsiteY5" fmla="*/ 213742 h 284989"/>
              <a:gd name="connsiteX6" fmla="*/ 0 w 2256385"/>
              <a:gd name="connsiteY6" fmla="*/ 213742 h 284989"/>
              <a:gd name="connsiteX7" fmla="*/ 0 w 2256385"/>
              <a:gd name="connsiteY7" fmla="*/ 71247 h 284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56385" h="284989">
                <a:moveTo>
                  <a:pt x="0" y="71247"/>
                </a:moveTo>
                <a:lnTo>
                  <a:pt x="1918819" y="71247"/>
                </a:lnTo>
                <a:lnTo>
                  <a:pt x="1918819" y="0"/>
                </a:lnTo>
                <a:lnTo>
                  <a:pt x="2256385" y="142495"/>
                </a:lnTo>
                <a:lnTo>
                  <a:pt x="1918819" y="284989"/>
                </a:lnTo>
                <a:lnTo>
                  <a:pt x="1918819" y="213742"/>
                </a:lnTo>
                <a:lnTo>
                  <a:pt x="0" y="213742"/>
                </a:lnTo>
                <a:lnTo>
                  <a:pt x="0" y="71247"/>
                </a:lnTo>
                <a:close/>
              </a:path>
            </a:pathLst>
          </a:custGeom>
          <a:solidFill>
            <a:srgbClr val="4137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Arrow: Right 14">
            <a:extLst>
              <a:ext uri="{FF2B5EF4-FFF2-40B4-BE49-F238E27FC236}">
                <a16:creationId xmlns:a16="http://schemas.microsoft.com/office/drawing/2014/main" xmlns="" id="{7DFFFE6A-9F60-44F6-A3DB-C53F67AF06DA}"/>
              </a:ext>
            </a:extLst>
          </p:cNvPr>
          <p:cNvSpPr/>
          <p:nvPr/>
        </p:nvSpPr>
        <p:spPr>
          <a:xfrm rot="14775715">
            <a:off x="595230" y="3526594"/>
            <a:ext cx="729024" cy="202816"/>
          </a:xfrm>
          <a:custGeom>
            <a:avLst/>
            <a:gdLst>
              <a:gd name="connsiteX0" fmla="*/ 0 w 2061313"/>
              <a:gd name="connsiteY0" fmla="*/ 71247 h 284989"/>
              <a:gd name="connsiteX1" fmla="*/ 1918819 w 2061313"/>
              <a:gd name="connsiteY1" fmla="*/ 71247 h 284989"/>
              <a:gd name="connsiteX2" fmla="*/ 1918819 w 2061313"/>
              <a:gd name="connsiteY2" fmla="*/ 0 h 284989"/>
              <a:gd name="connsiteX3" fmla="*/ 2061313 w 2061313"/>
              <a:gd name="connsiteY3" fmla="*/ 142495 h 284989"/>
              <a:gd name="connsiteX4" fmla="*/ 1918819 w 2061313"/>
              <a:gd name="connsiteY4" fmla="*/ 284989 h 284989"/>
              <a:gd name="connsiteX5" fmla="*/ 1918819 w 2061313"/>
              <a:gd name="connsiteY5" fmla="*/ 213742 h 284989"/>
              <a:gd name="connsiteX6" fmla="*/ 0 w 2061313"/>
              <a:gd name="connsiteY6" fmla="*/ 213742 h 284989"/>
              <a:gd name="connsiteX7" fmla="*/ 0 w 2061313"/>
              <a:gd name="connsiteY7" fmla="*/ 71247 h 284989"/>
              <a:gd name="connsiteX0" fmla="*/ 0 w 2256385"/>
              <a:gd name="connsiteY0" fmla="*/ 71247 h 284989"/>
              <a:gd name="connsiteX1" fmla="*/ 1918819 w 2256385"/>
              <a:gd name="connsiteY1" fmla="*/ 71247 h 284989"/>
              <a:gd name="connsiteX2" fmla="*/ 1918819 w 2256385"/>
              <a:gd name="connsiteY2" fmla="*/ 0 h 284989"/>
              <a:gd name="connsiteX3" fmla="*/ 2256385 w 2256385"/>
              <a:gd name="connsiteY3" fmla="*/ 142495 h 284989"/>
              <a:gd name="connsiteX4" fmla="*/ 1918819 w 2256385"/>
              <a:gd name="connsiteY4" fmla="*/ 284989 h 284989"/>
              <a:gd name="connsiteX5" fmla="*/ 1918819 w 2256385"/>
              <a:gd name="connsiteY5" fmla="*/ 213742 h 284989"/>
              <a:gd name="connsiteX6" fmla="*/ 0 w 2256385"/>
              <a:gd name="connsiteY6" fmla="*/ 213742 h 284989"/>
              <a:gd name="connsiteX7" fmla="*/ 0 w 2256385"/>
              <a:gd name="connsiteY7" fmla="*/ 71247 h 284989"/>
              <a:gd name="connsiteX0" fmla="*/ 0 w 3129182"/>
              <a:gd name="connsiteY0" fmla="*/ 71247 h 284989"/>
              <a:gd name="connsiteX1" fmla="*/ 1918819 w 3129182"/>
              <a:gd name="connsiteY1" fmla="*/ 71247 h 284989"/>
              <a:gd name="connsiteX2" fmla="*/ 1918819 w 3129182"/>
              <a:gd name="connsiteY2" fmla="*/ 0 h 284989"/>
              <a:gd name="connsiteX3" fmla="*/ 3129184 w 3129182"/>
              <a:gd name="connsiteY3" fmla="*/ 121075 h 284989"/>
              <a:gd name="connsiteX4" fmla="*/ 1918819 w 3129182"/>
              <a:gd name="connsiteY4" fmla="*/ 284989 h 284989"/>
              <a:gd name="connsiteX5" fmla="*/ 1918819 w 3129182"/>
              <a:gd name="connsiteY5" fmla="*/ 213742 h 284989"/>
              <a:gd name="connsiteX6" fmla="*/ 0 w 3129182"/>
              <a:gd name="connsiteY6" fmla="*/ 213742 h 284989"/>
              <a:gd name="connsiteX7" fmla="*/ 0 w 3129182"/>
              <a:gd name="connsiteY7" fmla="*/ 71247 h 284989"/>
              <a:gd name="connsiteX0" fmla="*/ 0 w 2747095"/>
              <a:gd name="connsiteY0" fmla="*/ 71247 h 284989"/>
              <a:gd name="connsiteX1" fmla="*/ 1918819 w 2747095"/>
              <a:gd name="connsiteY1" fmla="*/ 71247 h 284989"/>
              <a:gd name="connsiteX2" fmla="*/ 1918819 w 2747095"/>
              <a:gd name="connsiteY2" fmla="*/ 0 h 284989"/>
              <a:gd name="connsiteX3" fmla="*/ 2747095 w 2747095"/>
              <a:gd name="connsiteY3" fmla="*/ 111212 h 284989"/>
              <a:gd name="connsiteX4" fmla="*/ 1918819 w 2747095"/>
              <a:gd name="connsiteY4" fmla="*/ 284989 h 284989"/>
              <a:gd name="connsiteX5" fmla="*/ 1918819 w 2747095"/>
              <a:gd name="connsiteY5" fmla="*/ 213742 h 284989"/>
              <a:gd name="connsiteX6" fmla="*/ 0 w 2747095"/>
              <a:gd name="connsiteY6" fmla="*/ 213742 h 284989"/>
              <a:gd name="connsiteX7" fmla="*/ 0 w 2747095"/>
              <a:gd name="connsiteY7" fmla="*/ 71247 h 284989"/>
              <a:gd name="connsiteX0" fmla="*/ 0 w 2827262"/>
              <a:gd name="connsiteY0" fmla="*/ 71247 h 284989"/>
              <a:gd name="connsiteX1" fmla="*/ 1918819 w 2827262"/>
              <a:gd name="connsiteY1" fmla="*/ 71247 h 284989"/>
              <a:gd name="connsiteX2" fmla="*/ 1918819 w 2827262"/>
              <a:gd name="connsiteY2" fmla="*/ 0 h 284989"/>
              <a:gd name="connsiteX3" fmla="*/ 2827262 w 2827262"/>
              <a:gd name="connsiteY3" fmla="*/ 139270 h 284989"/>
              <a:gd name="connsiteX4" fmla="*/ 1918819 w 2827262"/>
              <a:gd name="connsiteY4" fmla="*/ 284989 h 284989"/>
              <a:gd name="connsiteX5" fmla="*/ 1918819 w 2827262"/>
              <a:gd name="connsiteY5" fmla="*/ 213742 h 284989"/>
              <a:gd name="connsiteX6" fmla="*/ 0 w 2827262"/>
              <a:gd name="connsiteY6" fmla="*/ 213742 h 284989"/>
              <a:gd name="connsiteX7" fmla="*/ 0 w 2827262"/>
              <a:gd name="connsiteY7" fmla="*/ 71247 h 284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27262" h="284989">
                <a:moveTo>
                  <a:pt x="0" y="71247"/>
                </a:moveTo>
                <a:lnTo>
                  <a:pt x="1918819" y="71247"/>
                </a:lnTo>
                <a:lnTo>
                  <a:pt x="1918819" y="0"/>
                </a:lnTo>
                <a:lnTo>
                  <a:pt x="2827262" y="139270"/>
                </a:lnTo>
                <a:lnTo>
                  <a:pt x="1918819" y="284989"/>
                </a:lnTo>
                <a:lnTo>
                  <a:pt x="1918819" y="213742"/>
                </a:lnTo>
                <a:lnTo>
                  <a:pt x="0" y="213742"/>
                </a:lnTo>
                <a:lnTo>
                  <a:pt x="0" y="71247"/>
                </a:lnTo>
                <a:close/>
              </a:path>
            </a:pathLst>
          </a:custGeom>
          <a:solidFill>
            <a:srgbClr val="4137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a:extLst>
              <a:ext uri="{FF2B5EF4-FFF2-40B4-BE49-F238E27FC236}">
                <a16:creationId xmlns:a16="http://schemas.microsoft.com/office/drawing/2014/main" xmlns="" id="{794A4A15-AB6F-414C-A666-E20CC9817B59}"/>
              </a:ext>
            </a:extLst>
          </p:cNvPr>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246735" y="1128166"/>
            <a:ext cx="4674910" cy="5570592"/>
          </a:xfrm>
          <a:prstGeom prst="rect">
            <a:avLst/>
          </a:prstGeom>
        </p:spPr>
      </p:pic>
    </p:spTree>
    <p:extLst>
      <p:ext uri="{BB962C8B-B14F-4D97-AF65-F5344CB8AC3E}">
        <p14:creationId xmlns:p14="http://schemas.microsoft.com/office/powerpoint/2010/main" xmlns="" val="30531856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 id="{192B03AF-7B4F-6B46-A5DA-DAADD53D20AA}"/>
              </a:ext>
            </a:extLst>
          </p:cNvPr>
          <p:cNvSpPr txBox="1">
            <a:spLocks/>
          </p:cNvSpPr>
          <p:nvPr/>
        </p:nvSpPr>
        <p:spPr bwMode="auto">
          <a:xfrm>
            <a:off x="0" y="306388"/>
            <a:ext cx="9144000" cy="620712"/>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a:lstStyle>
          <a:p>
            <a:r>
              <a:rPr lang="en-GB" altLang="en-US" sz="3600" b="1" dirty="0">
                <a:solidFill>
                  <a:srgbClr val="7BC26C"/>
                </a:solidFill>
                <a:latin typeface="Open Sans" panose="020B0606030504020204" pitchFamily="34" charset="0"/>
                <a:ea typeface="Open Sans" panose="020B0606030504020204" pitchFamily="34" charset="0"/>
                <a:cs typeface="Open Sans" panose="020B0606030504020204" pitchFamily="34" charset="0"/>
              </a:rPr>
              <a:t>What Causes Climate Change?</a:t>
            </a:r>
          </a:p>
        </p:txBody>
      </p:sp>
      <p:sp>
        <p:nvSpPr>
          <p:cNvPr id="10" name="TextBox 9">
            <a:extLst>
              <a:ext uri="{FF2B5EF4-FFF2-40B4-BE49-F238E27FC236}">
                <a16:creationId xmlns:a16="http://schemas.microsoft.com/office/drawing/2014/main" xmlns="" id="{941D4FBC-2B73-7D4D-A561-DC6BB74BF499}"/>
              </a:ext>
            </a:extLst>
          </p:cNvPr>
          <p:cNvSpPr txBox="1"/>
          <p:nvPr/>
        </p:nvSpPr>
        <p:spPr>
          <a:xfrm>
            <a:off x="5301343" y="1128166"/>
            <a:ext cx="3308951" cy="324704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l" fontAlgn="auto">
              <a:spcAft>
                <a:spcPts val="600"/>
              </a:spcAft>
              <a:defRPr/>
            </a:pPr>
            <a:r>
              <a:rPr lang="en-GB" sz="18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The higher the proportion </a:t>
            </a:r>
            <a:br>
              <a:rPr lang="en-GB" sz="18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br>
            <a:r>
              <a:rPr lang="en-GB" sz="18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of greenhouse gases in the atmosphere, the more radiation is absorbed.</a:t>
            </a:r>
          </a:p>
          <a:p>
            <a:pPr algn="l" fontAlgn="auto">
              <a:spcBef>
                <a:spcPts val="1200"/>
              </a:spcBef>
              <a:spcAft>
                <a:spcPts val="0"/>
              </a:spcAft>
              <a:defRPr/>
            </a:pPr>
            <a:r>
              <a:rPr lang="en-GB" sz="18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This causes a rise in the temperature of the Earth and is known as the greenhouse effect.</a:t>
            </a:r>
          </a:p>
          <a:p>
            <a:pPr algn="l" fontAlgn="auto">
              <a:spcBef>
                <a:spcPts val="1200"/>
              </a:spcBef>
              <a:spcAft>
                <a:spcPts val="0"/>
              </a:spcAft>
              <a:defRPr/>
            </a:pPr>
            <a:r>
              <a:rPr lang="en-GB" sz="18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This increase in temperature drives climate change.</a:t>
            </a:r>
          </a:p>
        </p:txBody>
      </p:sp>
      <p:pic>
        <p:nvPicPr>
          <p:cNvPr id="6" name="Picture 5" descr="Text&#10;&#10;Description automatically generated with low confidence">
            <a:extLst>
              <a:ext uri="{FF2B5EF4-FFF2-40B4-BE49-F238E27FC236}">
                <a16:creationId xmlns:a16="http://schemas.microsoft.com/office/drawing/2014/main" xmlns="" id="{832F5FD7-A76B-8A4B-AAFE-EB883E1E3549}"/>
              </a:ext>
            </a:extLst>
          </p:cNvPr>
          <p:cNvPicPr>
            <a:picLocks noChangeAspect="1"/>
          </p:cNvPicPr>
          <p:nvPr/>
        </p:nvPicPr>
        <p:blipFill rotWithShape="1">
          <a:blip r:embed="rId3" cstate="email">
            <a:extLst>
              <a:ext uri="{28A0092B-C50C-407E-A947-70E740481C1C}">
                <a14:useLocalDpi xmlns:a14="http://schemas.microsoft.com/office/drawing/2010/main" xmlns="" val="0"/>
              </a:ext>
            </a:extLst>
          </a:blip>
          <a:srcRect/>
          <a:stretch/>
        </p:blipFill>
        <p:spPr>
          <a:xfrm>
            <a:off x="8610294" y="6200776"/>
            <a:ext cx="419406" cy="403873"/>
          </a:xfrm>
          <a:prstGeom prst="rect">
            <a:avLst/>
          </a:prstGeom>
        </p:spPr>
      </p:pic>
      <p:sp>
        <p:nvSpPr>
          <p:cNvPr id="9" name="Oval 8">
            <a:extLst>
              <a:ext uri="{FF2B5EF4-FFF2-40B4-BE49-F238E27FC236}">
                <a16:creationId xmlns:a16="http://schemas.microsoft.com/office/drawing/2014/main" xmlns="" id="{0D764320-CCE9-4985-B4BA-FDD42D96A7ED}"/>
              </a:ext>
            </a:extLst>
          </p:cNvPr>
          <p:cNvSpPr/>
          <p:nvPr/>
        </p:nvSpPr>
        <p:spPr>
          <a:xfrm>
            <a:off x="-1166631" y="2525102"/>
            <a:ext cx="5747766" cy="5474537"/>
          </a:xfrm>
          <a:prstGeom prst="ellipse">
            <a:avLst/>
          </a:prstGeom>
          <a:noFill/>
          <a:ln>
            <a:solidFill>
              <a:srgbClr val="41379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extBox 11">
            <a:extLst>
              <a:ext uri="{FF2B5EF4-FFF2-40B4-BE49-F238E27FC236}">
                <a16:creationId xmlns:a16="http://schemas.microsoft.com/office/drawing/2014/main" xmlns="" id="{970E48B6-184B-4DA3-B92F-AAF10AD81AE9}"/>
              </a:ext>
            </a:extLst>
          </p:cNvPr>
          <p:cNvSpPr txBox="1"/>
          <p:nvPr/>
        </p:nvSpPr>
        <p:spPr>
          <a:xfrm>
            <a:off x="2571919" y="3693624"/>
            <a:ext cx="665019" cy="307777"/>
          </a:xfrm>
          <a:prstGeom prst="rect">
            <a:avLst/>
          </a:prstGeom>
          <a:noFill/>
        </p:spPr>
        <p:txBody>
          <a:bodyPr wrap="square" rtlCol="0">
            <a:spAutoFit/>
          </a:bodyPr>
          <a:lstStyle/>
          <a:p>
            <a:r>
              <a:rPr lang="en-GB" sz="1400" b="1" dirty="0">
                <a:latin typeface="Open Sans" panose="020B0606030504020204" pitchFamily="34" charset="0"/>
                <a:ea typeface="Open Sans" panose="020B0606030504020204" pitchFamily="34" charset="0"/>
                <a:cs typeface="Open Sans" panose="020B0606030504020204" pitchFamily="34" charset="0"/>
              </a:rPr>
              <a:t>CO</a:t>
            </a:r>
            <a:r>
              <a:rPr lang="en-GB" sz="1400" b="1" baseline="-25000" dirty="0">
                <a:latin typeface="Open Sans" panose="020B0606030504020204" pitchFamily="34" charset="0"/>
                <a:ea typeface="Open Sans" panose="020B0606030504020204" pitchFamily="34" charset="0"/>
                <a:cs typeface="Open Sans" panose="020B0606030504020204" pitchFamily="34" charset="0"/>
              </a:rPr>
              <a:t>2</a:t>
            </a:r>
          </a:p>
        </p:txBody>
      </p:sp>
      <p:sp>
        <p:nvSpPr>
          <p:cNvPr id="13" name="TextBox 12">
            <a:extLst>
              <a:ext uri="{FF2B5EF4-FFF2-40B4-BE49-F238E27FC236}">
                <a16:creationId xmlns:a16="http://schemas.microsoft.com/office/drawing/2014/main" xmlns="" id="{341D65FA-B7F7-494A-A87E-0449D71045A5}"/>
              </a:ext>
            </a:extLst>
          </p:cNvPr>
          <p:cNvSpPr txBox="1"/>
          <p:nvPr/>
        </p:nvSpPr>
        <p:spPr>
          <a:xfrm>
            <a:off x="505690" y="2892332"/>
            <a:ext cx="665019" cy="307777"/>
          </a:xfrm>
          <a:prstGeom prst="rect">
            <a:avLst/>
          </a:prstGeom>
          <a:noFill/>
        </p:spPr>
        <p:txBody>
          <a:bodyPr wrap="square" rtlCol="0">
            <a:spAutoFit/>
          </a:bodyPr>
          <a:lstStyle/>
          <a:p>
            <a:r>
              <a:rPr lang="en-GB" sz="1400" b="1" dirty="0">
                <a:latin typeface="Open Sans" panose="020B0606030504020204" pitchFamily="34" charset="0"/>
                <a:ea typeface="Open Sans" panose="020B0606030504020204" pitchFamily="34" charset="0"/>
                <a:cs typeface="Open Sans" panose="020B0606030504020204" pitchFamily="34" charset="0"/>
              </a:rPr>
              <a:t>CO</a:t>
            </a:r>
            <a:r>
              <a:rPr lang="en-GB" sz="1400" b="1" baseline="-25000" dirty="0">
                <a:latin typeface="Open Sans" panose="020B0606030504020204" pitchFamily="34" charset="0"/>
                <a:ea typeface="Open Sans" panose="020B0606030504020204" pitchFamily="34" charset="0"/>
                <a:cs typeface="Open Sans" panose="020B0606030504020204" pitchFamily="34" charset="0"/>
              </a:rPr>
              <a:t>2</a:t>
            </a:r>
          </a:p>
        </p:txBody>
      </p:sp>
      <p:sp>
        <p:nvSpPr>
          <p:cNvPr id="14" name="TextBox 13">
            <a:extLst>
              <a:ext uri="{FF2B5EF4-FFF2-40B4-BE49-F238E27FC236}">
                <a16:creationId xmlns:a16="http://schemas.microsoft.com/office/drawing/2014/main" xmlns="" id="{69918BB8-DC05-45C4-B763-A787527F282F}"/>
              </a:ext>
            </a:extLst>
          </p:cNvPr>
          <p:cNvSpPr txBox="1"/>
          <p:nvPr/>
        </p:nvSpPr>
        <p:spPr>
          <a:xfrm>
            <a:off x="1237122" y="3322133"/>
            <a:ext cx="665019" cy="307777"/>
          </a:xfrm>
          <a:prstGeom prst="rect">
            <a:avLst/>
          </a:prstGeom>
          <a:noFill/>
        </p:spPr>
        <p:txBody>
          <a:bodyPr wrap="square" rtlCol="0">
            <a:spAutoFit/>
          </a:bodyPr>
          <a:lstStyle/>
          <a:p>
            <a:r>
              <a:rPr lang="en-GB" sz="1400" b="1" dirty="0">
                <a:latin typeface="Open Sans" panose="020B0606030504020204" pitchFamily="34" charset="0"/>
                <a:ea typeface="Open Sans" panose="020B0606030504020204" pitchFamily="34" charset="0"/>
                <a:cs typeface="Open Sans" panose="020B0606030504020204" pitchFamily="34" charset="0"/>
              </a:rPr>
              <a:t>CH</a:t>
            </a:r>
            <a:r>
              <a:rPr lang="en-GB" sz="1400" b="1" baseline="-25000" dirty="0">
                <a:latin typeface="Open Sans" panose="020B0606030504020204" pitchFamily="34" charset="0"/>
                <a:ea typeface="Open Sans" panose="020B0606030504020204" pitchFamily="34" charset="0"/>
                <a:cs typeface="Open Sans" panose="020B0606030504020204" pitchFamily="34" charset="0"/>
              </a:rPr>
              <a:t>4</a:t>
            </a:r>
          </a:p>
        </p:txBody>
      </p:sp>
      <p:sp>
        <p:nvSpPr>
          <p:cNvPr id="15" name="TextBox 14">
            <a:extLst>
              <a:ext uri="{FF2B5EF4-FFF2-40B4-BE49-F238E27FC236}">
                <a16:creationId xmlns:a16="http://schemas.microsoft.com/office/drawing/2014/main" xmlns="" id="{5FCFC142-EC33-489A-A527-C2327A908634}"/>
              </a:ext>
            </a:extLst>
          </p:cNvPr>
          <p:cNvSpPr txBox="1"/>
          <p:nvPr/>
        </p:nvSpPr>
        <p:spPr>
          <a:xfrm>
            <a:off x="3752450" y="5183193"/>
            <a:ext cx="665019" cy="307777"/>
          </a:xfrm>
          <a:prstGeom prst="rect">
            <a:avLst/>
          </a:prstGeom>
          <a:noFill/>
        </p:spPr>
        <p:txBody>
          <a:bodyPr wrap="square" rtlCol="0">
            <a:spAutoFit/>
          </a:bodyPr>
          <a:lstStyle/>
          <a:p>
            <a:r>
              <a:rPr lang="en-GB" sz="1400" b="1" dirty="0">
                <a:latin typeface="Open Sans" panose="020B0606030504020204" pitchFamily="34" charset="0"/>
                <a:ea typeface="Open Sans" panose="020B0606030504020204" pitchFamily="34" charset="0"/>
                <a:cs typeface="Open Sans" panose="020B0606030504020204" pitchFamily="34" charset="0"/>
              </a:rPr>
              <a:t>H</a:t>
            </a:r>
            <a:r>
              <a:rPr lang="en-GB" sz="1400" b="1" baseline="-25000" dirty="0">
                <a:latin typeface="Open Sans" panose="020B0606030504020204" pitchFamily="34" charset="0"/>
                <a:ea typeface="Open Sans" panose="020B0606030504020204" pitchFamily="34" charset="0"/>
                <a:cs typeface="Open Sans" panose="020B0606030504020204" pitchFamily="34" charset="0"/>
              </a:rPr>
              <a:t>2</a:t>
            </a:r>
            <a:r>
              <a:rPr lang="en-GB" sz="1400" b="1" dirty="0">
                <a:latin typeface="Open Sans" panose="020B0606030504020204" pitchFamily="34" charset="0"/>
                <a:ea typeface="Open Sans" panose="020B0606030504020204" pitchFamily="34" charset="0"/>
                <a:cs typeface="Open Sans" panose="020B0606030504020204" pitchFamily="34" charset="0"/>
              </a:rPr>
              <a:t>O</a:t>
            </a:r>
          </a:p>
        </p:txBody>
      </p:sp>
      <p:sp>
        <p:nvSpPr>
          <p:cNvPr id="16" name="TextBox 15">
            <a:extLst>
              <a:ext uri="{FF2B5EF4-FFF2-40B4-BE49-F238E27FC236}">
                <a16:creationId xmlns:a16="http://schemas.microsoft.com/office/drawing/2014/main" xmlns="" id="{6EA61ED9-694D-4488-A865-E7235E4046DE}"/>
              </a:ext>
            </a:extLst>
          </p:cNvPr>
          <p:cNvSpPr txBox="1"/>
          <p:nvPr/>
        </p:nvSpPr>
        <p:spPr>
          <a:xfrm>
            <a:off x="378640" y="3579456"/>
            <a:ext cx="665019" cy="307777"/>
          </a:xfrm>
          <a:prstGeom prst="rect">
            <a:avLst/>
          </a:prstGeom>
          <a:noFill/>
        </p:spPr>
        <p:txBody>
          <a:bodyPr wrap="square" rtlCol="0">
            <a:spAutoFit/>
          </a:bodyPr>
          <a:lstStyle/>
          <a:p>
            <a:r>
              <a:rPr lang="en-GB" sz="1400" b="1" dirty="0">
                <a:latin typeface="Open Sans" panose="020B0606030504020204" pitchFamily="34" charset="0"/>
                <a:ea typeface="Open Sans" panose="020B0606030504020204" pitchFamily="34" charset="0"/>
                <a:cs typeface="Open Sans" panose="020B0606030504020204" pitchFamily="34" charset="0"/>
              </a:rPr>
              <a:t>CH</a:t>
            </a:r>
            <a:r>
              <a:rPr lang="en-GB" sz="1400" b="1" baseline="-25000" dirty="0">
                <a:latin typeface="Open Sans" panose="020B0606030504020204" pitchFamily="34" charset="0"/>
                <a:ea typeface="Open Sans" panose="020B0606030504020204" pitchFamily="34" charset="0"/>
                <a:cs typeface="Open Sans" panose="020B0606030504020204" pitchFamily="34" charset="0"/>
              </a:rPr>
              <a:t>4</a:t>
            </a:r>
          </a:p>
        </p:txBody>
      </p:sp>
      <p:sp>
        <p:nvSpPr>
          <p:cNvPr id="17" name="TextBox 16">
            <a:extLst>
              <a:ext uri="{FF2B5EF4-FFF2-40B4-BE49-F238E27FC236}">
                <a16:creationId xmlns:a16="http://schemas.microsoft.com/office/drawing/2014/main" xmlns="" id="{C21899CA-263C-4096-9ACB-226A1B5F00AE}"/>
              </a:ext>
            </a:extLst>
          </p:cNvPr>
          <p:cNvSpPr txBox="1"/>
          <p:nvPr/>
        </p:nvSpPr>
        <p:spPr>
          <a:xfrm>
            <a:off x="3628737" y="4599984"/>
            <a:ext cx="665019" cy="307777"/>
          </a:xfrm>
          <a:prstGeom prst="rect">
            <a:avLst/>
          </a:prstGeom>
          <a:noFill/>
        </p:spPr>
        <p:txBody>
          <a:bodyPr wrap="square" rtlCol="0">
            <a:spAutoFit/>
          </a:bodyPr>
          <a:lstStyle/>
          <a:p>
            <a:r>
              <a:rPr lang="en-GB" sz="1400" b="1" dirty="0">
                <a:latin typeface="Open Sans" panose="020B0606030504020204" pitchFamily="34" charset="0"/>
                <a:ea typeface="Open Sans" panose="020B0606030504020204" pitchFamily="34" charset="0"/>
                <a:cs typeface="Open Sans" panose="020B0606030504020204" pitchFamily="34" charset="0"/>
              </a:rPr>
              <a:t>CO</a:t>
            </a:r>
            <a:r>
              <a:rPr lang="en-GB" sz="1400" b="1" baseline="-25000" dirty="0">
                <a:latin typeface="Open Sans" panose="020B0606030504020204" pitchFamily="34" charset="0"/>
                <a:ea typeface="Open Sans" panose="020B0606030504020204" pitchFamily="34" charset="0"/>
                <a:cs typeface="Open Sans" panose="020B0606030504020204" pitchFamily="34" charset="0"/>
              </a:rPr>
              <a:t>2</a:t>
            </a:r>
          </a:p>
        </p:txBody>
      </p:sp>
      <p:sp>
        <p:nvSpPr>
          <p:cNvPr id="18" name="TextBox 17">
            <a:extLst>
              <a:ext uri="{FF2B5EF4-FFF2-40B4-BE49-F238E27FC236}">
                <a16:creationId xmlns:a16="http://schemas.microsoft.com/office/drawing/2014/main" xmlns="" id="{F0BF0747-6BB2-4FEA-8D42-5CAC4E915789}"/>
              </a:ext>
            </a:extLst>
          </p:cNvPr>
          <p:cNvSpPr txBox="1"/>
          <p:nvPr/>
        </p:nvSpPr>
        <p:spPr>
          <a:xfrm>
            <a:off x="1827520" y="2568222"/>
            <a:ext cx="665019" cy="307777"/>
          </a:xfrm>
          <a:prstGeom prst="rect">
            <a:avLst/>
          </a:prstGeom>
          <a:noFill/>
        </p:spPr>
        <p:txBody>
          <a:bodyPr wrap="square" rtlCol="0">
            <a:spAutoFit/>
          </a:bodyPr>
          <a:lstStyle/>
          <a:p>
            <a:r>
              <a:rPr lang="en-GB" sz="1400" b="1" dirty="0">
                <a:latin typeface="Open Sans" panose="020B0606030504020204" pitchFamily="34" charset="0"/>
                <a:ea typeface="Open Sans" panose="020B0606030504020204" pitchFamily="34" charset="0"/>
                <a:cs typeface="Open Sans" panose="020B0606030504020204" pitchFamily="34" charset="0"/>
              </a:rPr>
              <a:t>H</a:t>
            </a:r>
            <a:r>
              <a:rPr lang="en-GB" sz="1400" b="1" baseline="-25000" dirty="0">
                <a:latin typeface="Open Sans" panose="020B0606030504020204" pitchFamily="34" charset="0"/>
                <a:ea typeface="Open Sans" panose="020B0606030504020204" pitchFamily="34" charset="0"/>
                <a:cs typeface="Open Sans" panose="020B0606030504020204" pitchFamily="34" charset="0"/>
              </a:rPr>
              <a:t>2</a:t>
            </a:r>
            <a:r>
              <a:rPr lang="en-GB" sz="1400" b="1" dirty="0">
                <a:latin typeface="Open Sans" panose="020B0606030504020204" pitchFamily="34" charset="0"/>
                <a:ea typeface="Open Sans" panose="020B0606030504020204" pitchFamily="34" charset="0"/>
                <a:cs typeface="Open Sans" panose="020B0606030504020204" pitchFamily="34" charset="0"/>
              </a:rPr>
              <a:t>O</a:t>
            </a:r>
          </a:p>
        </p:txBody>
      </p:sp>
      <p:sp>
        <p:nvSpPr>
          <p:cNvPr id="19" name="TextBox 18">
            <a:extLst>
              <a:ext uri="{FF2B5EF4-FFF2-40B4-BE49-F238E27FC236}">
                <a16:creationId xmlns:a16="http://schemas.microsoft.com/office/drawing/2014/main" xmlns="" id="{2630D0CF-C21B-4267-AD1B-438D69B9E3C3}"/>
              </a:ext>
            </a:extLst>
          </p:cNvPr>
          <p:cNvSpPr txBox="1"/>
          <p:nvPr/>
        </p:nvSpPr>
        <p:spPr>
          <a:xfrm>
            <a:off x="3426652" y="5727288"/>
            <a:ext cx="665019" cy="307777"/>
          </a:xfrm>
          <a:prstGeom prst="rect">
            <a:avLst/>
          </a:prstGeom>
          <a:noFill/>
        </p:spPr>
        <p:txBody>
          <a:bodyPr wrap="square" rtlCol="0">
            <a:spAutoFit/>
          </a:bodyPr>
          <a:lstStyle/>
          <a:p>
            <a:r>
              <a:rPr lang="en-GB" sz="1400" b="1" dirty="0">
                <a:latin typeface="Open Sans" panose="020B0606030504020204" pitchFamily="34" charset="0"/>
                <a:ea typeface="Open Sans" panose="020B0606030504020204" pitchFamily="34" charset="0"/>
                <a:cs typeface="Open Sans" panose="020B0606030504020204" pitchFamily="34" charset="0"/>
              </a:rPr>
              <a:t>CH</a:t>
            </a:r>
            <a:r>
              <a:rPr lang="en-GB" sz="1400" b="1" baseline="-25000" dirty="0">
                <a:latin typeface="Open Sans" panose="020B0606030504020204" pitchFamily="34" charset="0"/>
                <a:ea typeface="Open Sans" panose="020B0606030504020204" pitchFamily="34" charset="0"/>
                <a:cs typeface="Open Sans" panose="020B0606030504020204" pitchFamily="34" charset="0"/>
              </a:rPr>
              <a:t>4</a:t>
            </a:r>
          </a:p>
        </p:txBody>
      </p:sp>
      <p:sp>
        <p:nvSpPr>
          <p:cNvPr id="20" name="TextBox 19">
            <a:extLst>
              <a:ext uri="{FF2B5EF4-FFF2-40B4-BE49-F238E27FC236}">
                <a16:creationId xmlns:a16="http://schemas.microsoft.com/office/drawing/2014/main" xmlns="" id="{B435DB8A-055D-41BA-9231-4D0815D234B0}"/>
              </a:ext>
            </a:extLst>
          </p:cNvPr>
          <p:cNvSpPr txBox="1"/>
          <p:nvPr/>
        </p:nvSpPr>
        <p:spPr>
          <a:xfrm>
            <a:off x="3177084" y="4282225"/>
            <a:ext cx="665019" cy="307777"/>
          </a:xfrm>
          <a:prstGeom prst="rect">
            <a:avLst/>
          </a:prstGeom>
          <a:noFill/>
        </p:spPr>
        <p:txBody>
          <a:bodyPr wrap="square" rtlCol="0">
            <a:spAutoFit/>
          </a:bodyPr>
          <a:lstStyle/>
          <a:p>
            <a:r>
              <a:rPr lang="en-GB" sz="1400" b="1" dirty="0">
                <a:latin typeface="Open Sans" panose="020B0606030504020204" pitchFamily="34" charset="0"/>
                <a:ea typeface="Open Sans" panose="020B0606030504020204" pitchFamily="34" charset="0"/>
                <a:cs typeface="Open Sans" panose="020B0606030504020204" pitchFamily="34" charset="0"/>
              </a:rPr>
              <a:t>CH</a:t>
            </a:r>
            <a:r>
              <a:rPr lang="en-GB" sz="1400" b="1" baseline="-25000" dirty="0">
                <a:latin typeface="Open Sans" panose="020B0606030504020204" pitchFamily="34" charset="0"/>
                <a:ea typeface="Open Sans" panose="020B0606030504020204" pitchFamily="34" charset="0"/>
                <a:cs typeface="Open Sans" panose="020B0606030504020204" pitchFamily="34" charset="0"/>
              </a:rPr>
              <a:t>4</a:t>
            </a:r>
          </a:p>
        </p:txBody>
      </p:sp>
      <p:sp>
        <p:nvSpPr>
          <p:cNvPr id="21" name="TextBox 20">
            <a:extLst>
              <a:ext uri="{FF2B5EF4-FFF2-40B4-BE49-F238E27FC236}">
                <a16:creationId xmlns:a16="http://schemas.microsoft.com/office/drawing/2014/main" xmlns="" id="{AEF7C366-0897-4C8E-8378-7FA4DD199847}"/>
              </a:ext>
            </a:extLst>
          </p:cNvPr>
          <p:cNvSpPr txBox="1"/>
          <p:nvPr/>
        </p:nvSpPr>
        <p:spPr>
          <a:xfrm>
            <a:off x="3335345" y="6387133"/>
            <a:ext cx="665019" cy="307777"/>
          </a:xfrm>
          <a:prstGeom prst="rect">
            <a:avLst/>
          </a:prstGeom>
          <a:noFill/>
        </p:spPr>
        <p:txBody>
          <a:bodyPr wrap="square" rtlCol="0">
            <a:spAutoFit/>
          </a:bodyPr>
          <a:lstStyle/>
          <a:p>
            <a:r>
              <a:rPr lang="en-GB" sz="1400" b="1" dirty="0">
                <a:latin typeface="Open Sans" panose="020B0606030504020204" pitchFamily="34" charset="0"/>
                <a:ea typeface="Open Sans" panose="020B0606030504020204" pitchFamily="34" charset="0"/>
                <a:cs typeface="Open Sans" panose="020B0606030504020204" pitchFamily="34" charset="0"/>
              </a:rPr>
              <a:t>CO</a:t>
            </a:r>
            <a:r>
              <a:rPr lang="en-GB" sz="1400" b="1" baseline="-25000" dirty="0">
                <a:latin typeface="Open Sans" panose="020B0606030504020204" pitchFamily="34" charset="0"/>
                <a:ea typeface="Open Sans" panose="020B0606030504020204" pitchFamily="34" charset="0"/>
                <a:cs typeface="Open Sans" panose="020B0606030504020204" pitchFamily="34" charset="0"/>
              </a:rPr>
              <a:t>2</a:t>
            </a:r>
          </a:p>
        </p:txBody>
      </p:sp>
      <p:sp>
        <p:nvSpPr>
          <p:cNvPr id="23" name="Arrow: Right 14">
            <a:extLst>
              <a:ext uri="{FF2B5EF4-FFF2-40B4-BE49-F238E27FC236}">
                <a16:creationId xmlns:a16="http://schemas.microsoft.com/office/drawing/2014/main" xmlns="" id="{949B6256-3BE9-4C79-A5E0-99DA3A75BAAF}"/>
              </a:ext>
            </a:extLst>
          </p:cNvPr>
          <p:cNvSpPr/>
          <p:nvPr/>
        </p:nvSpPr>
        <p:spPr>
          <a:xfrm rot="20623018">
            <a:off x="3073217" y="4815061"/>
            <a:ext cx="505855" cy="185647"/>
          </a:xfrm>
          <a:custGeom>
            <a:avLst/>
            <a:gdLst>
              <a:gd name="connsiteX0" fmla="*/ 0 w 2061313"/>
              <a:gd name="connsiteY0" fmla="*/ 71247 h 284989"/>
              <a:gd name="connsiteX1" fmla="*/ 1918819 w 2061313"/>
              <a:gd name="connsiteY1" fmla="*/ 71247 h 284989"/>
              <a:gd name="connsiteX2" fmla="*/ 1918819 w 2061313"/>
              <a:gd name="connsiteY2" fmla="*/ 0 h 284989"/>
              <a:gd name="connsiteX3" fmla="*/ 2061313 w 2061313"/>
              <a:gd name="connsiteY3" fmla="*/ 142495 h 284989"/>
              <a:gd name="connsiteX4" fmla="*/ 1918819 w 2061313"/>
              <a:gd name="connsiteY4" fmla="*/ 284989 h 284989"/>
              <a:gd name="connsiteX5" fmla="*/ 1918819 w 2061313"/>
              <a:gd name="connsiteY5" fmla="*/ 213742 h 284989"/>
              <a:gd name="connsiteX6" fmla="*/ 0 w 2061313"/>
              <a:gd name="connsiteY6" fmla="*/ 213742 h 284989"/>
              <a:gd name="connsiteX7" fmla="*/ 0 w 2061313"/>
              <a:gd name="connsiteY7" fmla="*/ 71247 h 284989"/>
              <a:gd name="connsiteX0" fmla="*/ 0 w 2256385"/>
              <a:gd name="connsiteY0" fmla="*/ 71247 h 284989"/>
              <a:gd name="connsiteX1" fmla="*/ 1918819 w 2256385"/>
              <a:gd name="connsiteY1" fmla="*/ 71247 h 284989"/>
              <a:gd name="connsiteX2" fmla="*/ 1918819 w 2256385"/>
              <a:gd name="connsiteY2" fmla="*/ 0 h 284989"/>
              <a:gd name="connsiteX3" fmla="*/ 2256385 w 2256385"/>
              <a:gd name="connsiteY3" fmla="*/ 142495 h 284989"/>
              <a:gd name="connsiteX4" fmla="*/ 1918819 w 2256385"/>
              <a:gd name="connsiteY4" fmla="*/ 284989 h 284989"/>
              <a:gd name="connsiteX5" fmla="*/ 1918819 w 2256385"/>
              <a:gd name="connsiteY5" fmla="*/ 213742 h 284989"/>
              <a:gd name="connsiteX6" fmla="*/ 0 w 2256385"/>
              <a:gd name="connsiteY6" fmla="*/ 213742 h 284989"/>
              <a:gd name="connsiteX7" fmla="*/ 0 w 2256385"/>
              <a:gd name="connsiteY7" fmla="*/ 71247 h 284989"/>
              <a:gd name="connsiteX0" fmla="*/ 0 w 3129182"/>
              <a:gd name="connsiteY0" fmla="*/ 71247 h 284989"/>
              <a:gd name="connsiteX1" fmla="*/ 1918819 w 3129182"/>
              <a:gd name="connsiteY1" fmla="*/ 71247 h 284989"/>
              <a:gd name="connsiteX2" fmla="*/ 1918819 w 3129182"/>
              <a:gd name="connsiteY2" fmla="*/ 0 h 284989"/>
              <a:gd name="connsiteX3" fmla="*/ 3129184 w 3129182"/>
              <a:gd name="connsiteY3" fmla="*/ 121075 h 284989"/>
              <a:gd name="connsiteX4" fmla="*/ 1918819 w 3129182"/>
              <a:gd name="connsiteY4" fmla="*/ 284989 h 284989"/>
              <a:gd name="connsiteX5" fmla="*/ 1918819 w 3129182"/>
              <a:gd name="connsiteY5" fmla="*/ 213742 h 284989"/>
              <a:gd name="connsiteX6" fmla="*/ 0 w 3129182"/>
              <a:gd name="connsiteY6" fmla="*/ 213742 h 284989"/>
              <a:gd name="connsiteX7" fmla="*/ 0 w 3129182"/>
              <a:gd name="connsiteY7" fmla="*/ 71247 h 284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29182" h="284989">
                <a:moveTo>
                  <a:pt x="0" y="71247"/>
                </a:moveTo>
                <a:lnTo>
                  <a:pt x="1918819" y="71247"/>
                </a:lnTo>
                <a:lnTo>
                  <a:pt x="1918819" y="0"/>
                </a:lnTo>
                <a:lnTo>
                  <a:pt x="3129184" y="121075"/>
                </a:lnTo>
                <a:lnTo>
                  <a:pt x="1918819" y="284989"/>
                </a:lnTo>
                <a:lnTo>
                  <a:pt x="1918819" y="213742"/>
                </a:lnTo>
                <a:lnTo>
                  <a:pt x="0" y="213742"/>
                </a:lnTo>
                <a:lnTo>
                  <a:pt x="0" y="71247"/>
                </a:lnTo>
                <a:close/>
              </a:path>
            </a:pathLst>
          </a:custGeom>
          <a:solidFill>
            <a:srgbClr val="4137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Arrow: Right 14">
            <a:extLst>
              <a:ext uri="{FF2B5EF4-FFF2-40B4-BE49-F238E27FC236}">
                <a16:creationId xmlns:a16="http://schemas.microsoft.com/office/drawing/2014/main" xmlns="" id="{AF3D2179-684A-4082-8A9B-82CB61CBDFAF}"/>
              </a:ext>
            </a:extLst>
          </p:cNvPr>
          <p:cNvSpPr/>
          <p:nvPr/>
        </p:nvSpPr>
        <p:spPr>
          <a:xfrm rot="16200000">
            <a:off x="811706" y="3665951"/>
            <a:ext cx="1945013" cy="182501"/>
          </a:xfrm>
          <a:custGeom>
            <a:avLst/>
            <a:gdLst>
              <a:gd name="connsiteX0" fmla="*/ 0 w 2061313"/>
              <a:gd name="connsiteY0" fmla="*/ 71247 h 284989"/>
              <a:gd name="connsiteX1" fmla="*/ 1918819 w 2061313"/>
              <a:gd name="connsiteY1" fmla="*/ 71247 h 284989"/>
              <a:gd name="connsiteX2" fmla="*/ 1918819 w 2061313"/>
              <a:gd name="connsiteY2" fmla="*/ 0 h 284989"/>
              <a:gd name="connsiteX3" fmla="*/ 2061313 w 2061313"/>
              <a:gd name="connsiteY3" fmla="*/ 142495 h 284989"/>
              <a:gd name="connsiteX4" fmla="*/ 1918819 w 2061313"/>
              <a:gd name="connsiteY4" fmla="*/ 284989 h 284989"/>
              <a:gd name="connsiteX5" fmla="*/ 1918819 w 2061313"/>
              <a:gd name="connsiteY5" fmla="*/ 213742 h 284989"/>
              <a:gd name="connsiteX6" fmla="*/ 0 w 2061313"/>
              <a:gd name="connsiteY6" fmla="*/ 213742 h 284989"/>
              <a:gd name="connsiteX7" fmla="*/ 0 w 2061313"/>
              <a:gd name="connsiteY7" fmla="*/ 71247 h 284989"/>
              <a:gd name="connsiteX0" fmla="*/ 0 w 2256385"/>
              <a:gd name="connsiteY0" fmla="*/ 71247 h 284989"/>
              <a:gd name="connsiteX1" fmla="*/ 1918819 w 2256385"/>
              <a:gd name="connsiteY1" fmla="*/ 71247 h 284989"/>
              <a:gd name="connsiteX2" fmla="*/ 1918819 w 2256385"/>
              <a:gd name="connsiteY2" fmla="*/ 0 h 284989"/>
              <a:gd name="connsiteX3" fmla="*/ 2256385 w 2256385"/>
              <a:gd name="connsiteY3" fmla="*/ 142495 h 284989"/>
              <a:gd name="connsiteX4" fmla="*/ 1918819 w 2256385"/>
              <a:gd name="connsiteY4" fmla="*/ 284989 h 284989"/>
              <a:gd name="connsiteX5" fmla="*/ 1918819 w 2256385"/>
              <a:gd name="connsiteY5" fmla="*/ 213742 h 284989"/>
              <a:gd name="connsiteX6" fmla="*/ 0 w 2256385"/>
              <a:gd name="connsiteY6" fmla="*/ 213742 h 284989"/>
              <a:gd name="connsiteX7" fmla="*/ 0 w 2256385"/>
              <a:gd name="connsiteY7" fmla="*/ 71247 h 284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56385" h="284989">
                <a:moveTo>
                  <a:pt x="0" y="71247"/>
                </a:moveTo>
                <a:lnTo>
                  <a:pt x="1918819" y="71247"/>
                </a:lnTo>
                <a:lnTo>
                  <a:pt x="1918819" y="0"/>
                </a:lnTo>
                <a:lnTo>
                  <a:pt x="2256385" y="142495"/>
                </a:lnTo>
                <a:lnTo>
                  <a:pt x="1918819" y="284989"/>
                </a:lnTo>
                <a:lnTo>
                  <a:pt x="1918819" y="213742"/>
                </a:lnTo>
                <a:lnTo>
                  <a:pt x="0" y="213742"/>
                </a:lnTo>
                <a:lnTo>
                  <a:pt x="0" y="71247"/>
                </a:lnTo>
                <a:close/>
              </a:path>
            </a:pathLst>
          </a:custGeom>
          <a:solidFill>
            <a:srgbClr val="4137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Arrow: Right 14">
            <a:extLst>
              <a:ext uri="{FF2B5EF4-FFF2-40B4-BE49-F238E27FC236}">
                <a16:creationId xmlns:a16="http://schemas.microsoft.com/office/drawing/2014/main" xmlns="" id="{7DFFFE6A-9F60-44F6-A3DB-C53F67AF06DA}"/>
              </a:ext>
            </a:extLst>
          </p:cNvPr>
          <p:cNvSpPr/>
          <p:nvPr/>
        </p:nvSpPr>
        <p:spPr>
          <a:xfrm rot="14775715">
            <a:off x="595230" y="3526594"/>
            <a:ext cx="729024" cy="202816"/>
          </a:xfrm>
          <a:custGeom>
            <a:avLst/>
            <a:gdLst>
              <a:gd name="connsiteX0" fmla="*/ 0 w 2061313"/>
              <a:gd name="connsiteY0" fmla="*/ 71247 h 284989"/>
              <a:gd name="connsiteX1" fmla="*/ 1918819 w 2061313"/>
              <a:gd name="connsiteY1" fmla="*/ 71247 h 284989"/>
              <a:gd name="connsiteX2" fmla="*/ 1918819 w 2061313"/>
              <a:gd name="connsiteY2" fmla="*/ 0 h 284989"/>
              <a:gd name="connsiteX3" fmla="*/ 2061313 w 2061313"/>
              <a:gd name="connsiteY3" fmla="*/ 142495 h 284989"/>
              <a:gd name="connsiteX4" fmla="*/ 1918819 w 2061313"/>
              <a:gd name="connsiteY4" fmla="*/ 284989 h 284989"/>
              <a:gd name="connsiteX5" fmla="*/ 1918819 w 2061313"/>
              <a:gd name="connsiteY5" fmla="*/ 213742 h 284989"/>
              <a:gd name="connsiteX6" fmla="*/ 0 w 2061313"/>
              <a:gd name="connsiteY6" fmla="*/ 213742 h 284989"/>
              <a:gd name="connsiteX7" fmla="*/ 0 w 2061313"/>
              <a:gd name="connsiteY7" fmla="*/ 71247 h 284989"/>
              <a:gd name="connsiteX0" fmla="*/ 0 w 2256385"/>
              <a:gd name="connsiteY0" fmla="*/ 71247 h 284989"/>
              <a:gd name="connsiteX1" fmla="*/ 1918819 w 2256385"/>
              <a:gd name="connsiteY1" fmla="*/ 71247 h 284989"/>
              <a:gd name="connsiteX2" fmla="*/ 1918819 w 2256385"/>
              <a:gd name="connsiteY2" fmla="*/ 0 h 284989"/>
              <a:gd name="connsiteX3" fmla="*/ 2256385 w 2256385"/>
              <a:gd name="connsiteY3" fmla="*/ 142495 h 284989"/>
              <a:gd name="connsiteX4" fmla="*/ 1918819 w 2256385"/>
              <a:gd name="connsiteY4" fmla="*/ 284989 h 284989"/>
              <a:gd name="connsiteX5" fmla="*/ 1918819 w 2256385"/>
              <a:gd name="connsiteY5" fmla="*/ 213742 h 284989"/>
              <a:gd name="connsiteX6" fmla="*/ 0 w 2256385"/>
              <a:gd name="connsiteY6" fmla="*/ 213742 h 284989"/>
              <a:gd name="connsiteX7" fmla="*/ 0 w 2256385"/>
              <a:gd name="connsiteY7" fmla="*/ 71247 h 284989"/>
              <a:gd name="connsiteX0" fmla="*/ 0 w 3129182"/>
              <a:gd name="connsiteY0" fmla="*/ 71247 h 284989"/>
              <a:gd name="connsiteX1" fmla="*/ 1918819 w 3129182"/>
              <a:gd name="connsiteY1" fmla="*/ 71247 h 284989"/>
              <a:gd name="connsiteX2" fmla="*/ 1918819 w 3129182"/>
              <a:gd name="connsiteY2" fmla="*/ 0 h 284989"/>
              <a:gd name="connsiteX3" fmla="*/ 3129184 w 3129182"/>
              <a:gd name="connsiteY3" fmla="*/ 121075 h 284989"/>
              <a:gd name="connsiteX4" fmla="*/ 1918819 w 3129182"/>
              <a:gd name="connsiteY4" fmla="*/ 284989 h 284989"/>
              <a:gd name="connsiteX5" fmla="*/ 1918819 w 3129182"/>
              <a:gd name="connsiteY5" fmla="*/ 213742 h 284989"/>
              <a:gd name="connsiteX6" fmla="*/ 0 w 3129182"/>
              <a:gd name="connsiteY6" fmla="*/ 213742 h 284989"/>
              <a:gd name="connsiteX7" fmla="*/ 0 w 3129182"/>
              <a:gd name="connsiteY7" fmla="*/ 71247 h 284989"/>
              <a:gd name="connsiteX0" fmla="*/ 0 w 2747095"/>
              <a:gd name="connsiteY0" fmla="*/ 71247 h 284989"/>
              <a:gd name="connsiteX1" fmla="*/ 1918819 w 2747095"/>
              <a:gd name="connsiteY1" fmla="*/ 71247 h 284989"/>
              <a:gd name="connsiteX2" fmla="*/ 1918819 w 2747095"/>
              <a:gd name="connsiteY2" fmla="*/ 0 h 284989"/>
              <a:gd name="connsiteX3" fmla="*/ 2747095 w 2747095"/>
              <a:gd name="connsiteY3" fmla="*/ 111212 h 284989"/>
              <a:gd name="connsiteX4" fmla="*/ 1918819 w 2747095"/>
              <a:gd name="connsiteY4" fmla="*/ 284989 h 284989"/>
              <a:gd name="connsiteX5" fmla="*/ 1918819 w 2747095"/>
              <a:gd name="connsiteY5" fmla="*/ 213742 h 284989"/>
              <a:gd name="connsiteX6" fmla="*/ 0 w 2747095"/>
              <a:gd name="connsiteY6" fmla="*/ 213742 h 284989"/>
              <a:gd name="connsiteX7" fmla="*/ 0 w 2747095"/>
              <a:gd name="connsiteY7" fmla="*/ 71247 h 284989"/>
              <a:gd name="connsiteX0" fmla="*/ 0 w 2827262"/>
              <a:gd name="connsiteY0" fmla="*/ 71247 h 284989"/>
              <a:gd name="connsiteX1" fmla="*/ 1918819 w 2827262"/>
              <a:gd name="connsiteY1" fmla="*/ 71247 h 284989"/>
              <a:gd name="connsiteX2" fmla="*/ 1918819 w 2827262"/>
              <a:gd name="connsiteY2" fmla="*/ 0 h 284989"/>
              <a:gd name="connsiteX3" fmla="*/ 2827262 w 2827262"/>
              <a:gd name="connsiteY3" fmla="*/ 139270 h 284989"/>
              <a:gd name="connsiteX4" fmla="*/ 1918819 w 2827262"/>
              <a:gd name="connsiteY4" fmla="*/ 284989 h 284989"/>
              <a:gd name="connsiteX5" fmla="*/ 1918819 w 2827262"/>
              <a:gd name="connsiteY5" fmla="*/ 213742 h 284989"/>
              <a:gd name="connsiteX6" fmla="*/ 0 w 2827262"/>
              <a:gd name="connsiteY6" fmla="*/ 213742 h 284989"/>
              <a:gd name="connsiteX7" fmla="*/ 0 w 2827262"/>
              <a:gd name="connsiteY7" fmla="*/ 71247 h 284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27262" h="284989">
                <a:moveTo>
                  <a:pt x="0" y="71247"/>
                </a:moveTo>
                <a:lnTo>
                  <a:pt x="1918819" y="71247"/>
                </a:lnTo>
                <a:lnTo>
                  <a:pt x="1918819" y="0"/>
                </a:lnTo>
                <a:lnTo>
                  <a:pt x="2827262" y="139270"/>
                </a:lnTo>
                <a:lnTo>
                  <a:pt x="1918819" y="284989"/>
                </a:lnTo>
                <a:lnTo>
                  <a:pt x="1918819" y="213742"/>
                </a:lnTo>
                <a:lnTo>
                  <a:pt x="0" y="213742"/>
                </a:lnTo>
                <a:lnTo>
                  <a:pt x="0" y="71247"/>
                </a:lnTo>
                <a:close/>
              </a:path>
            </a:pathLst>
          </a:custGeom>
          <a:solidFill>
            <a:srgbClr val="4137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TextBox 25">
            <a:extLst>
              <a:ext uri="{FF2B5EF4-FFF2-40B4-BE49-F238E27FC236}">
                <a16:creationId xmlns:a16="http://schemas.microsoft.com/office/drawing/2014/main" xmlns="" id="{EC2166D2-9028-49AE-9086-5263B0ABC32F}"/>
              </a:ext>
            </a:extLst>
          </p:cNvPr>
          <p:cNvSpPr txBox="1"/>
          <p:nvPr/>
        </p:nvSpPr>
        <p:spPr>
          <a:xfrm>
            <a:off x="3156975" y="3951327"/>
            <a:ext cx="665019" cy="307777"/>
          </a:xfrm>
          <a:prstGeom prst="rect">
            <a:avLst/>
          </a:prstGeom>
          <a:noFill/>
        </p:spPr>
        <p:txBody>
          <a:bodyPr wrap="square" rtlCol="0">
            <a:spAutoFit/>
          </a:bodyPr>
          <a:lstStyle/>
          <a:p>
            <a:r>
              <a:rPr lang="en-GB" sz="1400" b="1" dirty="0">
                <a:solidFill>
                  <a:srgbClr val="F57E1B"/>
                </a:solidFill>
                <a:latin typeface="Open Sans" panose="020B0606030504020204" pitchFamily="34" charset="0"/>
                <a:ea typeface="Open Sans" panose="020B0606030504020204" pitchFamily="34" charset="0"/>
                <a:cs typeface="Open Sans" panose="020B0606030504020204" pitchFamily="34" charset="0"/>
              </a:rPr>
              <a:t>CO</a:t>
            </a:r>
            <a:r>
              <a:rPr lang="en-GB" sz="1400" b="1" baseline="-25000" dirty="0">
                <a:solidFill>
                  <a:srgbClr val="F57E1B"/>
                </a:solidFill>
                <a:latin typeface="Open Sans" panose="020B0606030504020204" pitchFamily="34" charset="0"/>
                <a:ea typeface="Open Sans" panose="020B0606030504020204" pitchFamily="34" charset="0"/>
                <a:cs typeface="Open Sans" panose="020B0606030504020204" pitchFamily="34" charset="0"/>
              </a:rPr>
              <a:t>2</a:t>
            </a:r>
          </a:p>
        </p:txBody>
      </p:sp>
      <p:sp>
        <p:nvSpPr>
          <p:cNvPr id="27" name="TextBox 26">
            <a:extLst>
              <a:ext uri="{FF2B5EF4-FFF2-40B4-BE49-F238E27FC236}">
                <a16:creationId xmlns:a16="http://schemas.microsoft.com/office/drawing/2014/main" xmlns="" id="{E9C2F94F-F302-485F-B023-DEE3A6FFEEC3}"/>
              </a:ext>
            </a:extLst>
          </p:cNvPr>
          <p:cNvSpPr txBox="1"/>
          <p:nvPr/>
        </p:nvSpPr>
        <p:spPr>
          <a:xfrm>
            <a:off x="93891" y="3901938"/>
            <a:ext cx="665019" cy="307777"/>
          </a:xfrm>
          <a:prstGeom prst="rect">
            <a:avLst/>
          </a:prstGeom>
          <a:noFill/>
        </p:spPr>
        <p:txBody>
          <a:bodyPr wrap="square" rtlCol="0">
            <a:spAutoFit/>
          </a:bodyPr>
          <a:lstStyle/>
          <a:p>
            <a:r>
              <a:rPr lang="en-GB" sz="1400" b="1" dirty="0">
                <a:solidFill>
                  <a:srgbClr val="F57E1B"/>
                </a:solidFill>
                <a:latin typeface="Open Sans" panose="020B0606030504020204" pitchFamily="34" charset="0"/>
                <a:ea typeface="Open Sans" panose="020B0606030504020204" pitchFamily="34" charset="0"/>
                <a:cs typeface="Open Sans" panose="020B0606030504020204" pitchFamily="34" charset="0"/>
              </a:rPr>
              <a:t>CO</a:t>
            </a:r>
            <a:r>
              <a:rPr lang="en-GB" sz="1400" b="1" baseline="-25000" dirty="0">
                <a:solidFill>
                  <a:srgbClr val="F57E1B"/>
                </a:solidFill>
                <a:latin typeface="Open Sans" panose="020B0606030504020204" pitchFamily="34" charset="0"/>
                <a:ea typeface="Open Sans" panose="020B0606030504020204" pitchFamily="34" charset="0"/>
                <a:cs typeface="Open Sans" panose="020B0606030504020204" pitchFamily="34" charset="0"/>
              </a:rPr>
              <a:t>2</a:t>
            </a:r>
          </a:p>
        </p:txBody>
      </p:sp>
      <p:sp>
        <p:nvSpPr>
          <p:cNvPr id="28" name="TextBox 27">
            <a:extLst>
              <a:ext uri="{FF2B5EF4-FFF2-40B4-BE49-F238E27FC236}">
                <a16:creationId xmlns:a16="http://schemas.microsoft.com/office/drawing/2014/main" xmlns="" id="{3650A2C4-65AD-4AD6-9153-D7BC2743610C}"/>
              </a:ext>
            </a:extLst>
          </p:cNvPr>
          <p:cNvSpPr txBox="1"/>
          <p:nvPr/>
        </p:nvSpPr>
        <p:spPr>
          <a:xfrm>
            <a:off x="885706" y="3112204"/>
            <a:ext cx="665019" cy="307777"/>
          </a:xfrm>
          <a:prstGeom prst="rect">
            <a:avLst/>
          </a:prstGeom>
          <a:noFill/>
        </p:spPr>
        <p:txBody>
          <a:bodyPr wrap="square" rtlCol="0">
            <a:spAutoFit/>
          </a:bodyPr>
          <a:lstStyle/>
          <a:p>
            <a:r>
              <a:rPr lang="en-GB" sz="1400" b="1" dirty="0">
                <a:solidFill>
                  <a:srgbClr val="F57E1B"/>
                </a:solidFill>
                <a:latin typeface="Open Sans" panose="020B0606030504020204" pitchFamily="34" charset="0"/>
                <a:ea typeface="Open Sans" panose="020B0606030504020204" pitchFamily="34" charset="0"/>
                <a:cs typeface="Open Sans" panose="020B0606030504020204" pitchFamily="34" charset="0"/>
              </a:rPr>
              <a:t>CO</a:t>
            </a:r>
            <a:r>
              <a:rPr lang="en-GB" sz="1400" b="1" baseline="-25000" dirty="0">
                <a:solidFill>
                  <a:srgbClr val="F57E1B"/>
                </a:solidFill>
                <a:latin typeface="Open Sans" panose="020B0606030504020204" pitchFamily="34" charset="0"/>
                <a:ea typeface="Open Sans" panose="020B0606030504020204" pitchFamily="34" charset="0"/>
                <a:cs typeface="Open Sans" panose="020B0606030504020204" pitchFamily="34" charset="0"/>
              </a:rPr>
              <a:t>2</a:t>
            </a:r>
          </a:p>
        </p:txBody>
      </p:sp>
      <p:sp>
        <p:nvSpPr>
          <p:cNvPr id="29" name="TextBox 28">
            <a:extLst>
              <a:ext uri="{FF2B5EF4-FFF2-40B4-BE49-F238E27FC236}">
                <a16:creationId xmlns:a16="http://schemas.microsoft.com/office/drawing/2014/main" xmlns="" id="{9B670BA5-85FC-48B8-9315-1861587499DD}"/>
              </a:ext>
            </a:extLst>
          </p:cNvPr>
          <p:cNvSpPr txBox="1"/>
          <p:nvPr/>
        </p:nvSpPr>
        <p:spPr>
          <a:xfrm>
            <a:off x="2085836" y="2784695"/>
            <a:ext cx="665019" cy="307777"/>
          </a:xfrm>
          <a:prstGeom prst="rect">
            <a:avLst/>
          </a:prstGeom>
          <a:noFill/>
        </p:spPr>
        <p:txBody>
          <a:bodyPr wrap="square" rtlCol="0">
            <a:spAutoFit/>
          </a:bodyPr>
          <a:lstStyle/>
          <a:p>
            <a:r>
              <a:rPr lang="en-GB" sz="1400" b="1" dirty="0">
                <a:solidFill>
                  <a:srgbClr val="F57E1B"/>
                </a:solidFill>
                <a:latin typeface="Open Sans" panose="020B0606030504020204" pitchFamily="34" charset="0"/>
                <a:ea typeface="Open Sans" panose="020B0606030504020204" pitchFamily="34" charset="0"/>
                <a:cs typeface="Open Sans" panose="020B0606030504020204" pitchFamily="34" charset="0"/>
              </a:rPr>
              <a:t>CO</a:t>
            </a:r>
            <a:r>
              <a:rPr lang="en-GB" sz="1400" b="1" baseline="-25000" dirty="0">
                <a:solidFill>
                  <a:srgbClr val="F57E1B"/>
                </a:solidFill>
                <a:latin typeface="Open Sans" panose="020B0606030504020204" pitchFamily="34" charset="0"/>
                <a:ea typeface="Open Sans" panose="020B0606030504020204" pitchFamily="34" charset="0"/>
                <a:cs typeface="Open Sans" panose="020B0606030504020204" pitchFamily="34" charset="0"/>
              </a:rPr>
              <a:t>2</a:t>
            </a:r>
          </a:p>
        </p:txBody>
      </p:sp>
      <p:sp>
        <p:nvSpPr>
          <p:cNvPr id="30" name="TextBox 29">
            <a:extLst>
              <a:ext uri="{FF2B5EF4-FFF2-40B4-BE49-F238E27FC236}">
                <a16:creationId xmlns:a16="http://schemas.microsoft.com/office/drawing/2014/main" xmlns="" id="{E42BDC1C-85A4-439A-8B28-EFD79A90B18C}"/>
              </a:ext>
            </a:extLst>
          </p:cNvPr>
          <p:cNvSpPr txBox="1"/>
          <p:nvPr/>
        </p:nvSpPr>
        <p:spPr>
          <a:xfrm>
            <a:off x="3855583" y="5738152"/>
            <a:ext cx="665019" cy="307777"/>
          </a:xfrm>
          <a:prstGeom prst="rect">
            <a:avLst/>
          </a:prstGeom>
          <a:noFill/>
        </p:spPr>
        <p:txBody>
          <a:bodyPr wrap="square" rtlCol="0">
            <a:spAutoFit/>
          </a:bodyPr>
          <a:lstStyle/>
          <a:p>
            <a:r>
              <a:rPr lang="en-GB" sz="1400" b="1" dirty="0">
                <a:solidFill>
                  <a:srgbClr val="F57E1B"/>
                </a:solidFill>
                <a:latin typeface="Open Sans" panose="020B0606030504020204" pitchFamily="34" charset="0"/>
                <a:ea typeface="Open Sans" panose="020B0606030504020204" pitchFamily="34" charset="0"/>
                <a:cs typeface="Open Sans" panose="020B0606030504020204" pitchFamily="34" charset="0"/>
              </a:rPr>
              <a:t>CO</a:t>
            </a:r>
            <a:r>
              <a:rPr lang="en-GB" sz="1400" b="1" baseline="-25000" dirty="0">
                <a:solidFill>
                  <a:srgbClr val="F57E1B"/>
                </a:solidFill>
                <a:latin typeface="Open Sans" panose="020B0606030504020204" pitchFamily="34" charset="0"/>
                <a:ea typeface="Open Sans" panose="020B0606030504020204" pitchFamily="34" charset="0"/>
                <a:cs typeface="Open Sans" panose="020B0606030504020204" pitchFamily="34" charset="0"/>
              </a:rPr>
              <a:t>2</a:t>
            </a:r>
          </a:p>
        </p:txBody>
      </p:sp>
      <p:sp>
        <p:nvSpPr>
          <p:cNvPr id="31" name="TextBox 30">
            <a:extLst>
              <a:ext uri="{FF2B5EF4-FFF2-40B4-BE49-F238E27FC236}">
                <a16:creationId xmlns:a16="http://schemas.microsoft.com/office/drawing/2014/main" xmlns="" id="{01C3D30D-E61F-4162-A6A2-564C2CC1FA40}"/>
              </a:ext>
            </a:extLst>
          </p:cNvPr>
          <p:cNvSpPr txBox="1"/>
          <p:nvPr/>
        </p:nvSpPr>
        <p:spPr>
          <a:xfrm>
            <a:off x="2968601" y="3361100"/>
            <a:ext cx="665019" cy="307777"/>
          </a:xfrm>
          <a:prstGeom prst="rect">
            <a:avLst/>
          </a:prstGeom>
          <a:noFill/>
        </p:spPr>
        <p:txBody>
          <a:bodyPr wrap="square" rtlCol="0">
            <a:spAutoFit/>
          </a:bodyPr>
          <a:lstStyle/>
          <a:p>
            <a:r>
              <a:rPr lang="en-GB" sz="1400" b="1" dirty="0">
                <a:solidFill>
                  <a:srgbClr val="F57E1B"/>
                </a:solidFill>
                <a:latin typeface="Open Sans" panose="020B0606030504020204" pitchFamily="34" charset="0"/>
                <a:ea typeface="Open Sans" panose="020B0606030504020204" pitchFamily="34" charset="0"/>
                <a:cs typeface="Open Sans" panose="020B0606030504020204" pitchFamily="34" charset="0"/>
              </a:rPr>
              <a:t>CO</a:t>
            </a:r>
            <a:r>
              <a:rPr lang="en-GB" sz="1400" b="1" baseline="-25000" dirty="0">
                <a:solidFill>
                  <a:srgbClr val="F57E1B"/>
                </a:solidFill>
                <a:latin typeface="Open Sans" panose="020B0606030504020204" pitchFamily="34" charset="0"/>
                <a:ea typeface="Open Sans" panose="020B0606030504020204" pitchFamily="34" charset="0"/>
                <a:cs typeface="Open Sans" panose="020B0606030504020204" pitchFamily="34" charset="0"/>
              </a:rPr>
              <a:t>2</a:t>
            </a:r>
          </a:p>
        </p:txBody>
      </p:sp>
      <p:sp>
        <p:nvSpPr>
          <p:cNvPr id="32" name="TextBox 31">
            <a:extLst>
              <a:ext uri="{FF2B5EF4-FFF2-40B4-BE49-F238E27FC236}">
                <a16:creationId xmlns:a16="http://schemas.microsoft.com/office/drawing/2014/main" xmlns="" id="{173D4091-CECC-4E8A-B321-5B77F4D56A39}"/>
              </a:ext>
            </a:extLst>
          </p:cNvPr>
          <p:cNvSpPr txBox="1"/>
          <p:nvPr/>
        </p:nvSpPr>
        <p:spPr>
          <a:xfrm>
            <a:off x="3682535" y="3894850"/>
            <a:ext cx="665019" cy="307777"/>
          </a:xfrm>
          <a:prstGeom prst="rect">
            <a:avLst/>
          </a:prstGeom>
          <a:noFill/>
        </p:spPr>
        <p:txBody>
          <a:bodyPr wrap="square" rtlCol="0">
            <a:spAutoFit/>
          </a:bodyPr>
          <a:lstStyle/>
          <a:p>
            <a:r>
              <a:rPr lang="en-GB" sz="1400" b="1" dirty="0">
                <a:solidFill>
                  <a:srgbClr val="F57E1B"/>
                </a:solidFill>
                <a:latin typeface="Open Sans" panose="020B0606030504020204" pitchFamily="34" charset="0"/>
                <a:ea typeface="Open Sans" panose="020B0606030504020204" pitchFamily="34" charset="0"/>
                <a:cs typeface="Open Sans" panose="020B0606030504020204" pitchFamily="34" charset="0"/>
              </a:rPr>
              <a:t>CO</a:t>
            </a:r>
            <a:r>
              <a:rPr lang="en-GB" sz="1400" b="1" baseline="-25000" dirty="0">
                <a:solidFill>
                  <a:srgbClr val="F57E1B"/>
                </a:solidFill>
                <a:latin typeface="Open Sans" panose="020B0606030504020204" pitchFamily="34" charset="0"/>
                <a:ea typeface="Open Sans" panose="020B0606030504020204" pitchFamily="34" charset="0"/>
                <a:cs typeface="Open Sans" panose="020B0606030504020204" pitchFamily="34" charset="0"/>
              </a:rPr>
              <a:t>2</a:t>
            </a:r>
          </a:p>
        </p:txBody>
      </p:sp>
      <p:sp>
        <p:nvSpPr>
          <p:cNvPr id="33" name="TextBox 32">
            <a:extLst>
              <a:ext uri="{FF2B5EF4-FFF2-40B4-BE49-F238E27FC236}">
                <a16:creationId xmlns:a16="http://schemas.microsoft.com/office/drawing/2014/main" xmlns="" id="{00E16FF2-C8F2-449B-9152-DEB8604BF7F3}"/>
              </a:ext>
            </a:extLst>
          </p:cNvPr>
          <p:cNvSpPr txBox="1"/>
          <p:nvPr/>
        </p:nvSpPr>
        <p:spPr>
          <a:xfrm>
            <a:off x="822037" y="2659498"/>
            <a:ext cx="665019" cy="307777"/>
          </a:xfrm>
          <a:prstGeom prst="rect">
            <a:avLst/>
          </a:prstGeom>
          <a:noFill/>
        </p:spPr>
        <p:txBody>
          <a:bodyPr wrap="square" rtlCol="0">
            <a:spAutoFit/>
          </a:bodyPr>
          <a:lstStyle/>
          <a:p>
            <a:r>
              <a:rPr lang="en-GB" sz="1400" b="1" dirty="0">
                <a:solidFill>
                  <a:srgbClr val="F57E1B"/>
                </a:solidFill>
                <a:latin typeface="Open Sans" panose="020B0606030504020204" pitchFamily="34" charset="0"/>
                <a:ea typeface="Open Sans" panose="020B0606030504020204" pitchFamily="34" charset="0"/>
                <a:cs typeface="Open Sans" panose="020B0606030504020204" pitchFamily="34" charset="0"/>
              </a:rPr>
              <a:t>CO</a:t>
            </a:r>
            <a:r>
              <a:rPr lang="en-GB" sz="1400" b="1" baseline="-25000" dirty="0">
                <a:solidFill>
                  <a:srgbClr val="F57E1B"/>
                </a:solidFill>
                <a:latin typeface="Open Sans" panose="020B0606030504020204" pitchFamily="34" charset="0"/>
                <a:ea typeface="Open Sans" panose="020B0606030504020204" pitchFamily="34" charset="0"/>
                <a:cs typeface="Open Sans" panose="020B0606030504020204" pitchFamily="34" charset="0"/>
              </a:rPr>
              <a:t>2</a:t>
            </a:r>
          </a:p>
        </p:txBody>
      </p:sp>
      <p:sp>
        <p:nvSpPr>
          <p:cNvPr id="34" name="TextBox 33">
            <a:extLst>
              <a:ext uri="{FF2B5EF4-FFF2-40B4-BE49-F238E27FC236}">
                <a16:creationId xmlns:a16="http://schemas.microsoft.com/office/drawing/2014/main" xmlns="" id="{5D0EA1F3-6317-4483-91CB-652E9E82FBE6}"/>
              </a:ext>
            </a:extLst>
          </p:cNvPr>
          <p:cNvSpPr txBox="1"/>
          <p:nvPr/>
        </p:nvSpPr>
        <p:spPr>
          <a:xfrm>
            <a:off x="4005950" y="4915311"/>
            <a:ext cx="665019" cy="307777"/>
          </a:xfrm>
          <a:prstGeom prst="rect">
            <a:avLst/>
          </a:prstGeom>
          <a:noFill/>
        </p:spPr>
        <p:txBody>
          <a:bodyPr wrap="square" rtlCol="0">
            <a:spAutoFit/>
          </a:bodyPr>
          <a:lstStyle/>
          <a:p>
            <a:r>
              <a:rPr lang="en-GB" sz="1400" b="1" dirty="0">
                <a:solidFill>
                  <a:srgbClr val="F57E1B"/>
                </a:solidFill>
                <a:latin typeface="Open Sans" panose="020B0606030504020204" pitchFamily="34" charset="0"/>
                <a:ea typeface="Open Sans" panose="020B0606030504020204" pitchFamily="34" charset="0"/>
                <a:cs typeface="Open Sans" panose="020B0606030504020204" pitchFamily="34" charset="0"/>
              </a:rPr>
              <a:t>CO</a:t>
            </a:r>
            <a:r>
              <a:rPr lang="en-GB" sz="1400" b="1" baseline="-25000" dirty="0">
                <a:solidFill>
                  <a:srgbClr val="F57E1B"/>
                </a:solidFill>
                <a:latin typeface="Open Sans" panose="020B0606030504020204" pitchFamily="34" charset="0"/>
                <a:ea typeface="Open Sans" panose="020B0606030504020204" pitchFamily="34" charset="0"/>
                <a:cs typeface="Open Sans" panose="020B0606030504020204" pitchFamily="34" charset="0"/>
              </a:rPr>
              <a:t>2</a:t>
            </a:r>
          </a:p>
        </p:txBody>
      </p:sp>
      <p:sp>
        <p:nvSpPr>
          <p:cNvPr id="35" name="TextBox 34">
            <a:extLst>
              <a:ext uri="{FF2B5EF4-FFF2-40B4-BE49-F238E27FC236}">
                <a16:creationId xmlns:a16="http://schemas.microsoft.com/office/drawing/2014/main" xmlns="" id="{22875AB3-88FB-4153-AF29-719089200E91}"/>
              </a:ext>
            </a:extLst>
          </p:cNvPr>
          <p:cNvSpPr txBox="1"/>
          <p:nvPr/>
        </p:nvSpPr>
        <p:spPr>
          <a:xfrm>
            <a:off x="3148182" y="5091398"/>
            <a:ext cx="665019" cy="307777"/>
          </a:xfrm>
          <a:prstGeom prst="rect">
            <a:avLst/>
          </a:prstGeom>
          <a:noFill/>
        </p:spPr>
        <p:txBody>
          <a:bodyPr wrap="square" rtlCol="0">
            <a:spAutoFit/>
          </a:bodyPr>
          <a:lstStyle/>
          <a:p>
            <a:r>
              <a:rPr lang="en-GB" sz="1400" b="1" dirty="0">
                <a:solidFill>
                  <a:srgbClr val="F57E1B"/>
                </a:solidFill>
                <a:latin typeface="Open Sans" panose="020B0606030504020204" pitchFamily="34" charset="0"/>
                <a:ea typeface="Open Sans" panose="020B0606030504020204" pitchFamily="34" charset="0"/>
                <a:cs typeface="Open Sans" panose="020B0606030504020204" pitchFamily="34" charset="0"/>
              </a:rPr>
              <a:t>CO</a:t>
            </a:r>
            <a:r>
              <a:rPr lang="en-GB" sz="1400" b="1" baseline="-25000" dirty="0">
                <a:solidFill>
                  <a:srgbClr val="F57E1B"/>
                </a:solidFill>
                <a:latin typeface="Open Sans" panose="020B0606030504020204" pitchFamily="34" charset="0"/>
                <a:ea typeface="Open Sans" panose="020B0606030504020204" pitchFamily="34" charset="0"/>
                <a:cs typeface="Open Sans" panose="020B0606030504020204" pitchFamily="34" charset="0"/>
              </a:rPr>
              <a:t>2</a:t>
            </a:r>
          </a:p>
        </p:txBody>
      </p:sp>
      <p:sp>
        <p:nvSpPr>
          <p:cNvPr id="36" name="TextBox 35">
            <a:extLst>
              <a:ext uri="{FF2B5EF4-FFF2-40B4-BE49-F238E27FC236}">
                <a16:creationId xmlns:a16="http://schemas.microsoft.com/office/drawing/2014/main" xmlns="" id="{E495EF64-5565-4B36-A2CE-350936E00C8F}"/>
              </a:ext>
            </a:extLst>
          </p:cNvPr>
          <p:cNvSpPr txBox="1"/>
          <p:nvPr/>
        </p:nvSpPr>
        <p:spPr>
          <a:xfrm>
            <a:off x="1230968" y="2818653"/>
            <a:ext cx="665019" cy="307777"/>
          </a:xfrm>
          <a:prstGeom prst="rect">
            <a:avLst/>
          </a:prstGeom>
          <a:noFill/>
        </p:spPr>
        <p:txBody>
          <a:bodyPr wrap="square" rtlCol="0">
            <a:spAutoFit/>
          </a:bodyPr>
          <a:lstStyle/>
          <a:p>
            <a:r>
              <a:rPr lang="en-GB" sz="1400" b="1" dirty="0">
                <a:solidFill>
                  <a:srgbClr val="F57E1B"/>
                </a:solidFill>
                <a:latin typeface="Open Sans" panose="020B0606030504020204" pitchFamily="34" charset="0"/>
                <a:ea typeface="Open Sans" panose="020B0606030504020204" pitchFamily="34" charset="0"/>
                <a:cs typeface="Open Sans" panose="020B0606030504020204" pitchFamily="34" charset="0"/>
              </a:rPr>
              <a:t>CO</a:t>
            </a:r>
            <a:r>
              <a:rPr lang="en-GB" sz="1400" b="1" baseline="-25000" dirty="0">
                <a:solidFill>
                  <a:srgbClr val="F57E1B"/>
                </a:solidFill>
                <a:latin typeface="Open Sans" panose="020B0606030504020204" pitchFamily="34" charset="0"/>
                <a:ea typeface="Open Sans" panose="020B0606030504020204" pitchFamily="34" charset="0"/>
                <a:cs typeface="Open Sans" panose="020B0606030504020204" pitchFamily="34" charset="0"/>
              </a:rPr>
              <a:t>2</a:t>
            </a:r>
          </a:p>
        </p:txBody>
      </p:sp>
      <p:sp>
        <p:nvSpPr>
          <p:cNvPr id="37" name="TextBox 36">
            <a:extLst>
              <a:ext uri="{FF2B5EF4-FFF2-40B4-BE49-F238E27FC236}">
                <a16:creationId xmlns:a16="http://schemas.microsoft.com/office/drawing/2014/main" xmlns="" id="{B4BD2252-BCDC-4A40-A8BA-B2AEAFACB945}"/>
              </a:ext>
            </a:extLst>
          </p:cNvPr>
          <p:cNvSpPr txBox="1"/>
          <p:nvPr/>
        </p:nvSpPr>
        <p:spPr>
          <a:xfrm>
            <a:off x="3568068" y="6095117"/>
            <a:ext cx="665019" cy="307777"/>
          </a:xfrm>
          <a:prstGeom prst="rect">
            <a:avLst/>
          </a:prstGeom>
          <a:noFill/>
        </p:spPr>
        <p:txBody>
          <a:bodyPr wrap="square" rtlCol="0">
            <a:spAutoFit/>
          </a:bodyPr>
          <a:lstStyle/>
          <a:p>
            <a:r>
              <a:rPr lang="en-GB" sz="1400" b="1" dirty="0">
                <a:solidFill>
                  <a:srgbClr val="F57E1B"/>
                </a:solidFill>
                <a:latin typeface="Open Sans" panose="020B0606030504020204" pitchFamily="34" charset="0"/>
                <a:ea typeface="Open Sans" panose="020B0606030504020204" pitchFamily="34" charset="0"/>
                <a:cs typeface="Open Sans" panose="020B0606030504020204" pitchFamily="34" charset="0"/>
              </a:rPr>
              <a:t>CO</a:t>
            </a:r>
            <a:r>
              <a:rPr lang="en-GB" sz="1400" b="1" baseline="-25000" dirty="0">
                <a:solidFill>
                  <a:srgbClr val="F57E1B"/>
                </a:solidFill>
                <a:latin typeface="Open Sans" panose="020B0606030504020204" pitchFamily="34" charset="0"/>
                <a:ea typeface="Open Sans" panose="020B0606030504020204" pitchFamily="34" charset="0"/>
                <a:cs typeface="Open Sans" panose="020B0606030504020204" pitchFamily="34" charset="0"/>
              </a:rPr>
              <a:t>2</a:t>
            </a:r>
          </a:p>
        </p:txBody>
      </p:sp>
      <p:sp>
        <p:nvSpPr>
          <p:cNvPr id="38" name="TextBox 37">
            <a:extLst>
              <a:ext uri="{FF2B5EF4-FFF2-40B4-BE49-F238E27FC236}">
                <a16:creationId xmlns:a16="http://schemas.microsoft.com/office/drawing/2014/main" xmlns="" id="{11822D21-B359-47C9-BA78-28133886C16A}"/>
              </a:ext>
            </a:extLst>
          </p:cNvPr>
          <p:cNvSpPr txBox="1"/>
          <p:nvPr/>
        </p:nvSpPr>
        <p:spPr>
          <a:xfrm>
            <a:off x="2537793" y="6442714"/>
            <a:ext cx="665019" cy="307777"/>
          </a:xfrm>
          <a:prstGeom prst="rect">
            <a:avLst/>
          </a:prstGeom>
          <a:noFill/>
        </p:spPr>
        <p:txBody>
          <a:bodyPr wrap="square" rtlCol="0">
            <a:spAutoFit/>
          </a:bodyPr>
          <a:lstStyle/>
          <a:p>
            <a:r>
              <a:rPr lang="en-GB" sz="1400" b="1" dirty="0">
                <a:solidFill>
                  <a:srgbClr val="F57E1B"/>
                </a:solidFill>
                <a:latin typeface="Open Sans" panose="020B0606030504020204" pitchFamily="34" charset="0"/>
                <a:ea typeface="Open Sans" panose="020B0606030504020204" pitchFamily="34" charset="0"/>
                <a:cs typeface="Open Sans" panose="020B0606030504020204" pitchFamily="34" charset="0"/>
              </a:rPr>
              <a:t>CO</a:t>
            </a:r>
            <a:r>
              <a:rPr lang="en-GB" sz="1400" b="1" baseline="-25000" dirty="0">
                <a:solidFill>
                  <a:srgbClr val="F57E1B"/>
                </a:solidFill>
                <a:latin typeface="Open Sans" panose="020B0606030504020204" pitchFamily="34" charset="0"/>
                <a:ea typeface="Open Sans" panose="020B0606030504020204" pitchFamily="34" charset="0"/>
                <a:cs typeface="Open Sans" panose="020B0606030504020204" pitchFamily="34" charset="0"/>
              </a:rPr>
              <a:t>2</a:t>
            </a:r>
          </a:p>
        </p:txBody>
      </p:sp>
      <p:sp>
        <p:nvSpPr>
          <p:cNvPr id="39" name="TextBox 38">
            <a:extLst>
              <a:ext uri="{FF2B5EF4-FFF2-40B4-BE49-F238E27FC236}">
                <a16:creationId xmlns:a16="http://schemas.microsoft.com/office/drawing/2014/main" xmlns="" id="{9BAC2421-57D8-449C-B6D9-64F38DCD94E1}"/>
              </a:ext>
            </a:extLst>
          </p:cNvPr>
          <p:cNvSpPr txBox="1"/>
          <p:nvPr/>
        </p:nvSpPr>
        <p:spPr>
          <a:xfrm>
            <a:off x="3749757" y="4333514"/>
            <a:ext cx="665019" cy="307777"/>
          </a:xfrm>
          <a:prstGeom prst="rect">
            <a:avLst/>
          </a:prstGeom>
          <a:noFill/>
        </p:spPr>
        <p:txBody>
          <a:bodyPr wrap="square" rtlCol="0">
            <a:spAutoFit/>
          </a:bodyPr>
          <a:lstStyle/>
          <a:p>
            <a:r>
              <a:rPr lang="en-GB" sz="1400" b="1" dirty="0">
                <a:solidFill>
                  <a:srgbClr val="F57E1B"/>
                </a:solidFill>
                <a:latin typeface="Open Sans" panose="020B0606030504020204" pitchFamily="34" charset="0"/>
                <a:ea typeface="Open Sans" panose="020B0606030504020204" pitchFamily="34" charset="0"/>
                <a:cs typeface="Open Sans" panose="020B0606030504020204" pitchFamily="34" charset="0"/>
              </a:rPr>
              <a:t>CH</a:t>
            </a:r>
            <a:r>
              <a:rPr lang="en-GB" sz="1400" b="1" baseline="-25000" dirty="0">
                <a:solidFill>
                  <a:srgbClr val="F57E1B"/>
                </a:solidFill>
                <a:latin typeface="Open Sans" panose="020B0606030504020204" pitchFamily="34" charset="0"/>
                <a:ea typeface="Open Sans" panose="020B0606030504020204" pitchFamily="34" charset="0"/>
                <a:cs typeface="Open Sans" panose="020B0606030504020204" pitchFamily="34" charset="0"/>
              </a:rPr>
              <a:t>4</a:t>
            </a:r>
          </a:p>
        </p:txBody>
      </p:sp>
      <p:sp>
        <p:nvSpPr>
          <p:cNvPr id="40" name="TextBox 39">
            <a:extLst>
              <a:ext uri="{FF2B5EF4-FFF2-40B4-BE49-F238E27FC236}">
                <a16:creationId xmlns:a16="http://schemas.microsoft.com/office/drawing/2014/main" xmlns="" id="{75622C3F-AF06-47D0-9461-C8E4407B2EED}"/>
              </a:ext>
            </a:extLst>
          </p:cNvPr>
          <p:cNvSpPr txBox="1"/>
          <p:nvPr/>
        </p:nvSpPr>
        <p:spPr>
          <a:xfrm>
            <a:off x="106752" y="3275053"/>
            <a:ext cx="665019" cy="307777"/>
          </a:xfrm>
          <a:prstGeom prst="rect">
            <a:avLst/>
          </a:prstGeom>
          <a:noFill/>
        </p:spPr>
        <p:txBody>
          <a:bodyPr wrap="square" rtlCol="0">
            <a:spAutoFit/>
          </a:bodyPr>
          <a:lstStyle/>
          <a:p>
            <a:r>
              <a:rPr lang="en-GB" sz="1400" b="1" dirty="0">
                <a:solidFill>
                  <a:srgbClr val="F57E1B"/>
                </a:solidFill>
                <a:latin typeface="Open Sans" panose="020B0606030504020204" pitchFamily="34" charset="0"/>
                <a:ea typeface="Open Sans" panose="020B0606030504020204" pitchFamily="34" charset="0"/>
                <a:cs typeface="Open Sans" panose="020B0606030504020204" pitchFamily="34" charset="0"/>
              </a:rPr>
              <a:t>CH</a:t>
            </a:r>
            <a:r>
              <a:rPr lang="en-GB" sz="1400" b="1" baseline="-25000" dirty="0">
                <a:solidFill>
                  <a:srgbClr val="F57E1B"/>
                </a:solidFill>
                <a:latin typeface="Open Sans" panose="020B0606030504020204" pitchFamily="34" charset="0"/>
                <a:ea typeface="Open Sans" panose="020B0606030504020204" pitchFamily="34" charset="0"/>
                <a:cs typeface="Open Sans" panose="020B0606030504020204" pitchFamily="34" charset="0"/>
              </a:rPr>
              <a:t>4</a:t>
            </a:r>
          </a:p>
        </p:txBody>
      </p:sp>
      <p:sp>
        <p:nvSpPr>
          <p:cNvPr id="41" name="TextBox 40">
            <a:extLst>
              <a:ext uri="{FF2B5EF4-FFF2-40B4-BE49-F238E27FC236}">
                <a16:creationId xmlns:a16="http://schemas.microsoft.com/office/drawing/2014/main" xmlns="" id="{B1C9E330-EDD8-447D-979E-BCA3F5F89B4F}"/>
              </a:ext>
            </a:extLst>
          </p:cNvPr>
          <p:cNvSpPr txBox="1"/>
          <p:nvPr/>
        </p:nvSpPr>
        <p:spPr>
          <a:xfrm>
            <a:off x="2903049" y="6020903"/>
            <a:ext cx="665019" cy="307777"/>
          </a:xfrm>
          <a:prstGeom prst="rect">
            <a:avLst/>
          </a:prstGeom>
          <a:noFill/>
        </p:spPr>
        <p:txBody>
          <a:bodyPr wrap="square" rtlCol="0">
            <a:spAutoFit/>
          </a:bodyPr>
          <a:lstStyle/>
          <a:p>
            <a:r>
              <a:rPr lang="en-GB" sz="1400" b="1" dirty="0">
                <a:solidFill>
                  <a:srgbClr val="F57E1B"/>
                </a:solidFill>
                <a:latin typeface="Open Sans" panose="020B0606030504020204" pitchFamily="34" charset="0"/>
                <a:ea typeface="Open Sans" panose="020B0606030504020204" pitchFamily="34" charset="0"/>
                <a:cs typeface="Open Sans" panose="020B0606030504020204" pitchFamily="34" charset="0"/>
              </a:rPr>
              <a:t>CH</a:t>
            </a:r>
            <a:r>
              <a:rPr lang="en-GB" sz="1400" b="1" baseline="-25000" dirty="0">
                <a:solidFill>
                  <a:srgbClr val="F57E1B"/>
                </a:solidFill>
                <a:latin typeface="Open Sans" panose="020B0606030504020204" pitchFamily="34" charset="0"/>
                <a:ea typeface="Open Sans" panose="020B0606030504020204" pitchFamily="34" charset="0"/>
                <a:cs typeface="Open Sans" panose="020B0606030504020204" pitchFamily="34" charset="0"/>
              </a:rPr>
              <a:t>4</a:t>
            </a:r>
          </a:p>
        </p:txBody>
      </p:sp>
      <p:sp>
        <p:nvSpPr>
          <p:cNvPr id="42" name="Arrow: Right 14">
            <a:extLst>
              <a:ext uri="{FF2B5EF4-FFF2-40B4-BE49-F238E27FC236}">
                <a16:creationId xmlns:a16="http://schemas.microsoft.com/office/drawing/2014/main" xmlns="" id="{235E625B-808B-4F52-94A5-89850030602C}"/>
              </a:ext>
            </a:extLst>
          </p:cNvPr>
          <p:cNvSpPr/>
          <p:nvPr/>
        </p:nvSpPr>
        <p:spPr>
          <a:xfrm rot="447303">
            <a:off x="2284455" y="5411153"/>
            <a:ext cx="1945013" cy="182501"/>
          </a:xfrm>
          <a:custGeom>
            <a:avLst/>
            <a:gdLst>
              <a:gd name="connsiteX0" fmla="*/ 0 w 2061313"/>
              <a:gd name="connsiteY0" fmla="*/ 71247 h 284989"/>
              <a:gd name="connsiteX1" fmla="*/ 1918819 w 2061313"/>
              <a:gd name="connsiteY1" fmla="*/ 71247 h 284989"/>
              <a:gd name="connsiteX2" fmla="*/ 1918819 w 2061313"/>
              <a:gd name="connsiteY2" fmla="*/ 0 h 284989"/>
              <a:gd name="connsiteX3" fmla="*/ 2061313 w 2061313"/>
              <a:gd name="connsiteY3" fmla="*/ 142495 h 284989"/>
              <a:gd name="connsiteX4" fmla="*/ 1918819 w 2061313"/>
              <a:gd name="connsiteY4" fmla="*/ 284989 h 284989"/>
              <a:gd name="connsiteX5" fmla="*/ 1918819 w 2061313"/>
              <a:gd name="connsiteY5" fmla="*/ 213742 h 284989"/>
              <a:gd name="connsiteX6" fmla="*/ 0 w 2061313"/>
              <a:gd name="connsiteY6" fmla="*/ 213742 h 284989"/>
              <a:gd name="connsiteX7" fmla="*/ 0 w 2061313"/>
              <a:gd name="connsiteY7" fmla="*/ 71247 h 284989"/>
              <a:gd name="connsiteX0" fmla="*/ 0 w 2256385"/>
              <a:gd name="connsiteY0" fmla="*/ 71247 h 284989"/>
              <a:gd name="connsiteX1" fmla="*/ 1918819 w 2256385"/>
              <a:gd name="connsiteY1" fmla="*/ 71247 h 284989"/>
              <a:gd name="connsiteX2" fmla="*/ 1918819 w 2256385"/>
              <a:gd name="connsiteY2" fmla="*/ 0 h 284989"/>
              <a:gd name="connsiteX3" fmla="*/ 2256385 w 2256385"/>
              <a:gd name="connsiteY3" fmla="*/ 142495 h 284989"/>
              <a:gd name="connsiteX4" fmla="*/ 1918819 w 2256385"/>
              <a:gd name="connsiteY4" fmla="*/ 284989 h 284989"/>
              <a:gd name="connsiteX5" fmla="*/ 1918819 w 2256385"/>
              <a:gd name="connsiteY5" fmla="*/ 213742 h 284989"/>
              <a:gd name="connsiteX6" fmla="*/ 0 w 2256385"/>
              <a:gd name="connsiteY6" fmla="*/ 213742 h 284989"/>
              <a:gd name="connsiteX7" fmla="*/ 0 w 2256385"/>
              <a:gd name="connsiteY7" fmla="*/ 71247 h 284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56385" h="284989">
                <a:moveTo>
                  <a:pt x="0" y="71247"/>
                </a:moveTo>
                <a:lnTo>
                  <a:pt x="1918819" y="71247"/>
                </a:lnTo>
                <a:lnTo>
                  <a:pt x="1918819" y="0"/>
                </a:lnTo>
                <a:lnTo>
                  <a:pt x="2256385" y="142495"/>
                </a:lnTo>
                <a:lnTo>
                  <a:pt x="1918819" y="284989"/>
                </a:lnTo>
                <a:lnTo>
                  <a:pt x="1918819" y="213742"/>
                </a:lnTo>
                <a:lnTo>
                  <a:pt x="0" y="213742"/>
                </a:lnTo>
                <a:lnTo>
                  <a:pt x="0" y="71247"/>
                </a:lnTo>
                <a:close/>
              </a:path>
            </a:pathLst>
          </a:custGeom>
          <a:solidFill>
            <a:srgbClr val="4137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a:extLst>
              <a:ext uri="{FF2B5EF4-FFF2-40B4-BE49-F238E27FC236}">
                <a16:creationId xmlns:a16="http://schemas.microsoft.com/office/drawing/2014/main" xmlns="" id="{794A4A15-AB6F-414C-A666-E20CC9817B59}"/>
              </a:ext>
            </a:extLst>
          </p:cNvPr>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246735" y="1128166"/>
            <a:ext cx="4674910" cy="5570592"/>
          </a:xfrm>
          <a:prstGeom prst="rect">
            <a:avLst/>
          </a:prstGeom>
        </p:spPr>
      </p:pic>
    </p:spTree>
    <p:extLst>
      <p:ext uri="{BB962C8B-B14F-4D97-AF65-F5344CB8AC3E}">
        <p14:creationId xmlns:p14="http://schemas.microsoft.com/office/powerpoint/2010/main" xmlns="" val="14965321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 id="{192B03AF-7B4F-6B46-A5DA-DAADD53D20AA}"/>
              </a:ext>
            </a:extLst>
          </p:cNvPr>
          <p:cNvSpPr txBox="1">
            <a:spLocks/>
          </p:cNvSpPr>
          <p:nvPr/>
        </p:nvSpPr>
        <p:spPr bwMode="auto">
          <a:xfrm>
            <a:off x="0" y="306388"/>
            <a:ext cx="9144000" cy="620712"/>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a:lstStyle>
          <a:p>
            <a:r>
              <a:rPr lang="en-GB" altLang="en-US" sz="3600" b="1" dirty="0">
                <a:solidFill>
                  <a:srgbClr val="7BC26C"/>
                </a:solidFill>
                <a:latin typeface="Open Sans" panose="020B0606030504020204" pitchFamily="34" charset="0"/>
                <a:ea typeface="Open Sans" panose="020B0606030504020204" pitchFamily="34" charset="0"/>
                <a:cs typeface="Open Sans" panose="020B0606030504020204" pitchFamily="34" charset="0"/>
              </a:rPr>
              <a:t>What Causes Climate Change?</a:t>
            </a:r>
          </a:p>
        </p:txBody>
      </p:sp>
      <p:sp>
        <p:nvSpPr>
          <p:cNvPr id="10" name="TextBox 9">
            <a:extLst>
              <a:ext uri="{FF2B5EF4-FFF2-40B4-BE49-F238E27FC236}">
                <a16:creationId xmlns:a16="http://schemas.microsoft.com/office/drawing/2014/main" xmlns="" id="{941D4FBC-2B73-7D4D-A561-DC6BB74BF499}"/>
              </a:ext>
            </a:extLst>
          </p:cNvPr>
          <p:cNvSpPr txBox="1"/>
          <p:nvPr/>
        </p:nvSpPr>
        <p:spPr>
          <a:xfrm>
            <a:off x="360002" y="1128166"/>
            <a:ext cx="8410618" cy="120032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l" fontAlgn="auto">
              <a:spcAft>
                <a:spcPts val="600"/>
              </a:spcAft>
              <a:defRPr/>
            </a:pPr>
            <a:r>
              <a:rPr lang="en-GB" sz="1800" dirty="0">
                <a:effectLst/>
                <a:latin typeface="Open Sans" panose="020B0606030504020204" pitchFamily="34" charset="0"/>
                <a:ea typeface="Open Sans" panose="020B0606030504020204" pitchFamily="34" charset="0"/>
                <a:cs typeface="Open Sans" panose="020B0606030504020204" pitchFamily="34" charset="0"/>
              </a:rPr>
              <a:t>Climate change can be caused gradually by natural processes or suddenly by large events, such as a massive meteorite strike or volcanic activity. However, the rapid climate change we are experiencing now is due to three main human activities:</a:t>
            </a:r>
          </a:p>
        </p:txBody>
      </p:sp>
      <p:pic>
        <p:nvPicPr>
          <p:cNvPr id="6" name="Picture 5" descr="Text&#10;&#10;Description automatically generated with low confidence">
            <a:extLst>
              <a:ext uri="{FF2B5EF4-FFF2-40B4-BE49-F238E27FC236}">
                <a16:creationId xmlns:a16="http://schemas.microsoft.com/office/drawing/2014/main" xmlns="" id="{832F5FD7-A76B-8A4B-AAFE-EB883E1E3549}"/>
              </a:ext>
            </a:extLst>
          </p:cNvPr>
          <p:cNvPicPr>
            <a:picLocks noChangeAspect="1"/>
          </p:cNvPicPr>
          <p:nvPr/>
        </p:nvPicPr>
        <p:blipFill rotWithShape="1">
          <a:blip r:embed="rId3" cstate="email">
            <a:extLst>
              <a:ext uri="{28A0092B-C50C-407E-A947-70E740481C1C}">
                <a14:useLocalDpi xmlns:a14="http://schemas.microsoft.com/office/drawing/2010/main" xmlns="" val="0"/>
              </a:ext>
            </a:extLst>
          </a:blip>
          <a:srcRect/>
          <a:stretch/>
        </p:blipFill>
        <p:spPr>
          <a:xfrm>
            <a:off x="8610294" y="6200776"/>
            <a:ext cx="419406" cy="403873"/>
          </a:xfrm>
          <a:prstGeom prst="rect">
            <a:avLst/>
          </a:prstGeom>
        </p:spPr>
      </p:pic>
      <p:sp>
        <p:nvSpPr>
          <p:cNvPr id="7" name="TextBox 6">
            <a:extLst>
              <a:ext uri="{FF2B5EF4-FFF2-40B4-BE49-F238E27FC236}">
                <a16:creationId xmlns:a16="http://schemas.microsoft.com/office/drawing/2014/main" xmlns="" id="{2487CB89-C874-4510-A225-0640D1CA5846}"/>
              </a:ext>
            </a:extLst>
          </p:cNvPr>
          <p:cNvSpPr txBox="1"/>
          <p:nvPr/>
        </p:nvSpPr>
        <p:spPr>
          <a:xfrm>
            <a:off x="360002" y="2390459"/>
            <a:ext cx="4768258" cy="4001095"/>
          </a:xfrm>
          <a:prstGeom prst="rect">
            <a:avLst/>
          </a:prstGeom>
          <a:noFill/>
        </p:spPr>
        <p:txBody>
          <a:bodyPr wrap="square">
            <a:spAutoFit/>
          </a:bodyPr>
          <a:lstStyle/>
          <a:p>
            <a:pPr marL="285750" indent="-285750">
              <a:spcAft>
                <a:spcPts val="1200"/>
              </a:spcAft>
              <a:buFont typeface="Wingdings" panose="05000000000000000000" pitchFamily="2" charset="2"/>
              <a:buChar char="Ø"/>
            </a:pPr>
            <a:r>
              <a:rPr lang="en-GB" b="1" dirty="0">
                <a:latin typeface="Open Sans" panose="020B0606030504020204" pitchFamily="34" charset="0"/>
                <a:ea typeface="Open Sans" panose="020B0606030504020204" pitchFamily="34" charset="0"/>
                <a:cs typeface="Open Sans" panose="020B0606030504020204" pitchFamily="34" charset="0"/>
              </a:rPr>
              <a:t>Burning fossil fuels </a:t>
            </a:r>
            <a:r>
              <a:rPr lang="en-GB" dirty="0">
                <a:latin typeface="Open Sans" panose="020B0606030504020204" pitchFamily="34" charset="0"/>
                <a:ea typeface="Open Sans" panose="020B0606030504020204" pitchFamily="34" charset="0"/>
                <a:cs typeface="Open Sans" panose="020B0606030504020204" pitchFamily="34" charset="0"/>
              </a:rPr>
              <a:t>for heating and cooking, generating electricity and powering vehicles releases carbon dioxide into the atmosphere.</a:t>
            </a:r>
          </a:p>
          <a:p>
            <a:pPr marL="285750" indent="-285750">
              <a:spcAft>
                <a:spcPts val="1200"/>
              </a:spcAft>
              <a:buFont typeface="Wingdings" panose="05000000000000000000" pitchFamily="2" charset="2"/>
              <a:buChar char="Ø"/>
            </a:pPr>
            <a:r>
              <a:rPr lang="en-GB" b="1" dirty="0">
                <a:latin typeface="Open Sans" panose="020B0606030504020204" pitchFamily="34" charset="0"/>
                <a:ea typeface="Open Sans" panose="020B0606030504020204" pitchFamily="34" charset="0"/>
                <a:cs typeface="Open Sans" panose="020B0606030504020204" pitchFamily="34" charset="0"/>
              </a:rPr>
              <a:t>Deforestation</a:t>
            </a:r>
            <a:r>
              <a:rPr lang="en-GB" dirty="0">
                <a:latin typeface="Open Sans" panose="020B0606030504020204" pitchFamily="34" charset="0"/>
                <a:ea typeface="Open Sans" panose="020B0606030504020204" pitchFamily="34" charset="0"/>
                <a:cs typeface="Open Sans" panose="020B0606030504020204" pitchFamily="34" charset="0"/>
              </a:rPr>
              <a:t> (destruction of forests) releases carbon dioxide and reduces the number of trees able to capture carbon dioxide from the atmosphere.</a:t>
            </a:r>
          </a:p>
          <a:p>
            <a:pPr marL="285750" indent="-285750">
              <a:spcAft>
                <a:spcPts val="1200"/>
              </a:spcAft>
              <a:buFont typeface="Wingdings" panose="05000000000000000000" pitchFamily="2" charset="2"/>
              <a:buChar char="Ø"/>
            </a:pPr>
            <a:r>
              <a:rPr lang="en-GB" b="1" dirty="0">
                <a:latin typeface="Open Sans" panose="020B0606030504020204" pitchFamily="34" charset="0"/>
                <a:ea typeface="Open Sans" panose="020B0606030504020204" pitchFamily="34" charset="0"/>
                <a:cs typeface="Open Sans" panose="020B0606030504020204" pitchFamily="34" charset="0"/>
              </a:rPr>
              <a:t>Reduction of biodiversity </a:t>
            </a:r>
            <a:r>
              <a:rPr lang="en-GB" dirty="0">
                <a:latin typeface="Open Sans" panose="020B0606030504020204" pitchFamily="34" charset="0"/>
                <a:ea typeface="Open Sans" panose="020B0606030504020204" pitchFamily="34" charset="0"/>
                <a:cs typeface="Open Sans" panose="020B0606030504020204" pitchFamily="34" charset="0"/>
              </a:rPr>
              <a:t>creates an unstable ecosystem. </a:t>
            </a:r>
            <a:r>
              <a:rPr lang="en-GB" sz="1800" dirty="0">
                <a:effectLst/>
                <a:latin typeface="Open Sans" panose="020B0606030504020204" pitchFamily="34" charset="0"/>
                <a:ea typeface="Open Sans" panose="020B0606030504020204" pitchFamily="34" charset="0"/>
                <a:cs typeface="Open Sans" panose="020B0606030504020204" pitchFamily="34" charset="0"/>
              </a:rPr>
              <a:t>Nature loss leads to ecosystems that are less able to capture carbon from the atmosphere and less resilient to rising temperatures.</a:t>
            </a:r>
            <a:endParaRPr lang="en-GB" dirty="0">
              <a:latin typeface="Open Sans" panose="020B0606030504020204" pitchFamily="34" charset="0"/>
              <a:ea typeface="Open Sans" panose="020B0606030504020204" pitchFamily="34" charset="0"/>
              <a:cs typeface="Open Sans" panose="020B0606030504020204" pitchFamily="34" charset="0"/>
            </a:endParaRPr>
          </a:p>
        </p:txBody>
      </p:sp>
      <p:pic>
        <p:nvPicPr>
          <p:cNvPr id="9" name="Picture 8">
            <a:extLst>
              <a:ext uri="{FF2B5EF4-FFF2-40B4-BE49-F238E27FC236}">
                <a16:creationId xmlns:a16="http://schemas.microsoft.com/office/drawing/2014/main" xmlns="" id="{9C74087E-5449-48E6-8561-815C67D77686}"/>
              </a:ext>
            </a:extLst>
          </p:cNvPr>
          <p:cNvPicPr>
            <a:picLocks noChangeAspect="1"/>
          </p:cNvPicPr>
          <p:nvPr/>
        </p:nvPicPr>
        <p:blipFill>
          <a:blip r:embed="rId4" cstate="email"/>
          <a:stretch>
            <a:fillRect/>
          </a:stretch>
        </p:blipFill>
        <p:spPr>
          <a:xfrm>
            <a:off x="5839562" y="2412822"/>
            <a:ext cx="2591399" cy="1727599"/>
          </a:xfrm>
          <a:prstGeom prst="rect">
            <a:avLst/>
          </a:prstGeom>
        </p:spPr>
      </p:pic>
      <p:pic>
        <p:nvPicPr>
          <p:cNvPr id="12" name="Picture 11">
            <a:extLst>
              <a:ext uri="{FF2B5EF4-FFF2-40B4-BE49-F238E27FC236}">
                <a16:creationId xmlns:a16="http://schemas.microsoft.com/office/drawing/2014/main" xmlns="" id="{389C8987-69D7-451F-A48B-7287F0C6C9E5}"/>
              </a:ext>
            </a:extLst>
          </p:cNvPr>
          <p:cNvPicPr>
            <a:picLocks noChangeAspect="1"/>
          </p:cNvPicPr>
          <p:nvPr/>
        </p:nvPicPr>
        <p:blipFill>
          <a:blip r:embed="rId5" cstate="email"/>
          <a:stretch>
            <a:fillRect/>
          </a:stretch>
        </p:blipFill>
        <p:spPr>
          <a:xfrm>
            <a:off x="5842797" y="4473177"/>
            <a:ext cx="2588163" cy="1727599"/>
          </a:xfrm>
          <a:prstGeom prst="rect">
            <a:avLst/>
          </a:prstGeom>
        </p:spPr>
      </p:pic>
      <p:sp>
        <p:nvSpPr>
          <p:cNvPr id="11" name="Google Shape;318;p14">
            <a:extLst>
              <a:ext uri="{FF2B5EF4-FFF2-40B4-BE49-F238E27FC236}">
                <a16:creationId xmlns:a16="http://schemas.microsoft.com/office/drawing/2014/main" xmlns="" id="{0EC83756-0E30-4179-9D24-F682E1DD68BD}"/>
              </a:ext>
            </a:extLst>
          </p:cNvPr>
          <p:cNvSpPr/>
          <p:nvPr/>
        </p:nvSpPr>
        <p:spPr>
          <a:xfrm>
            <a:off x="5242607" y="4136640"/>
            <a:ext cx="3188353" cy="215403"/>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8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sym typeface="Arial"/>
              </a:rPr>
              <a:t>Untitled by © Sam Hobson / WWF-UK licensed under CC BY</a:t>
            </a:r>
            <a:endParaRPr sz="8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 name="Google Shape;319;p14">
            <a:extLst>
              <a:ext uri="{FF2B5EF4-FFF2-40B4-BE49-F238E27FC236}">
                <a16:creationId xmlns:a16="http://schemas.microsoft.com/office/drawing/2014/main" xmlns="" id="{151EE275-CCB2-4755-B04B-0459CFC7CAEC}"/>
              </a:ext>
            </a:extLst>
          </p:cNvPr>
          <p:cNvSpPr/>
          <p:nvPr/>
        </p:nvSpPr>
        <p:spPr>
          <a:xfrm>
            <a:off x="5128261" y="6200776"/>
            <a:ext cx="3384400" cy="46162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8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sym typeface="Arial"/>
              </a:rPr>
              <a:t>Deforestation for future agriculture plantation-</a:t>
            </a:r>
            <a:r>
              <a:rPr lang="en-GB" sz="800" dirty="0" err="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sym typeface="Arial"/>
              </a:rPr>
              <a:t>Tahuamanu</a:t>
            </a:r>
            <a:r>
              <a:rPr lang="en-GB" sz="8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sym typeface="Arial"/>
              </a:rPr>
              <a:t> Province, heading to Centro </a:t>
            </a:r>
            <a:r>
              <a:rPr lang="en-GB" sz="800" dirty="0" err="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sym typeface="Arial"/>
              </a:rPr>
              <a:t>Poblado</a:t>
            </a:r>
            <a:r>
              <a:rPr lang="en-GB" sz="8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sym typeface="Arial"/>
              </a:rPr>
              <a:t> de </a:t>
            </a:r>
            <a:r>
              <a:rPr lang="en-GB" sz="800" dirty="0" err="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sym typeface="Arial"/>
              </a:rPr>
              <a:t>Alerta</a:t>
            </a:r>
            <a:r>
              <a:rPr lang="en-GB" sz="8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sym typeface="Arial"/>
              </a:rPr>
              <a:t> - Madre de Dios Region, Peru by © Nicolas Villaume / WWF-US licensed under CC BY</a:t>
            </a:r>
            <a:endParaRPr sz="8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xmlns="" val="1732335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 id="{192B03AF-7B4F-6B46-A5DA-DAADD53D20AA}"/>
              </a:ext>
            </a:extLst>
          </p:cNvPr>
          <p:cNvSpPr txBox="1">
            <a:spLocks/>
          </p:cNvSpPr>
          <p:nvPr/>
        </p:nvSpPr>
        <p:spPr bwMode="auto">
          <a:xfrm>
            <a:off x="0" y="306388"/>
            <a:ext cx="9144000" cy="620712"/>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a:lstStyle>
          <a:p>
            <a:r>
              <a:rPr lang="en-GB" altLang="en-US" sz="3600" b="1" dirty="0">
                <a:solidFill>
                  <a:srgbClr val="7BC26C"/>
                </a:solidFill>
                <a:latin typeface="Open Sans" panose="020B0606030504020204" pitchFamily="34" charset="0"/>
                <a:ea typeface="Open Sans" panose="020B0606030504020204" pitchFamily="34" charset="0"/>
                <a:cs typeface="Open Sans" panose="020B0606030504020204" pitchFamily="34" charset="0"/>
              </a:rPr>
              <a:t>Who Causes Climate Change?</a:t>
            </a:r>
          </a:p>
        </p:txBody>
      </p:sp>
      <p:sp>
        <p:nvSpPr>
          <p:cNvPr id="10" name="TextBox 9">
            <a:extLst>
              <a:ext uri="{FF2B5EF4-FFF2-40B4-BE49-F238E27FC236}">
                <a16:creationId xmlns:a16="http://schemas.microsoft.com/office/drawing/2014/main" xmlns="" id="{941D4FBC-2B73-7D4D-A561-DC6BB74BF499}"/>
              </a:ext>
            </a:extLst>
          </p:cNvPr>
          <p:cNvSpPr txBox="1"/>
          <p:nvPr/>
        </p:nvSpPr>
        <p:spPr>
          <a:xfrm>
            <a:off x="360002" y="1128166"/>
            <a:ext cx="8410618" cy="92333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l" fontAlgn="auto">
              <a:spcAft>
                <a:spcPts val="600"/>
              </a:spcAft>
              <a:defRPr/>
            </a:pPr>
            <a:r>
              <a:rPr lang="en-GB" sz="1800" dirty="0">
                <a:effectLst/>
                <a:latin typeface="Open Sans" panose="020B0606030504020204" pitchFamily="34" charset="0"/>
                <a:ea typeface="Open Sans" panose="020B0606030504020204" pitchFamily="34" charset="0"/>
                <a:cs typeface="Open Sans" panose="020B0606030504020204" pitchFamily="34" charset="0"/>
              </a:rPr>
              <a:t>The 50 least developed countries are thought to have contributed 1% </a:t>
            </a:r>
            <a:r>
              <a:rPr lang="en-GB" dirty="0">
                <a:latin typeface="Open Sans" panose="020B0606030504020204" pitchFamily="34" charset="0"/>
                <a:ea typeface="Open Sans" panose="020B0606030504020204" pitchFamily="34" charset="0"/>
                <a:cs typeface="Open Sans" panose="020B0606030504020204" pitchFamily="34" charset="0"/>
              </a:rPr>
              <a:t>of</a:t>
            </a:r>
            <a:r>
              <a:rPr lang="en-GB" sz="1800" dirty="0">
                <a:effectLst/>
                <a:latin typeface="Open Sans" panose="020B0606030504020204" pitchFamily="34" charset="0"/>
                <a:ea typeface="Open Sans" panose="020B0606030504020204" pitchFamily="34" charset="0"/>
                <a:cs typeface="Open Sans" panose="020B0606030504020204" pitchFamily="34" charset="0"/>
              </a:rPr>
              <a:t> the greenhouse gases that have caused global warming. The USA, the EU and China alone have contributed around 60%.</a:t>
            </a:r>
          </a:p>
        </p:txBody>
      </p:sp>
      <p:pic>
        <p:nvPicPr>
          <p:cNvPr id="6" name="Picture 5" descr="Text&#10;&#10;Description automatically generated with low confidence">
            <a:extLst>
              <a:ext uri="{FF2B5EF4-FFF2-40B4-BE49-F238E27FC236}">
                <a16:creationId xmlns:a16="http://schemas.microsoft.com/office/drawing/2014/main" xmlns="" id="{832F5FD7-A76B-8A4B-AAFE-EB883E1E3549}"/>
              </a:ext>
            </a:extLst>
          </p:cNvPr>
          <p:cNvPicPr>
            <a:picLocks noChangeAspect="1"/>
          </p:cNvPicPr>
          <p:nvPr/>
        </p:nvPicPr>
        <p:blipFill rotWithShape="1">
          <a:blip r:embed="rId3" cstate="email">
            <a:extLst>
              <a:ext uri="{28A0092B-C50C-407E-A947-70E740481C1C}">
                <a14:useLocalDpi xmlns:a14="http://schemas.microsoft.com/office/drawing/2010/main" xmlns="" val="0"/>
              </a:ext>
            </a:extLst>
          </a:blip>
          <a:srcRect/>
          <a:stretch/>
        </p:blipFill>
        <p:spPr>
          <a:xfrm>
            <a:off x="8610294" y="6200776"/>
            <a:ext cx="419406" cy="403873"/>
          </a:xfrm>
          <a:prstGeom prst="rect">
            <a:avLst/>
          </a:prstGeom>
        </p:spPr>
      </p:pic>
      <p:grpSp>
        <p:nvGrpSpPr>
          <p:cNvPr id="32" name="Group 31">
            <a:extLst>
              <a:ext uri="{FF2B5EF4-FFF2-40B4-BE49-F238E27FC236}">
                <a16:creationId xmlns:a16="http://schemas.microsoft.com/office/drawing/2014/main" xmlns="" id="{E5663DD7-9F1A-404E-9B40-3F210E6CD078}"/>
              </a:ext>
            </a:extLst>
          </p:cNvPr>
          <p:cNvGrpSpPr/>
          <p:nvPr/>
        </p:nvGrpSpPr>
        <p:grpSpPr>
          <a:xfrm>
            <a:off x="2770655" y="2174860"/>
            <a:ext cx="3602689" cy="4338652"/>
            <a:chOff x="2770655" y="2252562"/>
            <a:chExt cx="3602689" cy="4338652"/>
          </a:xfrm>
        </p:grpSpPr>
        <p:pic>
          <p:nvPicPr>
            <p:cNvPr id="11" name="Picture 10">
              <a:extLst>
                <a:ext uri="{FF2B5EF4-FFF2-40B4-BE49-F238E27FC236}">
                  <a16:creationId xmlns:a16="http://schemas.microsoft.com/office/drawing/2014/main" xmlns="" id="{C8BC8C21-02F5-45AB-BBEF-B223F30490CA}"/>
                </a:ext>
              </a:extLst>
            </p:cNvPr>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2770655" y="2991214"/>
              <a:ext cx="3602689" cy="3600000"/>
            </a:xfrm>
            <a:prstGeom prst="rect">
              <a:avLst/>
            </a:prstGeom>
          </p:spPr>
        </p:pic>
        <p:grpSp>
          <p:nvGrpSpPr>
            <p:cNvPr id="31" name="Group 30">
              <a:extLst>
                <a:ext uri="{FF2B5EF4-FFF2-40B4-BE49-F238E27FC236}">
                  <a16:creationId xmlns:a16="http://schemas.microsoft.com/office/drawing/2014/main" xmlns="" id="{276130AD-186A-4065-B668-8BF161B20CD5}"/>
                </a:ext>
              </a:extLst>
            </p:cNvPr>
            <p:cNvGrpSpPr/>
            <p:nvPr/>
          </p:nvGrpSpPr>
          <p:grpSpPr>
            <a:xfrm>
              <a:off x="2887549" y="2252562"/>
              <a:ext cx="3223226" cy="3698710"/>
              <a:chOff x="2887549" y="2252562"/>
              <a:chExt cx="3223226" cy="3698710"/>
            </a:xfrm>
          </p:grpSpPr>
          <p:sp>
            <p:nvSpPr>
              <p:cNvPr id="13" name="TextBox 12">
                <a:extLst>
                  <a:ext uri="{FF2B5EF4-FFF2-40B4-BE49-F238E27FC236}">
                    <a16:creationId xmlns:a16="http://schemas.microsoft.com/office/drawing/2014/main" xmlns="" id="{E295BD35-1130-4B52-A4FF-C129FB6BC61B}"/>
                  </a:ext>
                </a:extLst>
              </p:cNvPr>
              <p:cNvSpPr txBox="1"/>
              <p:nvPr/>
            </p:nvSpPr>
            <p:spPr>
              <a:xfrm>
                <a:off x="4719941" y="2603992"/>
                <a:ext cx="1173004" cy="369332"/>
              </a:xfrm>
              <a:prstGeom prst="rect">
                <a:avLst/>
              </a:prstGeom>
              <a:noFill/>
            </p:spPr>
            <p:txBody>
              <a:bodyPr wrap="square" rtlCol="0">
                <a:spAutoFit/>
              </a:bodyPr>
              <a:lstStyle/>
              <a:p>
                <a:r>
                  <a:rPr lang="en-GB" dirty="0">
                    <a:latin typeface="Open Sans" panose="020B0606030504020204" pitchFamily="34" charset="0"/>
                    <a:ea typeface="Open Sans" panose="020B0606030504020204" pitchFamily="34" charset="0"/>
                    <a:cs typeface="Open Sans" panose="020B0606030504020204" pitchFamily="34" charset="0"/>
                  </a:rPr>
                  <a:t>Oceania</a:t>
                </a:r>
              </a:p>
            </p:txBody>
          </p:sp>
          <p:sp>
            <p:nvSpPr>
              <p:cNvPr id="14" name="TextBox 13">
                <a:extLst>
                  <a:ext uri="{FF2B5EF4-FFF2-40B4-BE49-F238E27FC236}">
                    <a16:creationId xmlns:a16="http://schemas.microsoft.com/office/drawing/2014/main" xmlns="" id="{0E9317B6-3943-4A14-8CC0-030BAC53567D}"/>
                  </a:ext>
                </a:extLst>
              </p:cNvPr>
              <p:cNvSpPr txBox="1"/>
              <p:nvPr/>
            </p:nvSpPr>
            <p:spPr>
              <a:xfrm>
                <a:off x="2887549" y="2608179"/>
                <a:ext cx="814206" cy="369332"/>
              </a:xfrm>
              <a:prstGeom prst="rect">
                <a:avLst/>
              </a:prstGeom>
              <a:noFill/>
            </p:spPr>
            <p:txBody>
              <a:bodyPr wrap="square" rtlCol="0">
                <a:spAutoFit/>
              </a:bodyPr>
              <a:lstStyle/>
              <a:p>
                <a:r>
                  <a:rPr lang="en-GB" dirty="0">
                    <a:latin typeface="Open Sans" panose="020B0606030504020204" pitchFamily="34" charset="0"/>
                    <a:ea typeface="Open Sans" panose="020B0606030504020204" pitchFamily="34" charset="0"/>
                    <a:cs typeface="Open Sans" panose="020B0606030504020204" pitchFamily="34" charset="0"/>
                  </a:rPr>
                  <a:t>Africa</a:t>
                </a:r>
              </a:p>
            </p:txBody>
          </p:sp>
          <p:sp>
            <p:nvSpPr>
              <p:cNvPr id="15" name="TextBox 14">
                <a:extLst>
                  <a:ext uri="{FF2B5EF4-FFF2-40B4-BE49-F238E27FC236}">
                    <a16:creationId xmlns:a16="http://schemas.microsoft.com/office/drawing/2014/main" xmlns="" id="{6DF7554F-448D-4C26-B279-0FB12A9AAF7F}"/>
                  </a:ext>
                </a:extLst>
              </p:cNvPr>
              <p:cNvSpPr txBox="1"/>
              <p:nvPr/>
            </p:nvSpPr>
            <p:spPr>
              <a:xfrm>
                <a:off x="3083848" y="2252562"/>
                <a:ext cx="2209917" cy="369332"/>
              </a:xfrm>
              <a:prstGeom prst="rect">
                <a:avLst/>
              </a:prstGeom>
              <a:noFill/>
            </p:spPr>
            <p:txBody>
              <a:bodyPr wrap="square" rtlCol="0">
                <a:spAutoFit/>
              </a:bodyPr>
              <a:lstStyle/>
              <a:p>
                <a:pPr algn="ctr"/>
                <a:r>
                  <a:rPr lang="en-GB" dirty="0">
                    <a:latin typeface="Open Sans" panose="020B0606030504020204" pitchFamily="34" charset="0"/>
                    <a:ea typeface="Open Sans" panose="020B0606030504020204" pitchFamily="34" charset="0"/>
                    <a:cs typeface="Open Sans" panose="020B0606030504020204" pitchFamily="34" charset="0"/>
                  </a:rPr>
                  <a:t>South America</a:t>
                </a:r>
              </a:p>
            </p:txBody>
          </p:sp>
          <p:sp>
            <p:nvSpPr>
              <p:cNvPr id="19" name="TextBox 18">
                <a:extLst>
                  <a:ext uri="{FF2B5EF4-FFF2-40B4-BE49-F238E27FC236}">
                    <a16:creationId xmlns:a16="http://schemas.microsoft.com/office/drawing/2014/main" xmlns="" id="{0998BAF3-10F9-4F5B-BC48-4015B29A32B7}"/>
                  </a:ext>
                </a:extLst>
              </p:cNvPr>
              <p:cNvSpPr txBox="1"/>
              <p:nvPr/>
            </p:nvSpPr>
            <p:spPr>
              <a:xfrm>
                <a:off x="4751168" y="3864353"/>
                <a:ext cx="1359607" cy="646331"/>
              </a:xfrm>
              <a:prstGeom prst="rect">
                <a:avLst/>
              </a:prstGeom>
              <a:noFill/>
            </p:spPr>
            <p:txBody>
              <a:bodyPr wrap="square" rtlCol="0">
                <a:spAutoFit/>
              </a:bodyPr>
              <a:lstStyle/>
              <a:p>
                <a:pPr algn="ctr"/>
                <a:r>
                  <a:rPr lang="en-GB" dirty="0">
                    <a:latin typeface="Open Sans" panose="020B0606030504020204" pitchFamily="34" charset="0"/>
                    <a:ea typeface="Open Sans" panose="020B0606030504020204" pitchFamily="34" charset="0"/>
                    <a:cs typeface="Open Sans" panose="020B0606030504020204" pitchFamily="34" charset="0"/>
                  </a:rPr>
                  <a:t>North America</a:t>
                </a:r>
              </a:p>
            </p:txBody>
          </p:sp>
          <p:sp>
            <p:nvSpPr>
              <p:cNvPr id="20" name="TextBox 19">
                <a:extLst>
                  <a:ext uri="{FF2B5EF4-FFF2-40B4-BE49-F238E27FC236}">
                    <a16:creationId xmlns:a16="http://schemas.microsoft.com/office/drawing/2014/main" xmlns="" id="{CE9C3056-188F-41D7-9E9D-1AFFE02E61E1}"/>
                  </a:ext>
                </a:extLst>
              </p:cNvPr>
              <p:cNvSpPr txBox="1"/>
              <p:nvPr/>
            </p:nvSpPr>
            <p:spPr>
              <a:xfrm>
                <a:off x="4255488" y="5581940"/>
                <a:ext cx="991359" cy="369332"/>
              </a:xfrm>
              <a:prstGeom prst="rect">
                <a:avLst/>
              </a:prstGeom>
              <a:noFill/>
            </p:spPr>
            <p:txBody>
              <a:bodyPr wrap="square" rtlCol="0">
                <a:spAutoFit/>
              </a:bodyPr>
              <a:lstStyle/>
              <a:p>
                <a:pPr algn="ctr"/>
                <a:r>
                  <a:rPr lang="en-GB" dirty="0">
                    <a:solidFill>
                      <a:schemeClr val="bg1"/>
                    </a:solidFill>
                    <a:latin typeface="Open Sans" panose="020B0606030504020204" pitchFamily="34" charset="0"/>
                    <a:ea typeface="Open Sans" panose="020B0606030504020204" pitchFamily="34" charset="0"/>
                    <a:cs typeface="Open Sans" panose="020B0606030504020204" pitchFamily="34" charset="0"/>
                  </a:rPr>
                  <a:t>Europe</a:t>
                </a:r>
              </a:p>
            </p:txBody>
          </p:sp>
          <p:sp>
            <p:nvSpPr>
              <p:cNvPr id="21" name="TextBox 20">
                <a:extLst>
                  <a:ext uri="{FF2B5EF4-FFF2-40B4-BE49-F238E27FC236}">
                    <a16:creationId xmlns:a16="http://schemas.microsoft.com/office/drawing/2014/main" xmlns="" id="{E0ED4D31-F528-4BD6-B6F9-53D04B9514C3}"/>
                  </a:ext>
                </a:extLst>
              </p:cNvPr>
              <p:cNvSpPr txBox="1"/>
              <p:nvPr/>
            </p:nvSpPr>
            <p:spPr>
              <a:xfrm>
                <a:off x="3154605" y="4488574"/>
                <a:ext cx="861506" cy="369332"/>
              </a:xfrm>
              <a:prstGeom prst="rect">
                <a:avLst/>
              </a:prstGeom>
              <a:noFill/>
            </p:spPr>
            <p:txBody>
              <a:bodyPr wrap="square" rtlCol="0">
                <a:spAutoFit/>
              </a:bodyPr>
              <a:lstStyle/>
              <a:p>
                <a:pPr algn="ctr"/>
                <a:r>
                  <a:rPr lang="en-GB" dirty="0">
                    <a:solidFill>
                      <a:schemeClr val="bg1"/>
                    </a:solidFill>
                    <a:latin typeface="Open Sans" panose="020B0606030504020204" pitchFamily="34" charset="0"/>
                    <a:ea typeface="Open Sans" panose="020B0606030504020204" pitchFamily="34" charset="0"/>
                    <a:cs typeface="Open Sans" panose="020B0606030504020204" pitchFamily="34" charset="0"/>
                  </a:rPr>
                  <a:t>Asia</a:t>
                </a:r>
              </a:p>
            </p:txBody>
          </p:sp>
          <p:cxnSp>
            <p:nvCxnSpPr>
              <p:cNvPr id="5" name="Straight Connector 4">
                <a:extLst>
                  <a:ext uri="{FF2B5EF4-FFF2-40B4-BE49-F238E27FC236}">
                    <a16:creationId xmlns:a16="http://schemas.microsoft.com/office/drawing/2014/main" xmlns="" id="{1E7328D5-1EE9-4AAC-9519-943A673A9F9B}"/>
                  </a:ext>
                </a:extLst>
              </p:cNvPr>
              <p:cNvCxnSpPr/>
              <p:nvPr/>
            </p:nvCxnSpPr>
            <p:spPr>
              <a:xfrm>
                <a:off x="3643975" y="2852339"/>
                <a:ext cx="272260" cy="272260"/>
              </a:xfrm>
              <a:prstGeom prst="line">
                <a:avLst/>
              </a:prstGeom>
              <a:ln w="19050"/>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xmlns="" id="{5232E1C7-1C76-43E0-ABCD-736AD019D48F}"/>
                  </a:ext>
                </a:extLst>
              </p:cNvPr>
              <p:cNvCxnSpPr>
                <a:cxnSpLocks/>
              </p:cNvCxnSpPr>
              <p:nvPr/>
            </p:nvCxnSpPr>
            <p:spPr>
              <a:xfrm flipH="1">
                <a:off x="4578264" y="2824450"/>
                <a:ext cx="172904" cy="172904"/>
              </a:xfrm>
              <a:prstGeom prst="line">
                <a:avLst/>
              </a:prstGeom>
              <a:ln w="19050"/>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xmlns="" id="{B1260A4D-0F54-48BD-89FC-B65A34662424}"/>
                  </a:ext>
                </a:extLst>
              </p:cNvPr>
              <p:cNvCxnSpPr>
                <a:cxnSpLocks/>
              </p:cNvCxnSpPr>
              <p:nvPr/>
            </p:nvCxnSpPr>
            <p:spPr>
              <a:xfrm>
                <a:off x="4294208" y="2559339"/>
                <a:ext cx="0" cy="467012"/>
              </a:xfrm>
              <a:prstGeom prst="line">
                <a:avLst/>
              </a:prstGeom>
              <a:ln w="19050"/>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xmlns="" val="2710596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 id="{192B03AF-7B4F-6B46-A5DA-DAADD53D20AA}"/>
              </a:ext>
            </a:extLst>
          </p:cNvPr>
          <p:cNvSpPr txBox="1">
            <a:spLocks/>
          </p:cNvSpPr>
          <p:nvPr/>
        </p:nvSpPr>
        <p:spPr bwMode="auto">
          <a:xfrm>
            <a:off x="0" y="306388"/>
            <a:ext cx="9144000" cy="620712"/>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a:lstStyle>
          <a:p>
            <a:r>
              <a:rPr lang="en-GB" altLang="en-US" sz="3600" b="1" dirty="0">
                <a:solidFill>
                  <a:srgbClr val="7BC26C"/>
                </a:solidFill>
                <a:latin typeface="Open Sans" panose="020B0606030504020204" pitchFamily="34" charset="0"/>
                <a:ea typeface="Open Sans" panose="020B0606030504020204" pitchFamily="34" charset="0"/>
                <a:cs typeface="Open Sans" panose="020B0606030504020204" pitchFamily="34" charset="0"/>
              </a:rPr>
              <a:t>Who Does Climate Change Affect?</a:t>
            </a:r>
          </a:p>
        </p:txBody>
      </p:sp>
      <p:sp>
        <p:nvSpPr>
          <p:cNvPr id="10" name="TextBox 9">
            <a:extLst>
              <a:ext uri="{FF2B5EF4-FFF2-40B4-BE49-F238E27FC236}">
                <a16:creationId xmlns:a16="http://schemas.microsoft.com/office/drawing/2014/main" xmlns="" id="{941D4FBC-2B73-7D4D-A561-DC6BB74BF499}"/>
              </a:ext>
            </a:extLst>
          </p:cNvPr>
          <p:cNvSpPr txBox="1"/>
          <p:nvPr/>
        </p:nvSpPr>
        <p:spPr>
          <a:xfrm>
            <a:off x="360002" y="1128166"/>
            <a:ext cx="8543840" cy="309315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l" fontAlgn="auto">
              <a:spcAft>
                <a:spcPts val="600"/>
              </a:spcAft>
              <a:defRPr/>
            </a:pPr>
            <a:r>
              <a:rPr lang="en-GB" sz="1800" dirty="0">
                <a:effectLst/>
                <a:latin typeface="Open Sans" panose="020B0606030504020204" pitchFamily="34" charset="0"/>
                <a:ea typeface="Open Sans" panose="020B0606030504020204" pitchFamily="34" charset="0"/>
                <a:cs typeface="Open Sans" panose="020B0606030504020204" pitchFamily="34" charset="0"/>
              </a:rPr>
              <a:t>In the long term, everyone will feel the effects of climate change</a:t>
            </a:r>
            <a:r>
              <a:rPr lang="en-GB" sz="1800" dirty="0">
                <a:latin typeface="Open Sans" panose="020B0606030504020204" pitchFamily="34" charset="0"/>
                <a:ea typeface="Open Sans" panose="020B0606030504020204" pitchFamily="34" charset="0"/>
                <a:cs typeface="Open Sans" panose="020B0606030504020204" pitchFamily="34" charset="0"/>
              </a:rPr>
              <a:t>. However,</a:t>
            </a:r>
            <a:r>
              <a:rPr lang="en-GB" sz="1800" dirty="0">
                <a:effectLst/>
                <a:latin typeface="Open Sans" panose="020B0606030504020204" pitchFamily="34" charset="0"/>
                <a:ea typeface="Open Sans" panose="020B0606030504020204" pitchFamily="34" charset="0"/>
                <a:cs typeface="Open Sans" panose="020B0606030504020204" pitchFamily="34" charset="0"/>
              </a:rPr>
              <a:t> some people are currently more affected than others.</a:t>
            </a:r>
            <a:br>
              <a:rPr lang="en-GB" sz="1800" dirty="0">
                <a:effectLst/>
                <a:latin typeface="Open Sans" panose="020B0606030504020204" pitchFamily="34" charset="0"/>
                <a:ea typeface="Open Sans" panose="020B0606030504020204" pitchFamily="34" charset="0"/>
                <a:cs typeface="Open Sans" panose="020B0606030504020204" pitchFamily="34" charset="0"/>
              </a:rPr>
            </a:br>
            <a:endParaRPr lang="en-GB" sz="18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a:p>
            <a:pPr algn="l" fontAlgn="auto">
              <a:spcAft>
                <a:spcPts val="600"/>
              </a:spcAft>
              <a:defRPr/>
            </a:pPr>
            <a:r>
              <a:rPr lang="en-GB" sz="1800" dirty="0">
                <a:latin typeface="Open Sans" panose="020B0606030504020204" pitchFamily="34" charset="0"/>
                <a:ea typeface="Open Sans" panose="020B0606030504020204" pitchFamily="34" charset="0"/>
                <a:cs typeface="Open Sans" panose="020B0606030504020204" pitchFamily="34" charset="0"/>
              </a:rPr>
              <a:t>In most cases, the wealth of prosperous countries has come from activities which contribute to greenhouse gas emissions. This wealth allows these countries to protect themselves from the effects of climate change.</a:t>
            </a:r>
          </a:p>
          <a:p>
            <a:pPr algn="l" fontAlgn="auto">
              <a:spcAft>
                <a:spcPts val="600"/>
              </a:spcAft>
              <a:defRPr/>
            </a:pPr>
            <a:endParaRPr lang="en-GB" sz="1800" dirty="0">
              <a:latin typeface="Open Sans" panose="020B0606030504020204" pitchFamily="34" charset="0"/>
              <a:ea typeface="Open Sans" panose="020B0606030504020204" pitchFamily="34" charset="0"/>
              <a:cs typeface="Open Sans" panose="020B0606030504020204" pitchFamily="34" charset="0"/>
            </a:endParaRPr>
          </a:p>
          <a:p>
            <a:pPr algn="l" fontAlgn="auto">
              <a:spcAft>
                <a:spcPts val="600"/>
              </a:spcAft>
              <a:defRPr/>
            </a:pPr>
            <a:r>
              <a:rPr lang="en-GB" sz="1800" dirty="0">
                <a:latin typeface="Open Sans" panose="020B0606030504020204" pitchFamily="34" charset="0"/>
                <a:ea typeface="Open Sans" panose="020B0606030504020204" pitchFamily="34" charset="0"/>
                <a:cs typeface="Open Sans" panose="020B0606030504020204" pitchFamily="34" charset="0"/>
              </a:rPr>
              <a:t>Poorer countries are less able to adapt to climate change and therefore suffer the most from its effects. They are also less able to develop because they need to focus on addressing the challenges caused by climate change.</a:t>
            </a:r>
          </a:p>
        </p:txBody>
      </p:sp>
      <p:sp>
        <p:nvSpPr>
          <p:cNvPr id="11" name="TextBox 10">
            <a:extLst>
              <a:ext uri="{FF2B5EF4-FFF2-40B4-BE49-F238E27FC236}">
                <a16:creationId xmlns:a16="http://schemas.microsoft.com/office/drawing/2014/main" xmlns="" id="{AD1E1B0A-86CA-EB41-AA2C-65A5C5377FBC}"/>
              </a:ext>
            </a:extLst>
          </p:cNvPr>
          <p:cNvSpPr txBox="1"/>
          <p:nvPr/>
        </p:nvSpPr>
        <p:spPr>
          <a:xfrm>
            <a:off x="431800" y="4606074"/>
            <a:ext cx="8280400" cy="1209947"/>
          </a:xfrm>
          <a:prstGeom prst="rect">
            <a:avLst/>
          </a:prstGeom>
          <a:solidFill>
            <a:srgbClr val="C7F0BD"/>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800" dirty="0">
                <a:effectLst/>
                <a:latin typeface="Open Sans" panose="020B0606030504020204" pitchFamily="34" charset="0"/>
                <a:ea typeface="Calibri" panose="020F0502020204030204" pitchFamily="34" charset="0"/>
                <a:cs typeface="Calibri" panose="020F0502020204030204" pitchFamily="34" charset="0"/>
              </a:rPr>
              <a:t>The countries who have contributed the least to the climate crisis are the ones who are affected the most. </a:t>
            </a:r>
          </a:p>
          <a:p>
            <a:endParaRPr lang="en-GB" sz="1800" b="1" dirty="0">
              <a:solidFill>
                <a:schemeClr val="tx1"/>
              </a:solidFill>
              <a:effectLst/>
              <a:latin typeface="Open Sans" panose="020B0606030504020204" pitchFamily="34" charset="0"/>
              <a:ea typeface="Calibri" panose="020F0502020204030204" pitchFamily="34" charset="0"/>
              <a:cs typeface="Calibri" panose="020F0502020204030204" pitchFamily="34" charset="0"/>
            </a:endParaRPr>
          </a:p>
          <a:p>
            <a:r>
              <a:rPr lang="en-GB" sz="1800" b="1" dirty="0">
                <a:solidFill>
                  <a:schemeClr val="tx1"/>
                </a:solidFill>
                <a:effectLst/>
                <a:latin typeface="Open Sans" panose="020B0606030504020204" pitchFamily="34" charset="0"/>
                <a:ea typeface="Calibri" panose="020F0502020204030204" pitchFamily="34" charset="0"/>
                <a:cs typeface="Calibri" panose="020F0502020204030204" pitchFamily="34" charset="0"/>
              </a:rPr>
              <a:t>Is this fair?</a:t>
            </a:r>
            <a:endParaRPr lang="en-GB" b="1" dirty="0">
              <a:solidFill>
                <a:schemeClr val="tx1"/>
              </a:solidFill>
            </a:endParaRPr>
          </a:p>
        </p:txBody>
      </p:sp>
      <p:pic>
        <p:nvPicPr>
          <p:cNvPr id="6" name="Picture 5" descr="Text&#10;&#10;Description automatically generated with low confidence">
            <a:extLst>
              <a:ext uri="{FF2B5EF4-FFF2-40B4-BE49-F238E27FC236}">
                <a16:creationId xmlns:a16="http://schemas.microsoft.com/office/drawing/2014/main" xmlns="" id="{832F5FD7-A76B-8A4B-AAFE-EB883E1E3549}"/>
              </a:ext>
            </a:extLst>
          </p:cNvPr>
          <p:cNvPicPr>
            <a:picLocks noChangeAspect="1"/>
          </p:cNvPicPr>
          <p:nvPr/>
        </p:nvPicPr>
        <p:blipFill rotWithShape="1">
          <a:blip r:embed="rId3" cstate="email">
            <a:extLst>
              <a:ext uri="{28A0092B-C50C-407E-A947-70E740481C1C}">
                <a14:useLocalDpi xmlns:a14="http://schemas.microsoft.com/office/drawing/2010/main" xmlns="" val="0"/>
              </a:ext>
            </a:extLst>
          </a:blip>
          <a:srcRect/>
          <a:stretch/>
        </p:blipFill>
        <p:spPr>
          <a:xfrm>
            <a:off x="8610294" y="6200776"/>
            <a:ext cx="419406" cy="403873"/>
          </a:xfrm>
          <a:prstGeom prst="rect">
            <a:avLst/>
          </a:prstGeom>
        </p:spPr>
      </p:pic>
    </p:spTree>
    <p:extLst>
      <p:ext uri="{BB962C8B-B14F-4D97-AF65-F5344CB8AC3E}">
        <p14:creationId xmlns:p14="http://schemas.microsoft.com/office/powerpoint/2010/main" xmlns="" val="2449013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 id="{192B03AF-7B4F-6B46-A5DA-DAADD53D20AA}"/>
              </a:ext>
            </a:extLst>
          </p:cNvPr>
          <p:cNvSpPr txBox="1">
            <a:spLocks/>
          </p:cNvSpPr>
          <p:nvPr/>
        </p:nvSpPr>
        <p:spPr bwMode="auto">
          <a:xfrm>
            <a:off x="0" y="306388"/>
            <a:ext cx="9144000" cy="620712"/>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a:lstStyle>
          <a:p>
            <a:r>
              <a:rPr lang="en-GB" altLang="en-US" sz="3600" b="1" dirty="0">
                <a:solidFill>
                  <a:srgbClr val="7BC26C"/>
                </a:solidFill>
                <a:latin typeface="Open Sans" panose="020B0606030504020204" pitchFamily="34" charset="0"/>
                <a:ea typeface="Open Sans" panose="020B0606030504020204" pitchFamily="34" charset="0"/>
                <a:cs typeface="Open Sans" panose="020B0606030504020204" pitchFamily="34" charset="0"/>
              </a:rPr>
              <a:t>Social Justice</a:t>
            </a:r>
          </a:p>
        </p:txBody>
      </p:sp>
      <p:sp>
        <p:nvSpPr>
          <p:cNvPr id="10" name="TextBox 9">
            <a:extLst>
              <a:ext uri="{FF2B5EF4-FFF2-40B4-BE49-F238E27FC236}">
                <a16:creationId xmlns:a16="http://schemas.microsoft.com/office/drawing/2014/main" xmlns="" id="{941D4FBC-2B73-7D4D-A561-DC6BB74BF499}"/>
              </a:ext>
            </a:extLst>
          </p:cNvPr>
          <p:cNvSpPr txBox="1"/>
          <p:nvPr/>
        </p:nvSpPr>
        <p:spPr>
          <a:xfrm>
            <a:off x="360002" y="1128166"/>
            <a:ext cx="8543840" cy="452431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en-GB" sz="1800" dirty="0">
                <a:effectLst/>
                <a:latin typeface="Open Sans" panose="020B0606030504020204" pitchFamily="34" charset="0"/>
                <a:ea typeface="Open Sans" panose="020B0606030504020204" pitchFamily="34" charset="0"/>
              </a:rPr>
              <a:t>Justice is the concept of fairness.</a:t>
            </a:r>
          </a:p>
          <a:p>
            <a:pPr algn="l"/>
            <a:endParaRPr lang="en-GB" sz="1800" b="1" dirty="0">
              <a:latin typeface="Open Sans" panose="020B0606030504020204" pitchFamily="34" charset="0"/>
              <a:ea typeface="Open Sans" panose="020B0606030504020204" pitchFamily="34" charset="0"/>
            </a:endParaRPr>
          </a:p>
          <a:p>
            <a:pPr algn="l"/>
            <a:r>
              <a:rPr lang="en-GB" sz="1800" b="1" dirty="0">
                <a:solidFill>
                  <a:srgbClr val="7BC26C"/>
                </a:solidFill>
                <a:latin typeface="Open Sans" panose="020B0606030504020204" pitchFamily="34" charset="0"/>
                <a:ea typeface="Open Sans" panose="020B0606030504020204" pitchFamily="34" charset="0"/>
              </a:rPr>
              <a:t>S</a:t>
            </a:r>
            <a:r>
              <a:rPr lang="en-GB" sz="1800" b="1" dirty="0">
                <a:solidFill>
                  <a:srgbClr val="7BC26C"/>
                </a:solidFill>
                <a:effectLst/>
                <a:latin typeface="Open Sans" panose="020B0606030504020204" pitchFamily="34" charset="0"/>
                <a:ea typeface="Open Sans" panose="020B0606030504020204" pitchFamily="34" charset="0"/>
              </a:rPr>
              <a:t>ocial justice</a:t>
            </a:r>
            <a:r>
              <a:rPr lang="en-GB" sz="1800" dirty="0">
                <a:solidFill>
                  <a:srgbClr val="7BC26C"/>
                </a:solidFill>
                <a:effectLst/>
                <a:latin typeface="Open Sans" panose="020B0606030504020204" pitchFamily="34" charset="0"/>
                <a:ea typeface="Open Sans" panose="020B0606030504020204" pitchFamily="34" charset="0"/>
              </a:rPr>
              <a:t> </a:t>
            </a:r>
            <a:r>
              <a:rPr lang="en-GB" sz="1800" dirty="0">
                <a:effectLst/>
                <a:latin typeface="Open Sans" panose="020B0606030504020204" pitchFamily="34" charset="0"/>
                <a:ea typeface="Open Sans" panose="020B0606030504020204" pitchFamily="34" charset="0"/>
              </a:rPr>
              <a:t>relates to fairness within a society. </a:t>
            </a:r>
          </a:p>
          <a:p>
            <a:pPr algn="l"/>
            <a:endParaRPr lang="en-GB" sz="1800" dirty="0">
              <a:latin typeface="Open Sans" panose="020B0606030504020204" pitchFamily="34" charset="0"/>
              <a:ea typeface="Open Sans" panose="020B0606030504020204" pitchFamily="34" charset="0"/>
            </a:endParaRPr>
          </a:p>
          <a:p>
            <a:pPr algn="l"/>
            <a:r>
              <a:rPr lang="en-GB" sz="1800" dirty="0">
                <a:effectLst/>
                <a:latin typeface="Open Sans" panose="020B0606030504020204" pitchFamily="34" charset="0"/>
                <a:ea typeface="Open Sans" panose="020B0606030504020204" pitchFamily="34" charset="0"/>
              </a:rPr>
              <a:t>The idea of social justice is that people should have equal access to wealth, health, opportunities and privileges within a society.  All humans should have the right to a certain standard of living, including a healthy diet, access to clean water, shelter, clothing, education and healthcare.</a:t>
            </a:r>
          </a:p>
          <a:p>
            <a:pPr algn="l"/>
            <a:endParaRPr lang="en-GB" sz="1800" dirty="0">
              <a:latin typeface="Open Sans" panose="020B0606030504020204" pitchFamily="34" charset="0"/>
              <a:ea typeface="Open Sans" panose="020B0606030504020204" pitchFamily="34" charset="0"/>
            </a:endParaRPr>
          </a:p>
          <a:p>
            <a:pPr algn="l"/>
            <a:r>
              <a:rPr lang="en-GB" sz="1800" dirty="0">
                <a:effectLst/>
                <a:latin typeface="Open Sans" panose="020B0606030504020204" pitchFamily="34" charset="0"/>
                <a:ea typeface="Open Sans" panose="020B0606030504020204" pitchFamily="34" charset="0"/>
              </a:rPr>
              <a:t>The people most likely to be left behind by development are those that face inequalities. </a:t>
            </a:r>
          </a:p>
          <a:p>
            <a:pPr algn="l"/>
            <a:endParaRPr lang="en-GB" sz="1800" dirty="0">
              <a:latin typeface="Open Sans" panose="020B0606030504020204" pitchFamily="34" charset="0"/>
              <a:ea typeface="Open Sans" panose="020B0606030504020204" pitchFamily="34" charset="0"/>
            </a:endParaRPr>
          </a:p>
          <a:p>
            <a:pPr algn="l"/>
            <a:r>
              <a:rPr lang="en-GB" sz="1800" dirty="0">
                <a:effectLst/>
                <a:latin typeface="Open Sans" panose="020B0606030504020204" pitchFamily="34" charset="0"/>
                <a:ea typeface="Open Sans" panose="020B0606030504020204" pitchFamily="34" charset="0"/>
              </a:rPr>
              <a:t>T</a:t>
            </a:r>
            <a:r>
              <a:rPr lang="en-GB" sz="1800" dirty="0">
                <a:latin typeface="Open Sans" panose="020B0606030504020204" pitchFamily="34" charset="0"/>
                <a:ea typeface="Open Sans" panose="020B0606030504020204" pitchFamily="34" charset="0"/>
              </a:rPr>
              <a:t>hose that are most affected have </a:t>
            </a:r>
            <a:r>
              <a:rPr lang="en-GB" sz="1800" b="1" dirty="0">
                <a:solidFill>
                  <a:srgbClr val="7BC26C"/>
                </a:solidFill>
                <a:latin typeface="Open Sans" panose="020B0606030504020204" pitchFamily="34" charset="0"/>
                <a:ea typeface="Open Sans" panose="020B0606030504020204" pitchFamily="34" charset="0"/>
              </a:rPr>
              <a:t>intersecting inequalities</a:t>
            </a:r>
            <a:r>
              <a:rPr lang="en-GB" sz="1800" dirty="0">
                <a:latin typeface="Open Sans" panose="020B0606030504020204" pitchFamily="34" charset="0"/>
                <a:ea typeface="Open Sans" panose="020B0606030504020204" pitchFamily="34" charset="0"/>
              </a:rPr>
              <a:t>. This means that they may face exclusion or discrimination because they fall into multiple disadvantaged groups, for example, Black women, disabled LGBTQ+ people or poor children. </a:t>
            </a:r>
          </a:p>
        </p:txBody>
      </p:sp>
      <p:pic>
        <p:nvPicPr>
          <p:cNvPr id="6" name="Picture 5" descr="Text&#10;&#10;Description automatically generated with low confidence">
            <a:extLst>
              <a:ext uri="{FF2B5EF4-FFF2-40B4-BE49-F238E27FC236}">
                <a16:creationId xmlns:a16="http://schemas.microsoft.com/office/drawing/2014/main" xmlns="" id="{832F5FD7-A76B-8A4B-AAFE-EB883E1E3549}"/>
              </a:ext>
            </a:extLst>
          </p:cNvPr>
          <p:cNvPicPr>
            <a:picLocks noChangeAspect="1"/>
          </p:cNvPicPr>
          <p:nvPr/>
        </p:nvPicPr>
        <p:blipFill rotWithShape="1">
          <a:blip r:embed="rId3" cstate="email">
            <a:extLst>
              <a:ext uri="{28A0092B-C50C-407E-A947-70E740481C1C}">
                <a14:useLocalDpi xmlns:a14="http://schemas.microsoft.com/office/drawing/2010/main" xmlns="" val="0"/>
              </a:ext>
            </a:extLst>
          </a:blip>
          <a:srcRect/>
          <a:stretch/>
        </p:blipFill>
        <p:spPr>
          <a:xfrm>
            <a:off x="8610294" y="6200776"/>
            <a:ext cx="419406" cy="403873"/>
          </a:xfrm>
          <a:prstGeom prst="rect">
            <a:avLst/>
          </a:prstGeom>
        </p:spPr>
      </p:pic>
    </p:spTree>
    <p:extLst>
      <p:ext uri="{BB962C8B-B14F-4D97-AF65-F5344CB8AC3E}">
        <p14:creationId xmlns:p14="http://schemas.microsoft.com/office/powerpoint/2010/main" xmlns="" val="2329663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 id="{192B03AF-7B4F-6B46-A5DA-DAADD53D20AA}"/>
              </a:ext>
            </a:extLst>
          </p:cNvPr>
          <p:cNvSpPr txBox="1">
            <a:spLocks/>
          </p:cNvSpPr>
          <p:nvPr/>
        </p:nvSpPr>
        <p:spPr bwMode="auto">
          <a:xfrm>
            <a:off x="0" y="306388"/>
            <a:ext cx="9144000" cy="620712"/>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a:lstStyle>
          <a:p>
            <a:r>
              <a:rPr lang="en-GB" altLang="en-US" sz="3600" b="1" dirty="0">
                <a:solidFill>
                  <a:srgbClr val="7BC26C"/>
                </a:solidFill>
                <a:latin typeface="Open Sans" panose="020B0606030504020204" pitchFamily="34" charset="0"/>
                <a:ea typeface="Open Sans" panose="020B0606030504020204" pitchFamily="34" charset="0"/>
                <a:cs typeface="Open Sans" panose="020B0606030504020204" pitchFamily="34" charset="0"/>
              </a:rPr>
              <a:t>Climate Justice</a:t>
            </a:r>
          </a:p>
        </p:txBody>
      </p:sp>
      <p:sp>
        <p:nvSpPr>
          <p:cNvPr id="10" name="TextBox 9">
            <a:extLst>
              <a:ext uri="{FF2B5EF4-FFF2-40B4-BE49-F238E27FC236}">
                <a16:creationId xmlns:a16="http://schemas.microsoft.com/office/drawing/2014/main" xmlns="" id="{941D4FBC-2B73-7D4D-A561-DC6BB74BF499}"/>
              </a:ext>
            </a:extLst>
          </p:cNvPr>
          <p:cNvSpPr txBox="1"/>
          <p:nvPr/>
        </p:nvSpPr>
        <p:spPr>
          <a:xfrm>
            <a:off x="360002" y="1128166"/>
            <a:ext cx="8543840" cy="461664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l" fontAlgn="auto">
              <a:spcAft>
                <a:spcPts val="0"/>
              </a:spcAft>
              <a:defRPr/>
            </a:pPr>
            <a:r>
              <a:rPr lang="en-GB" sz="1800" dirty="0">
                <a:latin typeface="Open Sans" panose="020B0606030504020204" pitchFamily="34" charset="0"/>
                <a:ea typeface="Open Sans" panose="020B0606030504020204" pitchFamily="34" charset="0"/>
                <a:cs typeface="Open Sans" panose="020B0606030504020204" pitchFamily="34" charset="0"/>
              </a:rPr>
              <a:t>The impacts of climate change affect disadvantaged groups of people the most. The effect of climate change on these groups needs to be recognised and addressed. </a:t>
            </a:r>
            <a:endParaRPr lang="en-GB" sz="1800" dirty="0">
              <a:effectLst/>
              <a:latin typeface="Open Sans" panose="020B0606030504020204" pitchFamily="34" charset="0"/>
              <a:ea typeface="Open Sans" panose="020B0606030504020204" pitchFamily="34" charset="0"/>
              <a:cs typeface="Open Sans" panose="020B0606030504020204" pitchFamily="34" charset="0"/>
            </a:endParaRPr>
          </a:p>
          <a:p>
            <a:pPr algn="l" fontAlgn="auto">
              <a:spcBef>
                <a:spcPts val="2400"/>
              </a:spcBef>
              <a:spcAft>
                <a:spcPts val="0"/>
              </a:spcAft>
              <a:defRPr/>
            </a:pPr>
            <a:r>
              <a:rPr lang="en-GB" sz="1800" dirty="0">
                <a:effectLst/>
                <a:latin typeface="Open Sans" panose="020B0606030504020204" pitchFamily="34" charset="0"/>
                <a:ea typeface="Open Sans" panose="020B0606030504020204" pitchFamily="34" charset="0"/>
                <a:cs typeface="Open Sans" panose="020B0606030504020204" pitchFamily="34" charset="0"/>
              </a:rPr>
              <a:t>Climate justice means looking at the climate crisis from the perspective of social justice. Solutions need to not only curb climate change</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a:effectLst/>
                <a:latin typeface="Open Sans" panose="020B0606030504020204" pitchFamily="34" charset="0"/>
                <a:ea typeface="Open Sans" panose="020B0606030504020204" pitchFamily="34" charset="0"/>
                <a:cs typeface="Open Sans" panose="020B0606030504020204" pitchFamily="34" charset="0"/>
              </a:rPr>
              <a:t>they need to protect and empower the most vulnerable groups of people too.</a:t>
            </a:r>
            <a:endParaRPr lang="en-GB" sz="1800" dirty="0">
              <a:latin typeface="Open Sans" panose="020B0606030504020204" pitchFamily="34" charset="0"/>
              <a:ea typeface="Open Sans" panose="020B0606030504020204" pitchFamily="34" charset="0"/>
              <a:cs typeface="Open Sans" panose="020B0606030504020204" pitchFamily="34" charset="0"/>
            </a:endParaRPr>
          </a:p>
          <a:p>
            <a:pPr algn="l" fontAlgn="auto">
              <a:spcBef>
                <a:spcPts val="2400"/>
              </a:spcBef>
              <a:spcAft>
                <a:spcPts val="0"/>
              </a:spcAft>
              <a:defRPr/>
            </a:pPr>
            <a:r>
              <a:rPr lang="en-GB" sz="1800" dirty="0">
                <a:latin typeface="Open Sans" panose="020B0606030504020204" pitchFamily="34" charset="0"/>
                <a:ea typeface="Open Sans" panose="020B0606030504020204" pitchFamily="34" charset="0"/>
                <a:cs typeface="Open Sans" panose="020B0606030504020204" pitchFamily="34" charset="0"/>
              </a:rPr>
              <a:t>We have the </a:t>
            </a:r>
            <a:r>
              <a:rPr lang="en-GB" sz="1800" b="1" dirty="0">
                <a:solidFill>
                  <a:srgbClr val="7BC26C"/>
                </a:solidFill>
                <a:latin typeface="Open Sans" panose="020B0606030504020204" pitchFamily="34" charset="0"/>
                <a:ea typeface="Open Sans" panose="020B0606030504020204" pitchFamily="34" charset="0"/>
                <a:cs typeface="Open Sans" panose="020B0606030504020204" pitchFamily="34" charset="0"/>
              </a:rPr>
              <a:t>responsibility</a:t>
            </a:r>
            <a:r>
              <a:rPr lang="en-GB" sz="1800" dirty="0">
                <a:latin typeface="Open Sans" panose="020B0606030504020204" pitchFamily="34" charset="0"/>
                <a:ea typeface="Open Sans" panose="020B0606030504020204" pitchFamily="34" charset="0"/>
                <a:cs typeface="Open Sans" panose="020B0606030504020204" pitchFamily="34" charset="0"/>
              </a:rPr>
              <a:t> to consider the most vulnerable when planning climate action. Remember, these groups of people contribute to climate change the least. This means putting the people and communities that are most vulnerable to the impact of climate change at the heart of development. </a:t>
            </a:r>
          </a:p>
          <a:p>
            <a:pPr algn="l" fontAlgn="auto">
              <a:spcBef>
                <a:spcPts val="2400"/>
              </a:spcBef>
              <a:spcAft>
                <a:spcPts val="0"/>
              </a:spcAft>
              <a:defRPr/>
            </a:pPr>
            <a:r>
              <a:rPr lang="en-GB" sz="1800" dirty="0">
                <a:latin typeface="Open Sans" panose="020B0606030504020204" pitchFamily="34" charset="0"/>
                <a:ea typeface="Open Sans" panose="020B0606030504020204" pitchFamily="34" charset="0"/>
                <a:cs typeface="Open Sans" panose="020B0606030504020204" pitchFamily="34" charset="0"/>
              </a:rPr>
              <a:t>Climate solutions will not work if we do not address social justice issues. For example, if we do not address poverty, then unsustainable lifestyles will continue to damage ecosystems and we will fail to curb climate change.</a:t>
            </a:r>
          </a:p>
        </p:txBody>
      </p:sp>
      <p:pic>
        <p:nvPicPr>
          <p:cNvPr id="6" name="Picture 5" descr="Text&#10;&#10;Description automatically generated with low confidence">
            <a:extLst>
              <a:ext uri="{FF2B5EF4-FFF2-40B4-BE49-F238E27FC236}">
                <a16:creationId xmlns:a16="http://schemas.microsoft.com/office/drawing/2014/main" xmlns="" id="{832F5FD7-A76B-8A4B-AAFE-EB883E1E3549}"/>
              </a:ext>
            </a:extLst>
          </p:cNvPr>
          <p:cNvPicPr>
            <a:picLocks noChangeAspect="1"/>
          </p:cNvPicPr>
          <p:nvPr/>
        </p:nvPicPr>
        <p:blipFill rotWithShape="1">
          <a:blip r:embed="rId3" cstate="email">
            <a:extLst>
              <a:ext uri="{28A0092B-C50C-407E-A947-70E740481C1C}">
                <a14:useLocalDpi xmlns:a14="http://schemas.microsoft.com/office/drawing/2010/main" xmlns="" val="0"/>
              </a:ext>
            </a:extLst>
          </a:blip>
          <a:srcRect/>
          <a:stretch/>
        </p:blipFill>
        <p:spPr>
          <a:xfrm>
            <a:off x="8610294" y="6200776"/>
            <a:ext cx="419406" cy="403873"/>
          </a:xfrm>
          <a:prstGeom prst="rect">
            <a:avLst/>
          </a:prstGeom>
        </p:spPr>
      </p:pic>
    </p:spTree>
    <p:extLst>
      <p:ext uri="{BB962C8B-B14F-4D97-AF65-F5344CB8AC3E}">
        <p14:creationId xmlns:p14="http://schemas.microsoft.com/office/powerpoint/2010/main" xmlns="" val="2925256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 id="{192B03AF-7B4F-6B46-A5DA-DAADD53D20AA}"/>
              </a:ext>
            </a:extLst>
          </p:cNvPr>
          <p:cNvSpPr txBox="1">
            <a:spLocks/>
          </p:cNvSpPr>
          <p:nvPr/>
        </p:nvSpPr>
        <p:spPr bwMode="auto">
          <a:xfrm>
            <a:off x="0" y="306388"/>
            <a:ext cx="9144000" cy="620712"/>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a:lstStyle>
          <a:p>
            <a:r>
              <a:rPr lang="en-GB" altLang="en-US" sz="3600" b="1" dirty="0">
                <a:solidFill>
                  <a:srgbClr val="7BC26C"/>
                </a:solidFill>
                <a:latin typeface="Open Sans" panose="020B0606030504020204" pitchFamily="34" charset="0"/>
                <a:ea typeface="Open Sans" panose="020B0606030504020204" pitchFamily="34" charset="0"/>
                <a:cs typeface="Open Sans" panose="020B0606030504020204" pitchFamily="34" charset="0"/>
              </a:rPr>
              <a:t>Who Can Fix It?</a:t>
            </a:r>
          </a:p>
        </p:txBody>
      </p:sp>
      <p:sp>
        <p:nvSpPr>
          <p:cNvPr id="10" name="TextBox 9">
            <a:extLst>
              <a:ext uri="{FF2B5EF4-FFF2-40B4-BE49-F238E27FC236}">
                <a16:creationId xmlns:a16="http://schemas.microsoft.com/office/drawing/2014/main" xmlns="" id="{941D4FBC-2B73-7D4D-A561-DC6BB74BF499}"/>
              </a:ext>
            </a:extLst>
          </p:cNvPr>
          <p:cNvSpPr txBox="1"/>
          <p:nvPr/>
        </p:nvSpPr>
        <p:spPr>
          <a:xfrm>
            <a:off x="360002" y="1128166"/>
            <a:ext cx="8250292" cy="318548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l" fontAlgn="auto">
              <a:spcBef>
                <a:spcPts val="3000"/>
              </a:spcBef>
              <a:spcAft>
                <a:spcPts val="0"/>
              </a:spcAft>
              <a:defRPr/>
            </a:pPr>
            <a:r>
              <a:rPr lang="en-GB" sz="1800" b="1" dirty="0">
                <a:solidFill>
                  <a:srgbClr val="7BC26C"/>
                </a:solidFill>
                <a:effectLst/>
                <a:latin typeface="Open Sans" panose="020B0606030504020204" pitchFamily="34" charset="0"/>
                <a:ea typeface="Open Sans" panose="020B0606030504020204" pitchFamily="34" charset="0"/>
                <a:cs typeface="Open Sans" panose="020B0606030504020204" pitchFamily="34" charset="0"/>
              </a:rPr>
              <a:t>Governments</a:t>
            </a:r>
            <a:r>
              <a:rPr lang="en-GB" sz="1800" dirty="0">
                <a:solidFill>
                  <a:srgbClr val="7BC26C"/>
                </a:solidFill>
                <a:effectLst/>
                <a:latin typeface="Open Sans" panose="020B0606030504020204" pitchFamily="34" charset="0"/>
                <a:ea typeface="Open Sans" panose="020B0606030504020204" pitchFamily="34" charset="0"/>
                <a:cs typeface="Open Sans" panose="020B0606030504020204" pitchFamily="34" charset="0"/>
              </a:rPr>
              <a:t> </a:t>
            </a:r>
            <a:r>
              <a:rPr lang="en-GB" sz="1800" dirty="0">
                <a:effectLst/>
                <a:latin typeface="Open Sans" panose="020B0606030504020204" pitchFamily="34" charset="0"/>
                <a:ea typeface="Open Sans" panose="020B0606030504020204" pitchFamily="34" charset="0"/>
                <a:cs typeface="Open Sans" panose="020B0606030504020204" pitchFamily="34" charset="0"/>
              </a:rPr>
              <a:t>can make laws and policies that reduce the amount </a:t>
            </a:r>
            <a:br>
              <a:rPr lang="en-GB" sz="1800" dirty="0">
                <a:effectLst/>
                <a:latin typeface="Open Sans" panose="020B0606030504020204" pitchFamily="34" charset="0"/>
                <a:ea typeface="Open Sans" panose="020B0606030504020204" pitchFamily="34" charset="0"/>
                <a:cs typeface="Open Sans" panose="020B0606030504020204" pitchFamily="34" charset="0"/>
              </a:rPr>
            </a:br>
            <a:r>
              <a:rPr lang="en-GB" sz="1800" dirty="0">
                <a:effectLst/>
                <a:latin typeface="Open Sans" panose="020B0606030504020204" pitchFamily="34" charset="0"/>
                <a:ea typeface="Open Sans" panose="020B0606030504020204" pitchFamily="34" charset="0"/>
                <a:cs typeface="Open Sans" panose="020B0606030504020204" pitchFamily="34" charset="0"/>
              </a:rPr>
              <a:t>of greenhouse gas emissions.</a:t>
            </a:r>
            <a:endParaRPr lang="en-GB" sz="1800" dirty="0">
              <a:latin typeface="Open Sans" panose="020B0606030504020204" pitchFamily="34" charset="0"/>
              <a:ea typeface="Open Sans" panose="020B0606030504020204" pitchFamily="34" charset="0"/>
              <a:cs typeface="Open Sans" panose="020B0606030504020204" pitchFamily="34" charset="0"/>
            </a:endParaRPr>
          </a:p>
          <a:p>
            <a:pPr algn="l" fontAlgn="auto">
              <a:spcBef>
                <a:spcPts val="3000"/>
              </a:spcBef>
              <a:spcAft>
                <a:spcPts val="0"/>
              </a:spcAft>
              <a:defRPr/>
            </a:pPr>
            <a:r>
              <a:rPr lang="en-GB" sz="1800" b="1" dirty="0">
                <a:solidFill>
                  <a:srgbClr val="7BC26C"/>
                </a:solidFill>
                <a:latin typeface="Open Sans" panose="020B0606030504020204" pitchFamily="34" charset="0"/>
                <a:ea typeface="Open Sans" panose="020B0606030504020204" pitchFamily="34" charset="0"/>
                <a:cs typeface="Open Sans" panose="020B0606030504020204" pitchFamily="34" charset="0"/>
              </a:rPr>
              <a:t>Businesses</a:t>
            </a:r>
            <a:r>
              <a:rPr lang="en-GB" sz="1800" dirty="0">
                <a:latin typeface="Open Sans" panose="020B0606030504020204" pitchFamily="34" charset="0"/>
                <a:ea typeface="Open Sans" panose="020B0606030504020204" pitchFamily="34" charset="0"/>
                <a:cs typeface="Open Sans" panose="020B0606030504020204" pitchFamily="34" charset="0"/>
              </a:rPr>
              <a:t> can change their processes to run more sustainably. </a:t>
            </a:r>
          </a:p>
          <a:p>
            <a:pPr algn="l" fontAlgn="auto">
              <a:spcBef>
                <a:spcPts val="3000"/>
              </a:spcBef>
              <a:spcAft>
                <a:spcPts val="0"/>
              </a:spcAft>
              <a:defRPr/>
            </a:pPr>
            <a:r>
              <a:rPr lang="en-GB" sz="1800" b="1" dirty="0">
                <a:solidFill>
                  <a:srgbClr val="7BC26C"/>
                </a:solidFill>
                <a:latin typeface="Open Sans" panose="020B0606030504020204" pitchFamily="34" charset="0"/>
                <a:ea typeface="Open Sans" panose="020B0606030504020204" pitchFamily="34" charset="0"/>
                <a:cs typeface="Open Sans" panose="020B0606030504020204" pitchFamily="34" charset="0"/>
              </a:rPr>
              <a:t>We</a:t>
            </a:r>
            <a:r>
              <a:rPr lang="en-GB" sz="1800" dirty="0">
                <a:latin typeface="Open Sans" panose="020B0606030504020204" pitchFamily="34" charset="0"/>
                <a:ea typeface="Open Sans" panose="020B0606030504020204" pitchFamily="34" charset="0"/>
                <a:cs typeface="Open Sans" panose="020B0606030504020204" pitchFamily="34" charset="0"/>
              </a:rPr>
              <a:t> can all make choices in our own lives that reduce our carbon footprint (the impact our actions and purchases have on climate change). </a:t>
            </a:r>
          </a:p>
          <a:p>
            <a:pPr algn="l" fontAlgn="auto">
              <a:spcBef>
                <a:spcPts val="3000"/>
              </a:spcBef>
              <a:spcAft>
                <a:spcPts val="0"/>
              </a:spcAft>
              <a:defRPr/>
            </a:pPr>
            <a:r>
              <a:rPr lang="en-GB" sz="1800" b="1" dirty="0">
                <a:solidFill>
                  <a:srgbClr val="7BC26C"/>
                </a:solidFill>
                <a:latin typeface="Open Sans" panose="020B0606030504020204" pitchFamily="34" charset="0"/>
                <a:ea typeface="Open Sans" panose="020B0606030504020204" pitchFamily="34" charset="0"/>
                <a:cs typeface="Open Sans" panose="020B0606030504020204" pitchFamily="34" charset="0"/>
              </a:rPr>
              <a:t>We</a:t>
            </a:r>
            <a:r>
              <a:rPr lang="en-GB" sz="1800" b="1" dirty="0">
                <a:latin typeface="Open Sans" panose="020B0606030504020204" pitchFamily="34" charset="0"/>
                <a:ea typeface="Open Sans" panose="020B0606030504020204" pitchFamily="34" charset="0"/>
                <a:cs typeface="Open Sans" panose="020B0606030504020204" pitchFamily="34" charset="0"/>
              </a:rPr>
              <a:t> </a:t>
            </a:r>
            <a:r>
              <a:rPr lang="en-GB" sz="1800" dirty="0">
                <a:latin typeface="Open Sans" panose="020B0606030504020204" pitchFamily="34" charset="0"/>
                <a:ea typeface="Open Sans" panose="020B0606030504020204" pitchFamily="34" charset="0"/>
                <a:cs typeface="Open Sans" panose="020B0606030504020204" pitchFamily="34" charset="0"/>
              </a:rPr>
              <a:t>can also use our voices to let businesses and governments know that we want them to act quickly to reduce their impact on climate change.</a:t>
            </a:r>
          </a:p>
        </p:txBody>
      </p:sp>
      <p:pic>
        <p:nvPicPr>
          <p:cNvPr id="6" name="Picture 5" descr="Text&#10;&#10;Description automatically generated with low confidence">
            <a:extLst>
              <a:ext uri="{FF2B5EF4-FFF2-40B4-BE49-F238E27FC236}">
                <a16:creationId xmlns:a16="http://schemas.microsoft.com/office/drawing/2014/main" xmlns="" id="{832F5FD7-A76B-8A4B-AAFE-EB883E1E3549}"/>
              </a:ext>
            </a:extLst>
          </p:cNvPr>
          <p:cNvPicPr>
            <a:picLocks noChangeAspect="1"/>
          </p:cNvPicPr>
          <p:nvPr/>
        </p:nvPicPr>
        <p:blipFill rotWithShape="1">
          <a:blip r:embed="rId3" cstate="email">
            <a:extLst>
              <a:ext uri="{28A0092B-C50C-407E-A947-70E740481C1C}">
                <a14:useLocalDpi xmlns:a14="http://schemas.microsoft.com/office/drawing/2010/main" xmlns="" val="0"/>
              </a:ext>
            </a:extLst>
          </a:blip>
          <a:srcRect/>
          <a:stretch/>
        </p:blipFill>
        <p:spPr>
          <a:xfrm>
            <a:off x="8610294" y="6200776"/>
            <a:ext cx="419406" cy="403873"/>
          </a:xfrm>
          <a:prstGeom prst="rect">
            <a:avLst/>
          </a:prstGeom>
        </p:spPr>
      </p:pic>
      <p:pic>
        <p:nvPicPr>
          <p:cNvPr id="7" name="Graphic 6" descr="Footprints with solid fill">
            <a:extLst>
              <a:ext uri="{FF2B5EF4-FFF2-40B4-BE49-F238E27FC236}">
                <a16:creationId xmlns:a16="http://schemas.microsoft.com/office/drawing/2014/main" xmlns="" id="{D41CBC29-A511-4019-84A8-19F4932426AC}"/>
              </a:ext>
            </a:extLst>
          </p:cNvPr>
          <p:cNvPicPr>
            <a:picLocks noChangeAspect="1"/>
          </p:cNvPicPr>
          <p:nvPr/>
        </p:nvPicPr>
        <p:blipFill>
          <a:blip r:embed="rId4" cstate="email">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tretch>
            <a:fillRect/>
          </a:stretch>
        </p:blipFill>
        <p:spPr>
          <a:xfrm rot="15430895">
            <a:off x="5975580" y="5684968"/>
            <a:ext cx="914400" cy="914400"/>
          </a:xfrm>
          <a:prstGeom prst="rect">
            <a:avLst/>
          </a:prstGeom>
        </p:spPr>
      </p:pic>
      <p:pic>
        <p:nvPicPr>
          <p:cNvPr id="9" name="Graphic 8" descr="Footprints with solid fill">
            <a:extLst>
              <a:ext uri="{FF2B5EF4-FFF2-40B4-BE49-F238E27FC236}">
                <a16:creationId xmlns:a16="http://schemas.microsoft.com/office/drawing/2014/main" xmlns="" id="{89154939-1390-4D4A-98B6-44DDC7DD6D2B}"/>
              </a:ext>
            </a:extLst>
          </p:cNvPr>
          <p:cNvPicPr>
            <a:picLocks noChangeAspect="1"/>
          </p:cNvPicPr>
          <p:nvPr/>
        </p:nvPicPr>
        <p:blipFill>
          <a:blip r:embed="rId4" cstate="email">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tretch>
            <a:fillRect/>
          </a:stretch>
        </p:blipFill>
        <p:spPr>
          <a:xfrm rot="13202324">
            <a:off x="6818314" y="5162742"/>
            <a:ext cx="914400" cy="914400"/>
          </a:xfrm>
          <a:prstGeom prst="rect">
            <a:avLst/>
          </a:prstGeom>
        </p:spPr>
      </p:pic>
      <p:pic>
        <p:nvPicPr>
          <p:cNvPr id="12" name="Graphic 11" descr="Footprints with solid fill">
            <a:extLst>
              <a:ext uri="{FF2B5EF4-FFF2-40B4-BE49-F238E27FC236}">
                <a16:creationId xmlns:a16="http://schemas.microsoft.com/office/drawing/2014/main" xmlns="" id="{5693E7CE-1415-4BBC-84EF-79D638083A5B}"/>
              </a:ext>
            </a:extLst>
          </p:cNvPr>
          <p:cNvPicPr>
            <a:picLocks noChangeAspect="1"/>
          </p:cNvPicPr>
          <p:nvPr/>
        </p:nvPicPr>
        <p:blipFill>
          <a:blip r:embed="rId4" cstate="email">
            <a:extLst>
              <a:ext uri="{28A0092B-C50C-407E-A947-70E740481C1C}">
                <a14:useLocalDpi xmlns:a14="http://schemas.microsoft.com/office/drawing/2010/main" xmlns="" val="0"/>
              </a:ext>
              <a:ext uri="{96DAC541-7B7A-43D3-8B79-37D633B846F1}">
                <asvg:svgBlip xmlns:asvg="http://schemas.microsoft.com/office/drawing/2016/SVG/main" xmlns="" r:embed="rId6"/>
              </a:ext>
            </a:extLst>
          </a:blip>
          <a:stretch>
            <a:fillRect/>
          </a:stretch>
        </p:blipFill>
        <p:spPr>
          <a:xfrm rot="12512312">
            <a:off x="8039694" y="-283830"/>
            <a:ext cx="914400" cy="914400"/>
          </a:xfrm>
          <a:prstGeom prst="rect">
            <a:avLst/>
          </a:prstGeom>
        </p:spPr>
      </p:pic>
      <p:pic>
        <p:nvPicPr>
          <p:cNvPr id="13" name="Graphic 12" descr="Footprints with solid fill">
            <a:extLst>
              <a:ext uri="{FF2B5EF4-FFF2-40B4-BE49-F238E27FC236}">
                <a16:creationId xmlns:a16="http://schemas.microsoft.com/office/drawing/2014/main" xmlns="" id="{746778A2-7E69-4340-AB5D-65068A8C711F}"/>
              </a:ext>
            </a:extLst>
          </p:cNvPr>
          <p:cNvPicPr>
            <a:picLocks noChangeAspect="1"/>
          </p:cNvPicPr>
          <p:nvPr/>
        </p:nvPicPr>
        <p:blipFill>
          <a:blip r:embed="rId4" cstate="email">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tretch>
            <a:fillRect/>
          </a:stretch>
        </p:blipFill>
        <p:spPr>
          <a:xfrm rot="14359287">
            <a:off x="7697102" y="4453171"/>
            <a:ext cx="914400" cy="914400"/>
          </a:xfrm>
          <a:prstGeom prst="rect">
            <a:avLst/>
          </a:prstGeom>
        </p:spPr>
      </p:pic>
      <p:pic>
        <p:nvPicPr>
          <p:cNvPr id="15" name="Graphic 14" descr="Footprints with solid fill">
            <a:extLst>
              <a:ext uri="{FF2B5EF4-FFF2-40B4-BE49-F238E27FC236}">
                <a16:creationId xmlns:a16="http://schemas.microsoft.com/office/drawing/2014/main" xmlns="" id="{7DD43379-5FE6-468B-981B-D6BFF4F19FAB}"/>
              </a:ext>
            </a:extLst>
          </p:cNvPr>
          <p:cNvPicPr>
            <a:picLocks noChangeAspect="1"/>
          </p:cNvPicPr>
          <p:nvPr/>
        </p:nvPicPr>
        <p:blipFill>
          <a:blip r:embed="rId4" cstate="email">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tretch>
            <a:fillRect/>
          </a:stretch>
        </p:blipFill>
        <p:spPr>
          <a:xfrm rot="16586441">
            <a:off x="4853421" y="5588811"/>
            <a:ext cx="914400" cy="914400"/>
          </a:xfrm>
          <a:prstGeom prst="rect">
            <a:avLst/>
          </a:prstGeom>
        </p:spPr>
      </p:pic>
      <p:pic>
        <p:nvPicPr>
          <p:cNvPr id="16" name="Graphic 15" descr="Footprints with solid fill">
            <a:extLst>
              <a:ext uri="{FF2B5EF4-FFF2-40B4-BE49-F238E27FC236}">
                <a16:creationId xmlns:a16="http://schemas.microsoft.com/office/drawing/2014/main" xmlns="" id="{D0AC1D89-89E0-4A38-A4B1-834E5EB8B2EA}"/>
              </a:ext>
            </a:extLst>
          </p:cNvPr>
          <p:cNvPicPr>
            <a:picLocks noChangeAspect="1"/>
          </p:cNvPicPr>
          <p:nvPr/>
        </p:nvPicPr>
        <p:blipFill>
          <a:blip r:embed="rId4" cstate="email">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tretch>
            <a:fillRect/>
          </a:stretch>
        </p:blipFill>
        <p:spPr>
          <a:xfrm rot="11039177">
            <a:off x="8315745" y="3656821"/>
            <a:ext cx="914400" cy="914400"/>
          </a:xfrm>
          <a:prstGeom prst="rect">
            <a:avLst/>
          </a:prstGeom>
        </p:spPr>
      </p:pic>
      <p:pic>
        <p:nvPicPr>
          <p:cNvPr id="21" name="Graphic 20" descr="Footprints with solid fill">
            <a:extLst>
              <a:ext uri="{FF2B5EF4-FFF2-40B4-BE49-F238E27FC236}">
                <a16:creationId xmlns:a16="http://schemas.microsoft.com/office/drawing/2014/main" xmlns="" id="{12BCF726-E482-46CE-8CAE-8071D2E73D01}"/>
              </a:ext>
            </a:extLst>
          </p:cNvPr>
          <p:cNvPicPr>
            <a:picLocks noChangeAspect="1"/>
          </p:cNvPicPr>
          <p:nvPr/>
        </p:nvPicPr>
        <p:blipFill>
          <a:blip r:embed="rId4" cstate="email">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tretch>
            <a:fillRect/>
          </a:stretch>
        </p:blipFill>
        <p:spPr>
          <a:xfrm rot="14324272">
            <a:off x="2738862" y="6216893"/>
            <a:ext cx="914400" cy="914400"/>
          </a:xfrm>
          <a:prstGeom prst="rect">
            <a:avLst/>
          </a:prstGeom>
        </p:spPr>
      </p:pic>
      <p:pic>
        <p:nvPicPr>
          <p:cNvPr id="22" name="Graphic 21" descr="Footprints with solid fill">
            <a:extLst>
              <a:ext uri="{FF2B5EF4-FFF2-40B4-BE49-F238E27FC236}">
                <a16:creationId xmlns:a16="http://schemas.microsoft.com/office/drawing/2014/main" xmlns="" id="{201978C3-C840-4BBF-A460-1EA579886C41}"/>
              </a:ext>
            </a:extLst>
          </p:cNvPr>
          <p:cNvPicPr>
            <a:picLocks noChangeAspect="1"/>
          </p:cNvPicPr>
          <p:nvPr/>
        </p:nvPicPr>
        <p:blipFill>
          <a:blip r:embed="rId4" cstate="email">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tretch>
            <a:fillRect/>
          </a:stretch>
        </p:blipFill>
        <p:spPr>
          <a:xfrm rot="15552370">
            <a:off x="3639753" y="5697476"/>
            <a:ext cx="914400" cy="914400"/>
          </a:xfrm>
          <a:prstGeom prst="rect">
            <a:avLst/>
          </a:prstGeom>
        </p:spPr>
      </p:pic>
      <p:pic>
        <p:nvPicPr>
          <p:cNvPr id="23" name="Graphic 22" descr="Footprints with solid fill">
            <a:extLst>
              <a:ext uri="{FF2B5EF4-FFF2-40B4-BE49-F238E27FC236}">
                <a16:creationId xmlns:a16="http://schemas.microsoft.com/office/drawing/2014/main" xmlns="" id="{CD8E26B4-6AE0-4F7A-BD06-F66A40A746A5}"/>
              </a:ext>
            </a:extLst>
          </p:cNvPr>
          <p:cNvPicPr>
            <a:picLocks noChangeAspect="1"/>
          </p:cNvPicPr>
          <p:nvPr/>
        </p:nvPicPr>
        <p:blipFill>
          <a:blip r:embed="rId4" cstate="email">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tretch>
            <a:fillRect/>
          </a:stretch>
        </p:blipFill>
        <p:spPr>
          <a:xfrm rot="10800000">
            <a:off x="7906191" y="699498"/>
            <a:ext cx="914400" cy="914400"/>
          </a:xfrm>
          <a:prstGeom prst="rect">
            <a:avLst/>
          </a:prstGeom>
        </p:spPr>
      </p:pic>
      <p:pic>
        <p:nvPicPr>
          <p:cNvPr id="24" name="Graphic 23" descr="Footprints with solid fill">
            <a:extLst>
              <a:ext uri="{FF2B5EF4-FFF2-40B4-BE49-F238E27FC236}">
                <a16:creationId xmlns:a16="http://schemas.microsoft.com/office/drawing/2014/main" xmlns="" id="{9031DB8C-D268-4461-8F92-39F2A08DA390}"/>
              </a:ext>
            </a:extLst>
          </p:cNvPr>
          <p:cNvPicPr>
            <a:picLocks noChangeAspect="1"/>
          </p:cNvPicPr>
          <p:nvPr/>
        </p:nvPicPr>
        <p:blipFill>
          <a:blip r:embed="rId4" cstate="email">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tretch>
            <a:fillRect/>
          </a:stretch>
        </p:blipFill>
        <p:spPr>
          <a:xfrm rot="9912561">
            <a:off x="7827868" y="1639151"/>
            <a:ext cx="914400" cy="914400"/>
          </a:xfrm>
          <a:prstGeom prst="rect">
            <a:avLst/>
          </a:prstGeom>
        </p:spPr>
      </p:pic>
      <p:pic>
        <p:nvPicPr>
          <p:cNvPr id="25" name="Graphic 24" descr="Footprints with solid fill">
            <a:extLst>
              <a:ext uri="{FF2B5EF4-FFF2-40B4-BE49-F238E27FC236}">
                <a16:creationId xmlns:a16="http://schemas.microsoft.com/office/drawing/2014/main" xmlns="" id="{CE2432FD-86EE-4682-80A3-C9A506F825D0}"/>
              </a:ext>
            </a:extLst>
          </p:cNvPr>
          <p:cNvPicPr>
            <a:picLocks noChangeAspect="1"/>
          </p:cNvPicPr>
          <p:nvPr/>
        </p:nvPicPr>
        <p:blipFill>
          <a:blip r:embed="rId4" cstate="email">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tretch>
            <a:fillRect/>
          </a:stretch>
        </p:blipFill>
        <p:spPr>
          <a:xfrm rot="10800000">
            <a:off x="8450916" y="2602145"/>
            <a:ext cx="914400" cy="914400"/>
          </a:xfrm>
          <a:prstGeom prst="rect">
            <a:avLst/>
          </a:prstGeom>
        </p:spPr>
      </p:pic>
    </p:spTree>
    <p:extLst>
      <p:ext uri="{BB962C8B-B14F-4D97-AF65-F5344CB8AC3E}">
        <p14:creationId xmlns:p14="http://schemas.microsoft.com/office/powerpoint/2010/main" xmlns="" val="4002808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0" presetClass="entr" presetSubtype="0" fill="hold" nodeType="withEffect">
                                  <p:stCondLst>
                                    <p:cond delay="250"/>
                                  </p:stCondLst>
                                  <p:childTnLst>
                                    <p:set>
                                      <p:cBhvr>
                                        <p:cTn id="8" dur="1" fill="hold">
                                          <p:stCondLst>
                                            <p:cond delay="0"/>
                                          </p:stCondLst>
                                        </p:cTn>
                                        <p:tgtEl>
                                          <p:spTgt spid="12"/>
                                        </p:tgtEl>
                                        <p:attrNameLst>
                                          <p:attrName>style.visibility</p:attrName>
                                        </p:attrNameLst>
                                      </p:cBhvr>
                                      <p:to>
                                        <p:strVal val="visible"/>
                                      </p:to>
                                    </p:set>
                                    <p:animEffect transition="in" filter="fade">
                                      <p:cBhvr>
                                        <p:cTn id="9" dur="500"/>
                                        <p:tgtEl>
                                          <p:spTgt spid="12"/>
                                        </p:tgtEl>
                                      </p:cBhvr>
                                    </p:animEffect>
                                  </p:childTnLst>
                                </p:cTn>
                              </p:par>
                              <p:par>
                                <p:cTn id="10" presetID="10" presetClass="entr" presetSubtype="0" fill="hold" nodeType="withEffect">
                                  <p:stCondLst>
                                    <p:cond delay="50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par>
                                <p:cTn id="13" presetID="10" presetClass="entr" presetSubtype="0" fill="hold" nodeType="withEffect">
                                  <p:stCondLst>
                                    <p:cond delay="75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0">
                                            <p:txEl>
                                              <p:pRg st="1" end="1"/>
                                            </p:txEl>
                                          </p:spTgt>
                                        </p:tgtEl>
                                        <p:attrNameLst>
                                          <p:attrName>style.visibility</p:attrName>
                                        </p:attrNameLst>
                                      </p:cBhvr>
                                      <p:to>
                                        <p:strVal val="visible"/>
                                      </p:to>
                                    </p:set>
                                  </p:childTnLst>
                                </p:cTn>
                              </p:par>
                              <p:par>
                                <p:cTn id="20" presetID="10" presetClass="entr" presetSubtype="0" fill="hold" nodeType="withEffect">
                                  <p:stCondLst>
                                    <p:cond delay="25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par>
                                <p:cTn id="23" presetID="10" presetClass="entr" presetSubtype="0" fill="hold" nodeType="withEffect">
                                  <p:stCondLst>
                                    <p:cond delay="50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nodeType="withEffect">
                                  <p:stCondLst>
                                    <p:cond delay="75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
                                            <p:txEl>
                                              <p:pRg st="2" end="2"/>
                                            </p:txEl>
                                          </p:spTgt>
                                        </p:tgtEl>
                                        <p:attrNameLst>
                                          <p:attrName>style.visibility</p:attrName>
                                        </p:attrNameLst>
                                      </p:cBhvr>
                                      <p:to>
                                        <p:strVal val="visible"/>
                                      </p:to>
                                    </p:set>
                                  </p:childTnLst>
                                </p:cTn>
                              </p:par>
                              <p:par>
                                <p:cTn id="33" presetID="10" presetClass="entr" presetSubtype="0" fill="hold" nodeType="withEffect">
                                  <p:stCondLst>
                                    <p:cond delay="25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par>
                                <p:cTn id="36" presetID="10" presetClass="entr" presetSubtype="0" fill="hold" nodeType="withEffect">
                                  <p:stCondLst>
                                    <p:cond delay="50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
                                            <p:txEl>
                                              <p:pRg st="3" end="3"/>
                                            </p:txEl>
                                          </p:spTgt>
                                        </p:tgtEl>
                                        <p:attrNameLst>
                                          <p:attrName>style.visibility</p:attrName>
                                        </p:attrNameLst>
                                      </p:cBhvr>
                                      <p:to>
                                        <p:strVal val="visible"/>
                                      </p:to>
                                    </p:set>
                                  </p:childTnLst>
                                </p:cTn>
                              </p:par>
                              <p:par>
                                <p:cTn id="43" presetID="10" presetClass="entr" presetSubtype="0" fill="hold" nodeType="withEffect">
                                  <p:stCondLst>
                                    <p:cond delay="25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500"/>
                                        <p:tgtEl>
                                          <p:spTgt spid="15"/>
                                        </p:tgtEl>
                                      </p:cBhvr>
                                    </p:animEffect>
                                  </p:childTnLst>
                                </p:cTn>
                              </p:par>
                              <p:par>
                                <p:cTn id="46" presetID="10" presetClass="entr" presetSubtype="0" fill="hold" nodeType="withEffect">
                                  <p:stCondLst>
                                    <p:cond delay="500"/>
                                  </p:stCondLst>
                                  <p:childTnLst>
                                    <p:set>
                                      <p:cBhvr>
                                        <p:cTn id="47" dur="1" fill="hold">
                                          <p:stCondLst>
                                            <p:cond delay="0"/>
                                          </p:stCondLst>
                                        </p:cTn>
                                        <p:tgtEl>
                                          <p:spTgt spid="22"/>
                                        </p:tgtEl>
                                        <p:attrNameLst>
                                          <p:attrName>style.visibility</p:attrName>
                                        </p:attrNameLst>
                                      </p:cBhvr>
                                      <p:to>
                                        <p:strVal val="visible"/>
                                      </p:to>
                                    </p:set>
                                    <p:animEffect transition="in" filter="fade">
                                      <p:cBhvr>
                                        <p:cTn id="48" dur="500"/>
                                        <p:tgtEl>
                                          <p:spTgt spid="22"/>
                                        </p:tgtEl>
                                      </p:cBhvr>
                                    </p:animEffect>
                                  </p:childTnLst>
                                </p:cTn>
                              </p:par>
                              <p:par>
                                <p:cTn id="49" presetID="10" presetClass="entr" presetSubtype="0" fill="hold" nodeType="withEffect">
                                  <p:stCondLst>
                                    <p:cond delay="75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 id="{192B03AF-7B4F-6B46-A5DA-DAADD53D20AA}"/>
              </a:ext>
            </a:extLst>
          </p:cNvPr>
          <p:cNvSpPr txBox="1">
            <a:spLocks/>
          </p:cNvSpPr>
          <p:nvPr/>
        </p:nvSpPr>
        <p:spPr bwMode="auto">
          <a:xfrm>
            <a:off x="0" y="306388"/>
            <a:ext cx="9144000" cy="620712"/>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a:lstStyle>
          <a:p>
            <a:r>
              <a:rPr lang="en-GB" altLang="en-US" sz="3600" b="1" dirty="0">
                <a:solidFill>
                  <a:srgbClr val="7BC26C"/>
                </a:solidFill>
                <a:latin typeface="Open Sans" panose="020B0606030504020204" pitchFamily="34" charset="0"/>
                <a:ea typeface="Open Sans" panose="020B0606030504020204" pitchFamily="34" charset="0"/>
                <a:cs typeface="Open Sans" panose="020B0606030504020204" pitchFamily="34" charset="0"/>
              </a:rPr>
              <a:t>New Opportunities</a:t>
            </a:r>
          </a:p>
        </p:txBody>
      </p:sp>
      <p:sp>
        <p:nvSpPr>
          <p:cNvPr id="10" name="TextBox 9">
            <a:extLst>
              <a:ext uri="{FF2B5EF4-FFF2-40B4-BE49-F238E27FC236}">
                <a16:creationId xmlns:a16="http://schemas.microsoft.com/office/drawing/2014/main" xmlns="" id="{941D4FBC-2B73-7D4D-A561-DC6BB74BF499}"/>
              </a:ext>
            </a:extLst>
          </p:cNvPr>
          <p:cNvSpPr txBox="1"/>
          <p:nvPr/>
        </p:nvSpPr>
        <p:spPr>
          <a:xfrm>
            <a:off x="360002" y="1128166"/>
            <a:ext cx="8536348" cy="440120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l" fontAlgn="auto">
              <a:spcAft>
                <a:spcPts val="2400"/>
              </a:spcAft>
              <a:defRPr/>
            </a:pPr>
            <a:r>
              <a:rPr lang="en-GB" sz="1800" dirty="0">
                <a:effectLst/>
                <a:latin typeface="Open Sans" panose="020B0606030504020204" pitchFamily="34" charset="0"/>
                <a:ea typeface="Open Sans" panose="020B0606030504020204" pitchFamily="34" charset="0"/>
                <a:cs typeface="Open Sans" panose="020B0606030504020204" pitchFamily="34" charset="0"/>
              </a:rPr>
              <a:t>The transition to a low-carbon economy in</a:t>
            </a:r>
            <a:r>
              <a:rPr lang="en-GB" sz="1800" dirty="0">
                <a:latin typeface="Open Sans" panose="020B0606030504020204" pitchFamily="34" charset="0"/>
                <a:ea typeface="Open Sans" panose="020B0606030504020204" pitchFamily="34" charset="0"/>
                <a:cs typeface="Open Sans" panose="020B0606030504020204" pitchFamily="34" charset="0"/>
              </a:rPr>
              <a:t> the years ahead brings with it many opportunities.</a:t>
            </a:r>
            <a:endParaRPr lang="en-GB" dirty="0">
              <a:effectLst/>
              <a:latin typeface="Open Sans" panose="020B0606030504020204" pitchFamily="34" charset="0"/>
              <a:ea typeface="Open Sans" panose="020B0606030504020204" pitchFamily="34" charset="0"/>
              <a:cs typeface="Open Sans" panose="020B0606030504020204" pitchFamily="34" charset="0"/>
            </a:endParaRPr>
          </a:p>
          <a:p>
            <a:pPr algn="l" fontAlgn="auto">
              <a:spcBef>
                <a:spcPts val="4800"/>
              </a:spcBef>
              <a:spcAft>
                <a:spcPts val="0"/>
              </a:spcAft>
              <a:defRPr/>
            </a:pPr>
            <a:r>
              <a:rPr lang="en-GB" sz="1800" dirty="0">
                <a:effectLst/>
                <a:latin typeface="Open Sans" panose="020B0606030504020204" pitchFamily="34" charset="0"/>
                <a:ea typeface="Open Sans" panose="020B0606030504020204" pitchFamily="34" charset="0"/>
              </a:rPr>
              <a:t>Transitioning to low-carbon economies will provide lots of opportunity for innovation.</a:t>
            </a:r>
            <a:endParaRPr lang="en-GB" sz="1800" dirty="0">
              <a:effectLst/>
              <a:latin typeface="Open Sans" panose="020B0606030504020204" pitchFamily="34" charset="0"/>
              <a:ea typeface="Open Sans" panose="020B0606030504020204" pitchFamily="34" charset="0"/>
              <a:cs typeface="Open Sans" panose="020B0606030504020204" pitchFamily="34" charset="0"/>
            </a:endParaRPr>
          </a:p>
          <a:p>
            <a:pPr algn="l" fontAlgn="auto">
              <a:spcBef>
                <a:spcPts val="2400"/>
              </a:spcBef>
              <a:spcAft>
                <a:spcPts val="0"/>
              </a:spcAft>
              <a:defRPr/>
            </a:pPr>
            <a:r>
              <a:rPr lang="en-GB" sz="1800" dirty="0">
                <a:effectLst/>
                <a:latin typeface="Open Sans" panose="020B0606030504020204" pitchFamily="34" charset="0"/>
                <a:ea typeface="Open Sans" panose="020B0606030504020204" pitchFamily="34" charset="0"/>
                <a:cs typeface="Open Sans" panose="020B0606030504020204" pitchFamily="34" charset="0"/>
              </a:rPr>
              <a:t>There will be a need for people leaving education to do things differently, to come up with new ideas for products and technologies and to explore new conservation methods. These opportunities are exciting!</a:t>
            </a:r>
          </a:p>
          <a:p>
            <a:pPr algn="l" fontAlgn="auto">
              <a:spcBef>
                <a:spcPts val="2400"/>
              </a:spcBef>
              <a:spcAft>
                <a:spcPts val="0"/>
              </a:spcAft>
              <a:defRPr/>
            </a:pPr>
            <a:r>
              <a:rPr lang="en-GB" sz="1800" dirty="0">
                <a:latin typeface="Open Sans" panose="020B0606030504020204" pitchFamily="34" charset="0"/>
                <a:ea typeface="Open Sans" panose="020B0606030504020204" pitchFamily="34" charset="0"/>
                <a:cs typeface="Open Sans" panose="020B0606030504020204" pitchFamily="34" charset="0"/>
              </a:rPr>
              <a:t>New job sectors will be created and new skills will be valued in the jobs market. </a:t>
            </a:r>
            <a:r>
              <a:rPr lang="en-GB" sz="1800" dirty="0">
                <a:effectLst/>
                <a:latin typeface="Open Sans" panose="020B0606030504020204" pitchFamily="34" charset="0"/>
                <a:ea typeface="Open Sans" panose="020B0606030504020204" pitchFamily="34" charset="0"/>
                <a:cs typeface="Open Sans" panose="020B0606030504020204" pitchFamily="34" charset="0"/>
              </a:rPr>
              <a:t>In the future, you may be applying for jobs that don’t even exist </a:t>
            </a:r>
            <a:r>
              <a:rPr lang="en-GB" sz="1800" dirty="0">
                <a:latin typeface="Open Sans" panose="020B0606030504020204" pitchFamily="34" charset="0"/>
                <a:ea typeface="Open Sans" panose="020B0606030504020204" pitchFamily="34" charset="0"/>
                <a:cs typeface="Open Sans" panose="020B0606030504020204" pitchFamily="34" charset="0"/>
              </a:rPr>
              <a:t>yet</a:t>
            </a:r>
            <a:r>
              <a:rPr lang="en-GB" sz="1800" dirty="0">
                <a:effectLst/>
                <a:latin typeface="Open Sans" panose="020B0606030504020204" pitchFamily="34" charset="0"/>
                <a:ea typeface="Open Sans" panose="020B0606030504020204" pitchFamily="34" charset="0"/>
                <a:cs typeface="Open Sans" panose="020B0606030504020204" pitchFamily="34" charset="0"/>
              </a:rPr>
              <a:t>!</a:t>
            </a:r>
          </a:p>
          <a:p>
            <a:pPr algn="l" fontAlgn="auto">
              <a:spcAft>
                <a:spcPts val="600"/>
              </a:spcAft>
              <a:defRPr/>
            </a:pPr>
            <a:endParaRPr lang="en-GB" sz="1800" dirty="0">
              <a:latin typeface="Open Sans" panose="020B0606030504020204" pitchFamily="34" charset="0"/>
              <a:ea typeface="Open Sans" panose="020B0606030504020204" pitchFamily="34" charset="0"/>
              <a:cs typeface="Open Sans" panose="020B0606030504020204" pitchFamily="34" charset="0"/>
            </a:endParaRPr>
          </a:p>
        </p:txBody>
      </p:sp>
      <p:sp>
        <p:nvSpPr>
          <p:cNvPr id="11" name="TextBox 10">
            <a:extLst>
              <a:ext uri="{FF2B5EF4-FFF2-40B4-BE49-F238E27FC236}">
                <a16:creationId xmlns:a16="http://schemas.microsoft.com/office/drawing/2014/main" xmlns="" id="{AD1E1B0A-86CA-EB41-AA2C-65A5C5377FBC}"/>
              </a:ext>
            </a:extLst>
          </p:cNvPr>
          <p:cNvSpPr txBox="1"/>
          <p:nvPr/>
        </p:nvSpPr>
        <p:spPr>
          <a:xfrm>
            <a:off x="431800" y="2005497"/>
            <a:ext cx="8388350" cy="369332"/>
          </a:xfrm>
          <a:prstGeom prst="rect">
            <a:avLst/>
          </a:prstGeom>
          <a:solidFill>
            <a:srgbClr val="C7F0BD"/>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l" fontAlgn="auto">
              <a:spcAft>
                <a:spcPts val="600"/>
              </a:spcAft>
              <a:defRPr/>
            </a:pPr>
            <a:r>
              <a:rPr lang="en-GB" sz="1800" b="1" spc="-50" dirty="0">
                <a:effectLst/>
                <a:latin typeface="Open Sans" panose="020B0606030504020204" pitchFamily="34" charset="0"/>
                <a:ea typeface="Open Sans" panose="020B0606030504020204" pitchFamily="34" charset="0"/>
              </a:rPr>
              <a:t>Innovation</a:t>
            </a:r>
            <a:r>
              <a:rPr lang="en-GB" sz="1800" spc="-50" dirty="0">
                <a:effectLst/>
                <a:latin typeface="Open Sans" panose="020B0606030504020204" pitchFamily="34" charset="0"/>
                <a:ea typeface="Open Sans" panose="020B0606030504020204" pitchFamily="34" charset="0"/>
              </a:rPr>
              <a:t> is the process of turning an idea into a solution that solves a problem. </a:t>
            </a:r>
          </a:p>
        </p:txBody>
      </p:sp>
      <p:pic>
        <p:nvPicPr>
          <p:cNvPr id="6" name="Picture 5" descr="Text&#10;&#10;Description automatically generated with low confidence">
            <a:extLst>
              <a:ext uri="{FF2B5EF4-FFF2-40B4-BE49-F238E27FC236}">
                <a16:creationId xmlns:a16="http://schemas.microsoft.com/office/drawing/2014/main" xmlns="" id="{832F5FD7-A76B-8A4B-AAFE-EB883E1E3549}"/>
              </a:ext>
            </a:extLst>
          </p:cNvPr>
          <p:cNvPicPr>
            <a:picLocks noChangeAspect="1"/>
          </p:cNvPicPr>
          <p:nvPr/>
        </p:nvPicPr>
        <p:blipFill rotWithShape="1">
          <a:blip r:embed="rId3" cstate="email">
            <a:extLst>
              <a:ext uri="{28A0092B-C50C-407E-A947-70E740481C1C}">
                <a14:useLocalDpi xmlns:a14="http://schemas.microsoft.com/office/drawing/2010/main" xmlns="" val="0"/>
              </a:ext>
            </a:extLst>
          </a:blip>
          <a:srcRect/>
          <a:stretch/>
        </p:blipFill>
        <p:spPr>
          <a:xfrm>
            <a:off x="8610294" y="6200776"/>
            <a:ext cx="419406" cy="403873"/>
          </a:xfrm>
          <a:prstGeom prst="rect">
            <a:avLst/>
          </a:prstGeom>
        </p:spPr>
      </p:pic>
    </p:spTree>
    <p:extLst>
      <p:ext uri="{BB962C8B-B14F-4D97-AF65-F5344CB8AC3E}">
        <p14:creationId xmlns:p14="http://schemas.microsoft.com/office/powerpoint/2010/main" xmlns="" val="4172352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 id="{192B03AF-7B4F-6B46-A5DA-DAADD53D20AA}"/>
              </a:ext>
            </a:extLst>
          </p:cNvPr>
          <p:cNvSpPr txBox="1">
            <a:spLocks/>
          </p:cNvSpPr>
          <p:nvPr/>
        </p:nvSpPr>
        <p:spPr bwMode="auto">
          <a:xfrm>
            <a:off x="0" y="306388"/>
            <a:ext cx="9144000" cy="620712"/>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a:lstStyle>
          <a:p>
            <a:r>
              <a:rPr lang="en-GB" altLang="en-US" sz="3600" b="1" dirty="0">
                <a:solidFill>
                  <a:srgbClr val="7BC26C"/>
                </a:solidFill>
                <a:latin typeface="Open Sans" panose="020B0606030504020204" pitchFamily="34" charset="0"/>
                <a:ea typeface="Open Sans" panose="020B0606030504020204" pitchFamily="34" charset="0"/>
                <a:cs typeface="Open Sans" panose="020B0606030504020204" pitchFamily="34" charset="0"/>
              </a:rPr>
              <a:t>What Is Climate Change?</a:t>
            </a:r>
          </a:p>
        </p:txBody>
      </p:sp>
      <p:sp>
        <p:nvSpPr>
          <p:cNvPr id="10" name="TextBox 9">
            <a:extLst>
              <a:ext uri="{FF2B5EF4-FFF2-40B4-BE49-F238E27FC236}">
                <a16:creationId xmlns:a16="http://schemas.microsoft.com/office/drawing/2014/main" xmlns="" id="{941D4FBC-2B73-7D4D-A561-DC6BB74BF499}"/>
              </a:ext>
            </a:extLst>
          </p:cNvPr>
          <p:cNvSpPr txBox="1"/>
          <p:nvPr/>
        </p:nvSpPr>
        <p:spPr>
          <a:xfrm>
            <a:off x="360002" y="2255926"/>
            <a:ext cx="3020478" cy="291361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ts val="2200"/>
              </a:lnSpc>
              <a:spcBef>
                <a:spcPts val="0"/>
              </a:spcBef>
              <a:spcAft>
                <a:spcPts val="0"/>
              </a:spcAft>
            </a:pPr>
            <a:r>
              <a:rPr lang="en-US"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Since 1880, scientists have kept thermometer-based records of the global surface temperature. </a:t>
            </a:r>
            <a:endParaRPr lang="en-US"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spcBef>
                <a:spcPts val="1200"/>
              </a:spcBef>
              <a:spcAft>
                <a:spcPts val="0"/>
              </a:spcAft>
            </a:pPr>
            <a:r>
              <a:rPr lang="en-US"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What is happening to the global temperature? </a:t>
            </a:r>
            <a:endParaRPr lang="en-US" b="1" dirty="0">
              <a:solidFill>
                <a:srgbClr val="413796"/>
              </a:solidFill>
              <a:latin typeface="Open Sans" panose="020B0606030504020204" pitchFamily="34" charset="0"/>
              <a:ea typeface="Open Sans" panose="020B0606030504020204" pitchFamily="34" charset="0"/>
              <a:cs typeface="Open Sans" panose="020B0606030504020204" pitchFamily="34" charset="0"/>
            </a:endParaRPr>
          </a:p>
          <a:p>
            <a:pPr>
              <a:spcBef>
                <a:spcPts val="1200"/>
              </a:spcBef>
              <a:spcAft>
                <a:spcPts val="1200"/>
              </a:spcAft>
            </a:pPr>
            <a:r>
              <a:rPr lang="en-US" b="1" i="0" dirty="0">
                <a:solidFill>
                  <a:srgbClr val="7BC26C"/>
                </a:solidFill>
                <a:effectLst/>
                <a:latin typeface="Open Sans" panose="020B0606030504020204" pitchFamily="34" charset="0"/>
                <a:ea typeface="Open Sans" panose="020B0606030504020204" pitchFamily="34" charset="0"/>
                <a:cs typeface="Open Sans" panose="020B0606030504020204" pitchFamily="34" charset="0"/>
              </a:rPr>
              <a:t>The planet is becoming warmer; the climate is changing. </a:t>
            </a:r>
            <a:endParaRPr lang="en-GB" b="1" dirty="0">
              <a:solidFill>
                <a:srgbClr val="7BC26C"/>
              </a:solidFill>
            </a:endParaRPr>
          </a:p>
        </p:txBody>
      </p:sp>
      <p:sp>
        <p:nvSpPr>
          <p:cNvPr id="11" name="TextBox 10">
            <a:extLst>
              <a:ext uri="{FF2B5EF4-FFF2-40B4-BE49-F238E27FC236}">
                <a16:creationId xmlns:a16="http://schemas.microsoft.com/office/drawing/2014/main" xmlns="" id="{AD1E1B0A-86CA-EB41-AA2C-65A5C5377FBC}"/>
              </a:ext>
            </a:extLst>
          </p:cNvPr>
          <p:cNvSpPr txBox="1"/>
          <p:nvPr/>
        </p:nvSpPr>
        <p:spPr>
          <a:xfrm>
            <a:off x="431800" y="1128166"/>
            <a:ext cx="8280400" cy="646331"/>
          </a:xfrm>
          <a:prstGeom prst="rect">
            <a:avLst/>
          </a:prstGeom>
          <a:solidFill>
            <a:srgbClr val="C7F0BD"/>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Climate change is a change in the average temperature and cycles of weather over a long period of time. </a:t>
            </a:r>
            <a:endParaRPr lang="en-US" b="1" i="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endParaRPr>
          </a:p>
        </p:txBody>
      </p:sp>
      <p:pic>
        <p:nvPicPr>
          <p:cNvPr id="6" name="Picture 5" descr="Text&#10;&#10;Description automatically generated with low confidence">
            <a:extLst>
              <a:ext uri="{FF2B5EF4-FFF2-40B4-BE49-F238E27FC236}">
                <a16:creationId xmlns:a16="http://schemas.microsoft.com/office/drawing/2014/main" xmlns="" id="{832F5FD7-A76B-8A4B-AAFE-EB883E1E3549}"/>
              </a:ext>
            </a:extLst>
          </p:cNvPr>
          <p:cNvPicPr>
            <a:picLocks noChangeAspect="1"/>
          </p:cNvPicPr>
          <p:nvPr/>
        </p:nvPicPr>
        <p:blipFill rotWithShape="1">
          <a:blip r:embed="rId3" cstate="email">
            <a:extLst>
              <a:ext uri="{28A0092B-C50C-407E-A947-70E740481C1C}">
                <a14:useLocalDpi xmlns:a14="http://schemas.microsoft.com/office/drawing/2010/main" xmlns="" val="0"/>
              </a:ext>
            </a:extLst>
          </a:blip>
          <a:srcRect/>
          <a:stretch/>
        </p:blipFill>
        <p:spPr>
          <a:xfrm>
            <a:off x="8610294" y="6200776"/>
            <a:ext cx="419406" cy="403873"/>
          </a:xfrm>
          <a:prstGeom prst="rect">
            <a:avLst/>
          </a:prstGeom>
        </p:spPr>
      </p:pic>
      <p:grpSp>
        <p:nvGrpSpPr>
          <p:cNvPr id="4" name="Group 3">
            <a:extLst>
              <a:ext uri="{FF2B5EF4-FFF2-40B4-BE49-F238E27FC236}">
                <a16:creationId xmlns:a16="http://schemas.microsoft.com/office/drawing/2014/main" xmlns="" id="{B626E2C4-1CEB-4F92-9351-C628C341BCA6}"/>
              </a:ext>
            </a:extLst>
          </p:cNvPr>
          <p:cNvGrpSpPr/>
          <p:nvPr/>
        </p:nvGrpSpPr>
        <p:grpSpPr>
          <a:xfrm>
            <a:off x="3391053" y="2288616"/>
            <a:ext cx="5638650" cy="3359912"/>
            <a:chOff x="3357573" y="2288615"/>
            <a:chExt cx="5807808" cy="3460709"/>
          </a:xfrm>
        </p:grpSpPr>
        <p:pic>
          <p:nvPicPr>
            <p:cNvPr id="3" name="Picture 2" descr="Graphical user interface, chart&#10;&#10;Description automatically generated">
              <a:extLst>
                <a:ext uri="{FF2B5EF4-FFF2-40B4-BE49-F238E27FC236}">
                  <a16:creationId xmlns:a16="http://schemas.microsoft.com/office/drawing/2014/main" xmlns="" id="{DE23B102-43DC-4705-88F6-24BCE57D1688}"/>
                </a:ext>
              </a:extLst>
            </p:cNvPr>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4059394" y="2456482"/>
              <a:ext cx="4724604" cy="2433459"/>
            </a:xfrm>
            <a:prstGeom prst="rect">
              <a:avLst/>
            </a:prstGeom>
          </p:spPr>
        </p:pic>
        <p:sp>
          <p:nvSpPr>
            <p:cNvPr id="15" name="Text Box 2">
              <a:extLst>
                <a:ext uri="{FF2B5EF4-FFF2-40B4-BE49-F238E27FC236}">
                  <a16:creationId xmlns:a16="http://schemas.microsoft.com/office/drawing/2014/main" xmlns="" id="{2EBEBA5C-FB70-4020-8B5D-69A1641A9409}"/>
                </a:ext>
              </a:extLst>
            </p:cNvPr>
            <p:cNvSpPr txBox="1">
              <a:spLocks noChangeArrowheads="1"/>
            </p:cNvSpPr>
            <p:nvPr/>
          </p:nvSpPr>
          <p:spPr bwMode="auto">
            <a:xfrm>
              <a:off x="4059393" y="5441547"/>
              <a:ext cx="4724604" cy="307777"/>
            </a:xfrm>
            <a:prstGeom prst="rect">
              <a:avLst/>
            </a:prstGeom>
            <a:noFill/>
            <a:ln w="9525">
              <a:noFill/>
              <a:miter lim="800000"/>
              <a:headEnd/>
              <a:tailEnd/>
            </a:ln>
          </p:spPr>
          <p:txBody>
            <a:bodyPr rot="0" vert="horz" wrap="square" lIns="91440" tIns="45720" rIns="91440" bIns="45720" anchor="t" anchorCtr="0">
              <a:spAutoFit/>
            </a:bodyPr>
            <a:lstStyle/>
            <a:p>
              <a:pPr algn="ctr"/>
              <a:r>
                <a:rPr lang="en-GB" sz="1400" b="1" dirty="0">
                  <a:effectLst/>
                  <a:latin typeface="Open Sans" panose="020B0606030504020204" pitchFamily="34" charset="0"/>
                  <a:ea typeface="Open Sans" panose="020B0606030504020204" pitchFamily="34" charset="0"/>
                </a:rPr>
                <a:t>Year</a:t>
              </a:r>
            </a:p>
          </p:txBody>
        </p:sp>
        <p:sp>
          <p:nvSpPr>
            <p:cNvPr id="16" name="Text Box 2">
              <a:extLst>
                <a:ext uri="{FF2B5EF4-FFF2-40B4-BE49-F238E27FC236}">
                  <a16:creationId xmlns:a16="http://schemas.microsoft.com/office/drawing/2014/main" xmlns="" id="{FD7D4A36-FA88-4044-ACDF-59075E3ABBC6}"/>
                </a:ext>
              </a:extLst>
            </p:cNvPr>
            <p:cNvSpPr txBox="1">
              <a:spLocks noChangeArrowheads="1"/>
            </p:cNvSpPr>
            <p:nvPr/>
          </p:nvSpPr>
          <p:spPr bwMode="auto">
            <a:xfrm rot="16200000">
              <a:off x="2172172" y="3506709"/>
              <a:ext cx="2687812" cy="317010"/>
            </a:xfrm>
            <a:prstGeom prst="rect">
              <a:avLst/>
            </a:prstGeom>
            <a:noFill/>
            <a:ln w="9525">
              <a:noFill/>
              <a:miter lim="800000"/>
              <a:headEnd/>
              <a:tailEnd/>
            </a:ln>
          </p:spPr>
          <p:txBody>
            <a:bodyPr rot="0" vert="horz" wrap="square" lIns="91440" tIns="45720" rIns="91440" bIns="45720" anchor="t" anchorCtr="0">
              <a:spAutoFit/>
            </a:bodyPr>
            <a:lstStyle/>
            <a:p>
              <a:pPr algn="ctr"/>
              <a:r>
                <a:rPr lang="en-GB" sz="1400" b="1" dirty="0">
                  <a:effectLst/>
                  <a:latin typeface="Open Sans" panose="020B0606030504020204" pitchFamily="34" charset="0"/>
                  <a:ea typeface="Open Sans" panose="020B0606030504020204" pitchFamily="34" charset="0"/>
                  <a:cs typeface="Open Sans" panose="020B0606030504020204" pitchFamily="34" charset="0"/>
                </a:rPr>
                <a:t>Temperature Anomaly (°C)</a:t>
              </a:r>
            </a:p>
          </p:txBody>
        </p:sp>
        <p:sp>
          <p:nvSpPr>
            <p:cNvPr id="17" name="Text Box 2">
              <a:extLst>
                <a:ext uri="{FF2B5EF4-FFF2-40B4-BE49-F238E27FC236}">
                  <a16:creationId xmlns:a16="http://schemas.microsoft.com/office/drawing/2014/main" xmlns="" id="{AD66A374-BE12-45D2-B356-3ABD85F28108}"/>
                </a:ext>
              </a:extLst>
            </p:cNvPr>
            <p:cNvSpPr txBox="1">
              <a:spLocks noChangeArrowheads="1"/>
            </p:cNvSpPr>
            <p:nvPr/>
          </p:nvSpPr>
          <p:spPr bwMode="auto">
            <a:xfrm>
              <a:off x="3560614" y="4168144"/>
              <a:ext cx="524943" cy="307777"/>
            </a:xfrm>
            <a:prstGeom prst="rect">
              <a:avLst/>
            </a:prstGeom>
            <a:noFill/>
            <a:ln w="9525">
              <a:noFill/>
              <a:miter lim="800000"/>
              <a:headEnd/>
              <a:tailEnd/>
            </a:ln>
          </p:spPr>
          <p:txBody>
            <a:bodyPr rot="0" vert="horz" wrap="square" lIns="91440" tIns="45720" rIns="91440" bIns="45720" anchor="t" anchorCtr="0">
              <a:spAutoFit/>
            </a:bodyPr>
            <a:lstStyle/>
            <a:p>
              <a:pPr algn="r"/>
              <a:r>
                <a:rPr lang="en-GB" sz="1400" dirty="0">
                  <a:effectLst/>
                  <a:latin typeface="Open Sans" panose="020B0606030504020204" pitchFamily="34" charset="0"/>
                  <a:ea typeface="Open Sans" panose="020B0606030504020204" pitchFamily="34" charset="0"/>
                </a:rPr>
                <a:t>0</a:t>
              </a:r>
            </a:p>
          </p:txBody>
        </p:sp>
        <p:sp>
          <p:nvSpPr>
            <p:cNvPr id="18" name="Text Box 2">
              <a:extLst>
                <a:ext uri="{FF2B5EF4-FFF2-40B4-BE49-F238E27FC236}">
                  <a16:creationId xmlns:a16="http://schemas.microsoft.com/office/drawing/2014/main" xmlns="" id="{5C5052C9-4001-4222-9DAC-A4DF9564156D}"/>
                </a:ext>
              </a:extLst>
            </p:cNvPr>
            <p:cNvSpPr txBox="1">
              <a:spLocks noChangeArrowheads="1"/>
            </p:cNvSpPr>
            <p:nvPr/>
          </p:nvSpPr>
          <p:spPr bwMode="auto">
            <a:xfrm>
              <a:off x="3572486" y="4701344"/>
              <a:ext cx="524943" cy="307777"/>
            </a:xfrm>
            <a:prstGeom prst="rect">
              <a:avLst/>
            </a:prstGeom>
            <a:noFill/>
            <a:ln w="9525">
              <a:noFill/>
              <a:miter lim="800000"/>
              <a:headEnd/>
              <a:tailEnd/>
            </a:ln>
          </p:spPr>
          <p:txBody>
            <a:bodyPr rot="0" vert="horz" wrap="square" lIns="91440" tIns="45720" rIns="91440" bIns="45720" anchor="t" anchorCtr="0">
              <a:spAutoFit/>
            </a:bodyPr>
            <a:lstStyle/>
            <a:p>
              <a:pPr algn="r"/>
              <a:r>
                <a:rPr lang="en-GB" sz="1400" dirty="0">
                  <a:effectLst/>
                  <a:latin typeface="Open Sans" panose="020B0606030504020204" pitchFamily="34" charset="0"/>
                  <a:ea typeface="Open Sans" panose="020B0606030504020204" pitchFamily="34" charset="0"/>
                </a:rPr>
                <a:t>-0.5</a:t>
              </a:r>
            </a:p>
          </p:txBody>
        </p:sp>
        <p:sp>
          <p:nvSpPr>
            <p:cNvPr id="19" name="Text Box 2">
              <a:extLst>
                <a:ext uri="{FF2B5EF4-FFF2-40B4-BE49-F238E27FC236}">
                  <a16:creationId xmlns:a16="http://schemas.microsoft.com/office/drawing/2014/main" xmlns="" id="{91EF5CDE-7D54-45B0-B162-1B480548FDED}"/>
                </a:ext>
              </a:extLst>
            </p:cNvPr>
            <p:cNvSpPr txBox="1">
              <a:spLocks noChangeArrowheads="1"/>
            </p:cNvSpPr>
            <p:nvPr/>
          </p:nvSpPr>
          <p:spPr bwMode="auto">
            <a:xfrm>
              <a:off x="3560614" y="3477699"/>
              <a:ext cx="524943" cy="307777"/>
            </a:xfrm>
            <a:prstGeom prst="rect">
              <a:avLst/>
            </a:prstGeom>
            <a:noFill/>
            <a:ln w="9525">
              <a:noFill/>
              <a:miter lim="800000"/>
              <a:headEnd/>
              <a:tailEnd/>
            </a:ln>
          </p:spPr>
          <p:txBody>
            <a:bodyPr rot="0" vert="horz" wrap="square" lIns="91440" tIns="45720" rIns="91440" bIns="45720" anchor="t" anchorCtr="0">
              <a:spAutoFit/>
            </a:bodyPr>
            <a:lstStyle/>
            <a:p>
              <a:pPr algn="r"/>
              <a:r>
                <a:rPr lang="en-GB" sz="1400" dirty="0">
                  <a:effectLst/>
                  <a:latin typeface="Open Sans" panose="020B0606030504020204" pitchFamily="34" charset="0"/>
                  <a:ea typeface="Open Sans" panose="020B0606030504020204" pitchFamily="34" charset="0"/>
                </a:rPr>
                <a:t>0.5</a:t>
              </a:r>
            </a:p>
          </p:txBody>
        </p:sp>
        <p:sp>
          <p:nvSpPr>
            <p:cNvPr id="20" name="Text Box 2">
              <a:extLst>
                <a:ext uri="{FF2B5EF4-FFF2-40B4-BE49-F238E27FC236}">
                  <a16:creationId xmlns:a16="http://schemas.microsoft.com/office/drawing/2014/main" xmlns="" id="{2DC62458-4344-4716-A6E9-C69456B64015}"/>
                </a:ext>
              </a:extLst>
            </p:cNvPr>
            <p:cNvSpPr txBox="1">
              <a:spLocks noChangeArrowheads="1"/>
            </p:cNvSpPr>
            <p:nvPr/>
          </p:nvSpPr>
          <p:spPr bwMode="auto">
            <a:xfrm>
              <a:off x="3560614" y="2876765"/>
              <a:ext cx="536815" cy="317010"/>
            </a:xfrm>
            <a:prstGeom prst="rect">
              <a:avLst/>
            </a:prstGeom>
            <a:noFill/>
            <a:ln w="9525">
              <a:noFill/>
              <a:miter lim="800000"/>
              <a:headEnd/>
              <a:tailEnd/>
            </a:ln>
          </p:spPr>
          <p:txBody>
            <a:bodyPr rot="0" vert="horz" wrap="square" lIns="91440" tIns="45720" rIns="91440" bIns="45720" anchor="t" anchorCtr="0">
              <a:spAutoFit/>
            </a:bodyPr>
            <a:lstStyle/>
            <a:p>
              <a:pPr algn="r"/>
              <a:r>
                <a:rPr lang="en-GB" sz="1400" dirty="0">
                  <a:effectLst/>
                  <a:latin typeface="Open Sans" panose="020B0606030504020204" pitchFamily="34" charset="0"/>
                  <a:ea typeface="Open Sans" panose="020B0606030504020204" pitchFamily="34" charset="0"/>
                </a:rPr>
                <a:t>1.0</a:t>
              </a:r>
            </a:p>
          </p:txBody>
        </p:sp>
        <p:sp>
          <p:nvSpPr>
            <p:cNvPr id="21" name="Text Box 2">
              <a:extLst>
                <a:ext uri="{FF2B5EF4-FFF2-40B4-BE49-F238E27FC236}">
                  <a16:creationId xmlns:a16="http://schemas.microsoft.com/office/drawing/2014/main" xmlns="" id="{037A7374-4AB0-4471-B630-0F4CD39B26CA}"/>
                </a:ext>
              </a:extLst>
            </p:cNvPr>
            <p:cNvSpPr txBox="1">
              <a:spLocks noChangeArrowheads="1"/>
            </p:cNvSpPr>
            <p:nvPr/>
          </p:nvSpPr>
          <p:spPr bwMode="auto">
            <a:xfrm>
              <a:off x="3616055" y="2288615"/>
              <a:ext cx="469502" cy="307777"/>
            </a:xfrm>
            <a:prstGeom prst="rect">
              <a:avLst/>
            </a:prstGeom>
            <a:noFill/>
            <a:ln w="9525">
              <a:noFill/>
              <a:miter lim="800000"/>
              <a:headEnd/>
              <a:tailEnd/>
            </a:ln>
          </p:spPr>
          <p:txBody>
            <a:bodyPr rot="0" vert="horz" wrap="square" lIns="91440" tIns="45720" rIns="91440" bIns="45720" anchor="t" anchorCtr="0">
              <a:spAutoFit/>
            </a:bodyPr>
            <a:lstStyle/>
            <a:p>
              <a:pPr algn="r"/>
              <a:r>
                <a:rPr lang="en-GB" sz="1400" dirty="0">
                  <a:effectLst/>
                  <a:latin typeface="Open Sans" panose="020B0606030504020204" pitchFamily="34" charset="0"/>
                  <a:ea typeface="Open Sans" panose="020B0606030504020204" pitchFamily="34" charset="0"/>
                </a:rPr>
                <a:t>1.5</a:t>
              </a:r>
            </a:p>
          </p:txBody>
        </p:sp>
        <p:sp>
          <p:nvSpPr>
            <p:cNvPr id="13" name="Text Box 25">
              <a:extLst>
                <a:ext uri="{FF2B5EF4-FFF2-40B4-BE49-F238E27FC236}">
                  <a16:creationId xmlns:a16="http://schemas.microsoft.com/office/drawing/2014/main" xmlns="" id="{12E96B28-4890-44F6-8DE0-C2EAC49FC735}"/>
                </a:ext>
              </a:extLst>
            </p:cNvPr>
            <p:cNvSpPr txBox="1"/>
            <p:nvPr/>
          </p:nvSpPr>
          <p:spPr>
            <a:xfrm rot="16200000">
              <a:off x="7730731" y="3509750"/>
              <a:ext cx="2487918" cy="38138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n-GB" sz="950" dirty="0">
                  <a:solidFill>
                    <a:srgbClr val="ACAEAF"/>
                  </a:solidFill>
                  <a:effectLst/>
                  <a:latin typeface="Open Sans" panose="020B0606030504020204" pitchFamily="34" charset="0"/>
                  <a:ea typeface="Open Sans" panose="020B0606030504020204" pitchFamily="34" charset="0"/>
                </a:rPr>
                <a:t>Data source: NASA's Goddard Institute for Space Studies (GISS)</a:t>
              </a:r>
            </a:p>
          </p:txBody>
        </p:sp>
        <p:sp>
          <p:nvSpPr>
            <p:cNvPr id="22" name="TextBox 21">
              <a:extLst>
                <a:ext uri="{FF2B5EF4-FFF2-40B4-BE49-F238E27FC236}">
                  <a16:creationId xmlns:a16="http://schemas.microsoft.com/office/drawing/2014/main" xmlns="" id="{E8EF08F0-8FBA-47F2-8ED0-81B873B05471}"/>
                </a:ext>
              </a:extLst>
            </p:cNvPr>
            <p:cNvSpPr txBox="1"/>
            <p:nvPr/>
          </p:nvSpPr>
          <p:spPr>
            <a:xfrm rot="16200000">
              <a:off x="3799950" y="5009998"/>
              <a:ext cx="631059" cy="307777"/>
            </a:xfrm>
            <a:prstGeom prst="rect">
              <a:avLst/>
            </a:prstGeom>
            <a:noFill/>
          </p:spPr>
          <p:txBody>
            <a:bodyPr wrap="square" rtlCol="0">
              <a:spAutoFit/>
            </a:bodyPr>
            <a:lstStyle/>
            <a:p>
              <a:r>
                <a:rPr lang="en-GB" sz="1400" dirty="0">
                  <a:latin typeface="Open Sans" panose="020B0606030504020204" pitchFamily="34" charset="0"/>
                  <a:ea typeface="Open Sans" panose="020B0606030504020204" pitchFamily="34" charset="0"/>
                  <a:cs typeface="Open Sans" panose="020B0606030504020204" pitchFamily="34" charset="0"/>
                </a:rPr>
                <a:t>1880</a:t>
              </a:r>
            </a:p>
          </p:txBody>
        </p:sp>
        <p:sp>
          <p:nvSpPr>
            <p:cNvPr id="23" name="TextBox 22">
              <a:extLst>
                <a:ext uri="{FF2B5EF4-FFF2-40B4-BE49-F238E27FC236}">
                  <a16:creationId xmlns:a16="http://schemas.microsoft.com/office/drawing/2014/main" xmlns="" id="{CC4BF221-FE8B-447B-AC7F-620CB0CEB6B4}"/>
                </a:ext>
              </a:extLst>
            </p:cNvPr>
            <p:cNvSpPr txBox="1"/>
            <p:nvPr/>
          </p:nvSpPr>
          <p:spPr>
            <a:xfrm rot="16200000">
              <a:off x="4071348" y="5009998"/>
              <a:ext cx="631059" cy="307777"/>
            </a:xfrm>
            <a:prstGeom prst="rect">
              <a:avLst/>
            </a:prstGeom>
            <a:noFill/>
          </p:spPr>
          <p:txBody>
            <a:bodyPr wrap="square" rtlCol="0">
              <a:spAutoFit/>
            </a:bodyPr>
            <a:lstStyle/>
            <a:p>
              <a:r>
                <a:rPr lang="en-GB" sz="1400" dirty="0">
                  <a:latin typeface="Open Sans" panose="020B0606030504020204" pitchFamily="34" charset="0"/>
                  <a:ea typeface="Open Sans" panose="020B0606030504020204" pitchFamily="34" charset="0"/>
                  <a:cs typeface="Open Sans" panose="020B0606030504020204" pitchFamily="34" charset="0"/>
                </a:rPr>
                <a:t>1888</a:t>
              </a:r>
            </a:p>
          </p:txBody>
        </p:sp>
        <p:sp>
          <p:nvSpPr>
            <p:cNvPr id="24" name="TextBox 23">
              <a:extLst>
                <a:ext uri="{FF2B5EF4-FFF2-40B4-BE49-F238E27FC236}">
                  <a16:creationId xmlns:a16="http://schemas.microsoft.com/office/drawing/2014/main" xmlns="" id="{322B3383-98A0-4153-87EF-3E8136304D14}"/>
                </a:ext>
              </a:extLst>
            </p:cNvPr>
            <p:cNvSpPr txBox="1"/>
            <p:nvPr/>
          </p:nvSpPr>
          <p:spPr>
            <a:xfrm rot="16200000">
              <a:off x="4614144" y="5009998"/>
              <a:ext cx="631059" cy="307777"/>
            </a:xfrm>
            <a:prstGeom prst="rect">
              <a:avLst/>
            </a:prstGeom>
            <a:noFill/>
          </p:spPr>
          <p:txBody>
            <a:bodyPr wrap="square" rtlCol="0">
              <a:spAutoFit/>
            </a:bodyPr>
            <a:lstStyle/>
            <a:p>
              <a:r>
                <a:rPr lang="en-GB" sz="1400" dirty="0">
                  <a:latin typeface="Open Sans" panose="020B0606030504020204" pitchFamily="34" charset="0"/>
                  <a:ea typeface="Open Sans" panose="020B0606030504020204" pitchFamily="34" charset="0"/>
                  <a:cs typeface="Open Sans" panose="020B0606030504020204" pitchFamily="34" charset="0"/>
                </a:rPr>
                <a:t>1904</a:t>
              </a:r>
            </a:p>
          </p:txBody>
        </p:sp>
        <p:sp>
          <p:nvSpPr>
            <p:cNvPr id="25" name="TextBox 24">
              <a:extLst>
                <a:ext uri="{FF2B5EF4-FFF2-40B4-BE49-F238E27FC236}">
                  <a16:creationId xmlns:a16="http://schemas.microsoft.com/office/drawing/2014/main" xmlns="" id="{037ECA21-5729-4C4F-9706-942A4316E86C}"/>
                </a:ext>
              </a:extLst>
            </p:cNvPr>
            <p:cNvSpPr txBox="1"/>
            <p:nvPr/>
          </p:nvSpPr>
          <p:spPr>
            <a:xfrm rot="16200000">
              <a:off x="5699736" y="5009998"/>
              <a:ext cx="631059" cy="307777"/>
            </a:xfrm>
            <a:prstGeom prst="rect">
              <a:avLst/>
            </a:prstGeom>
            <a:noFill/>
          </p:spPr>
          <p:txBody>
            <a:bodyPr wrap="square" rtlCol="0">
              <a:spAutoFit/>
            </a:bodyPr>
            <a:lstStyle/>
            <a:p>
              <a:r>
                <a:rPr lang="en-GB" sz="1400" dirty="0">
                  <a:latin typeface="Open Sans" panose="020B0606030504020204" pitchFamily="34" charset="0"/>
                  <a:ea typeface="Open Sans" panose="020B0606030504020204" pitchFamily="34" charset="0"/>
                  <a:cs typeface="Open Sans" panose="020B0606030504020204" pitchFamily="34" charset="0"/>
                </a:rPr>
                <a:t>1936</a:t>
              </a:r>
            </a:p>
          </p:txBody>
        </p:sp>
        <p:sp>
          <p:nvSpPr>
            <p:cNvPr id="26" name="TextBox 25">
              <a:extLst>
                <a:ext uri="{FF2B5EF4-FFF2-40B4-BE49-F238E27FC236}">
                  <a16:creationId xmlns:a16="http://schemas.microsoft.com/office/drawing/2014/main" xmlns="" id="{FF75A1E5-F2E7-4C10-9155-BAC75914CF8D}"/>
                </a:ext>
              </a:extLst>
            </p:cNvPr>
            <p:cNvSpPr txBox="1"/>
            <p:nvPr/>
          </p:nvSpPr>
          <p:spPr>
            <a:xfrm rot="16200000">
              <a:off x="6513930" y="5009998"/>
              <a:ext cx="631059" cy="307777"/>
            </a:xfrm>
            <a:prstGeom prst="rect">
              <a:avLst/>
            </a:prstGeom>
            <a:noFill/>
          </p:spPr>
          <p:txBody>
            <a:bodyPr wrap="square" rtlCol="0">
              <a:spAutoFit/>
            </a:bodyPr>
            <a:lstStyle/>
            <a:p>
              <a:r>
                <a:rPr lang="en-GB" sz="1400" dirty="0">
                  <a:latin typeface="Open Sans" panose="020B0606030504020204" pitchFamily="34" charset="0"/>
                  <a:ea typeface="Open Sans" panose="020B0606030504020204" pitchFamily="34" charset="0"/>
                  <a:cs typeface="Open Sans" panose="020B0606030504020204" pitchFamily="34" charset="0"/>
                </a:rPr>
                <a:t>1960</a:t>
              </a:r>
            </a:p>
          </p:txBody>
        </p:sp>
        <p:sp>
          <p:nvSpPr>
            <p:cNvPr id="27" name="TextBox 26">
              <a:extLst>
                <a:ext uri="{FF2B5EF4-FFF2-40B4-BE49-F238E27FC236}">
                  <a16:creationId xmlns:a16="http://schemas.microsoft.com/office/drawing/2014/main" xmlns="" id="{56CDA8B1-8E95-4CA2-ADE0-D63FA646AA70}"/>
                </a:ext>
              </a:extLst>
            </p:cNvPr>
            <p:cNvSpPr txBox="1"/>
            <p:nvPr/>
          </p:nvSpPr>
          <p:spPr>
            <a:xfrm rot="16200000">
              <a:off x="7870920" y="5009998"/>
              <a:ext cx="631059" cy="307777"/>
            </a:xfrm>
            <a:prstGeom prst="rect">
              <a:avLst/>
            </a:prstGeom>
            <a:noFill/>
          </p:spPr>
          <p:txBody>
            <a:bodyPr wrap="square" rtlCol="0">
              <a:spAutoFit/>
            </a:bodyPr>
            <a:lstStyle/>
            <a:p>
              <a:r>
                <a:rPr lang="en-GB" sz="1400" dirty="0">
                  <a:latin typeface="Open Sans" panose="020B0606030504020204" pitchFamily="34" charset="0"/>
                  <a:ea typeface="Open Sans" panose="020B0606030504020204" pitchFamily="34" charset="0"/>
                  <a:cs typeface="Open Sans" panose="020B0606030504020204" pitchFamily="34" charset="0"/>
                </a:rPr>
                <a:t>2000</a:t>
              </a:r>
            </a:p>
          </p:txBody>
        </p:sp>
        <p:sp>
          <p:nvSpPr>
            <p:cNvPr id="28" name="TextBox 27">
              <a:extLst>
                <a:ext uri="{FF2B5EF4-FFF2-40B4-BE49-F238E27FC236}">
                  <a16:creationId xmlns:a16="http://schemas.microsoft.com/office/drawing/2014/main" xmlns="" id="{E3C3C49C-7A30-4AE1-ABA5-0F73300D0CA9}"/>
                </a:ext>
              </a:extLst>
            </p:cNvPr>
            <p:cNvSpPr txBox="1"/>
            <p:nvPr/>
          </p:nvSpPr>
          <p:spPr>
            <a:xfrm rot="16200000">
              <a:off x="8413711" y="5009997"/>
              <a:ext cx="631059" cy="307777"/>
            </a:xfrm>
            <a:prstGeom prst="rect">
              <a:avLst/>
            </a:prstGeom>
            <a:noFill/>
          </p:spPr>
          <p:txBody>
            <a:bodyPr wrap="square" rtlCol="0">
              <a:spAutoFit/>
            </a:bodyPr>
            <a:lstStyle/>
            <a:p>
              <a:r>
                <a:rPr lang="en-GB" sz="1400" dirty="0">
                  <a:latin typeface="Open Sans" panose="020B0606030504020204" pitchFamily="34" charset="0"/>
                  <a:ea typeface="Open Sans" panose="020B0606030504020204" pitchFamily="34" charset="0"/>
                  <a:cs typeface="Open Sans" panose="020B0606030504020204" pitchFamily="34" charset="0"/>
                </a:rPr>
                <a:t>2016</a:t>
              </a:r>
            </a:p>
          </p:txBody>
        </p:sp>
        <p:sp>
          <p:nvSpPr>
            <p:cNvPr id="29" name="TextBox 28">
              <a:extLst>
                <a:ext uri="{FF2B5EF4-FFF2-40B4-BE49-F238E27FC236}">
                  <a16:creationId xmlns:a16="http://schemas.microsoft.com/office/drawing/2014/main" xmlns="" id="{CE69AE65-378E-49E2-96D3-4931E0EA6814}"/>
                </a:ext>
              </a:extLst>
            </p:cNvPr>
            <p:cNvSpPr txBox="1"/>
            <p:nvPr/>
          </p:nvSpPr>
          <p:spPr>
            <a:xfrm rot="16200000">
              <a:off x="4342746" y="5009998"/>
              <a:ext cx="631059" cy="307777"/>
            </a:xfrm>
            <a:prstGeom prst="rect">
              <a:avLst/>
            </a:prstGeom>
            <a:noFill/>
          </p:spPr>
          <p:txBody>
            <a:bodyPr wrap="square" rtlCol="0">
              <a:spAutoFit/>
            </a:bodyPr>
            <a:lstStyle/>
            <a:p>
              <a:r>
                <a:rPr lang="en-GB" sz="1400" dirty="0">
                  <a:latin typeface="Open Sans" panose="020B0606030504020204" pitchFamily="34" charset="0"/>
                  <a:ea typeface="Open Sans" panose="020B0606030504020204" pitchFamily="34" charset="0"/>
                  <a:cs typeface="Open Sans" panose="020B0606030504020204" pitchFamily="34" charset="0"/>
                </a:rPr>
                <a:t>1896</a:t>
              </a:r>
            </a:p>
          </p:txBody>
        </p:sp>
        <p:sp>
          <p:nvSpPr>
            <p:cNvPr id="30" name="TextBox 29">
              <a:extLst>
                <a:ext uri="{FF2B5EF4-FFF2-40B4-BE49-F238E27FC236}">
                  <a16:creationId xmlns:a16="http://schemas.microsoft.com/office/drawing/2014/main" xmlns="" id="{65C09136-1AC8-4F2D-981A-6E45B98B97D8}"/>
                </a:ext>
              </a:extLst>
            </p:cNvPr>
            <p:cNvSpPr txBox="1"/>
            <p:nvPr/>
          </p:nvSpPr>
          <p:spPr>
            <a:xfrm rot="16200000">
              <a:off x="4885542" y="5009998"/>
              <a:ext cx="631059" cy="307777"/>
            </a:xfrm>
            <a:prstGeom prst="rect">
              <a:avLst/>
            </a:prstGeom>
            <a:noFill/>
          </p:spPr>
          <p:txBody>
            <a:bodyPr wrap="square" rtlCol="0">
              <a:spAutoFit/>
            </a:bodyPr>
            <a:lstStyle/>
            <a:p>
              <a:r>
                <a:rPr lang="en-GB" sz="1400" dirty="0">
                  <a:latin typeface="Open Sans" panose="020B0606030504020204" pitchFamily="34" charset="0"/>
                  <a:ea typeface="Open Sans" panose="020B0606030504020204" pitchFamily="34" charset="0"/>
                  <a:cs typeface="Open Sans" panose="020B0606030504020204" pitchFamily="34" charset="0"/>
                </a:rPr>
                <a:t>1912</a:t>
              </a:r>
            </a:p>
          </p:txBody>
        </p:sp>
        <p:sp>
          <p:nvSpPr>
            <p:cNvPr id="31" name="TextBox 30">
              <a:extLst>
                <a:ext uri="{FF2B5EF4-FFF2-40B4-BE49-F238E27FC236}">
                  <a16:creationId xmlns:a16="http://schemas.microsoft.com/office/drawing/2014/main" xmlns="" id="{49CBF530-3C6C-4250-996E-F05671BD0500}"/>
                </a:ext>
              </a:extLst>
            </p:cNvPr>
            <p:cNvSpPr txBox="1"/>
            <p:nvPr/>
          </p:nvSpPr>
          <p:spPr>
            <a:xfrm rot="16200000">
              <a:off x="5156940" y="5009998"/>
              <a:ext cx="631059" cy="307777"/>
            </a:xfrm>
            <a:prstGeom prst="rect">
              <a:avLst/>
            </a:prstGeom>
            <a:noFill/>
          </p:spPr>
          <p:txBody>
            <a:bodyPr wrap="square" rtlCol="0">
              <a:spAutoFit/>
            </a:bodyPr>
            <a:lstStyle/>
            <a:p>
              <a:r>
                <a:rPr lang="en-GB" sz="1400" dirty="0">
                  <a:latin typeface="Open Sans" panose="020B0606030504020204" pitchFamily="34" charset="0"/>
                  <a:ea typeface="Open Sans" panose="020B0606030504020204" pitchFamily="34" charset="0"/>
                  <a:cs typeface="Open Sans" panose="020B0606030504020204" pitchFamily="34" charset="0"/>
                </a:rPr>
                <a:t>1920</a:t>
              </a:r>
            </a:p>
          </p:txBody>
        </p:sp>
        <p:sp>
          <p:nvSpPr>
            <p:cNvPr id="32" name="TextBox 31">
              <a:extLst>
                <a:ext uri="{FF2B5EF4-FFF2-40B4-BE49-F238E27FC236}">
                  <a16:creationId xmlns:a16="http://schemas.microsoft.com/office/drawing/2014/main" xmlns="" id="{3684BCB5-0F97-4AD4-96F2-D3FDD5D91A10}"/>
                </a:ext>
              </a:extLst>
            </p:cNvPr>
            <p:cNvSpPr txBox="1"/>
            <p:nvPr/>
          </p:nvSpPr>
          <p:spPr>
            <a:xfrm rot="16200000">
              <a:off x="5428338" y="5009998"/>
              <a:ext cx="631059" cy="307777"/>
            </a:xfrm>
            <a:prstGeom prst="rect">
              <a:avLst/>
            </a:prstGeom>
            <a:noFill/>
          </p:spPr>
          <p:txBody>
            <a:bodyPr wrap="square" rtlCol="0">
              <a:spAutoFit/>
            </a:bodyPr>
            <a:lstStyle/>
            <a:p>
              <a:r>
                <a:rPr lang="en-GB" sz="1400" dirty="0">
                  <a:latin typeface="Open Sans" panose="020B0606030504020204" pitchFamily="34" charset="0"/>
                  <a:ea typeface="Open Sans" panose="020B0606030504020204" pitchFamily="34" charset="0"/>
                  <a:cs typeface="Open Sans" panose="020B0606030504020204" pitchFamily="34" charset="0"/>
                </a:rPr>
                <a:t>1928</a:t>
              </a:r>
            </a:p>
          </p:txBody>
        </p:sp>
        <p:sp>
          <p:nvSpPr>
            <p:cNvPr id="33" name="TextBox 32">
              <a:extLst>
                <a:ext uri="{FF2B5EF4-FFF2-40B4-BE49-F238E27FC236}">
                  <a16:creationId xmlns:a16="http://schemas.microsoft.com/office/drawing/2014/main" xmlns="" id="{56A2679C-B6A9-4ED9-B8A8-B84FCAA3A0FA}"/>
                </a:ext>
              </a:extLst>
            </p:cNvPr>
            <p:cNvSpPr txBox="1"/>
            <p:nvPr/>
          </p:nvSpPr>
          <p:spPr>
            <a:xfrm rot="16200000">
              <a:off x="6785328" y="5009998"/>
              <a:ext cx="631059" cy="307777"/>
            </a:xfrm>
            <a:prstGeom prst="rect">
              <a:avLst/>
            </a:prstGeom>
            <a:noFill/>
          </p:spPr>
          <p:txBody>
            <a:bodyPr wrap="square" rtlCol="0">
              <a:spAutoFit/>
            </a:bodyPr>
            <a:lstStyle/>
            <a:p>
              <a:r>
                <a:rPr lang="en-GB" sz="1400" dirty="0">
                  <a:latin typeface="Open Sans" panose="020B0606030504020204" pitchFamily="34" charset="0"/>
                  <a:ea typeface="Open Sans" panose="020B0606030504020204" pitchFamily="34" charset="0"/>
                  <a:cs typeface="Open Sans" panose="020B0606030504020204" pitchFamily="34" charset="0"/>
                </a:rPr>
                <a:t>1968</a:t>
              </a:r>
            </a:p>
          </p:txBody>
        </p:sp>
        <p:sp>
          <p:nvSpPr>
            <p:cNvPr id="34" name="TextBox 33">
              <a:extLst>
                <a:ext uri="{FF2B5EF4-FFF2-40B4-BE49-F238E27FC236}">
                  <a16:creationId xmlns:a16="http://schemas.microsoft.com/office/drawing/2014/main" xmlns="" id="{677F8B60-801F-4984-9A29-172A5B23AD94}"/>
                </a:ext>
              </a:extLst>
            </p:cNvPr>
            <p:cNvSpPr txBox="1"/>
            <p:nvPr/>
          </p:nvSpPr>
          <p:spPr>
            <a:xfrm rot="16200000">
              <a:off x="5971134" y="5009998"/>
              <a:ext cx="631059" cy="307777"/>
            </a:xfrm>
            <a:prstGeom prst="rect">
              <a:avLst/>
            </a:prstGeom>
            <a:noFill/>
          </p:spPr>
          <p:txBody>
            <a:bodyPr wrap="square" rtlCol="0">
              <a:spAutoFit/>
            </a:bodyPr>
            <a:lstStyle/>
            <a:p>
              <a:r>
                <a:rPr lang="en-GB" sz="1400" dirty="0">
                  <a:latin typeface="Open Sans" panose="020B0606030504020204" pitchFamily="34" charset="0"/>
                  <a:ea typeface="Open Sans" panose="020B0606030504020204" pitchFamily="34" charset="0"/>
                  <a:cs typeface="Open Sans" panose="020B0606030504020204" pitchFamily="34" charset="0"/>
                </a:rPr>
                <a:t>1944</a:t>
              </a:r>
            </a:p>
          </p:txBody>
        </p:sp>
        <p:sp>
          <p:nvSpPr>
            <p:cNvPr id="35" name="TextBox 34">
              <a:extLst>
                <a:ext uri="{FF2B5EF4-FFF2-40B4-BE49-F238E27FC236}">
                  <a16:creationId xmlns:a16="http://schemas.microsoft.com/office/drawing/2014/main" xmlns="" id="{BA5CF443-DA0E-4E84-AC4A-E422D7718331}"/>
                </a:ext>
              </a:extLst>
            </p:cNvPr>
            <p:cNvSpPr txBox="1"/>
            <p:nvPr/>
          </p:nvSpPr>
          <p:spPr>
            <a:xfrm rot="16200000">
              <a:off x="6242532" y="5009998"/>
              <a:ext cx="631059" cy="307777"/>
            </a:xfrm>
            <a:prstGeom prst="rect">
              <a:avLst/>
            </a:prstGeom>
            <a:noFill/>
          </p:spPr>
          <p:txBody>
            <a:bodyPr wrap="square" rtlCol="0">
              <a:spAutoFit/>
            </a:bodyPr>
            <a:lstStyle/>
            <a:p>
              <a:r>
                <a:rPr lang="en-GB" sz="1400" dirty="0">
                  <a:latin typeface="Open Sans" panose="020B0606030504020204" pitchFamily="34" charset="0"/>
                  <a:ea typeface="Open Sans" panose="020B0606030504020204" pitchFamily="34" charset="0"/>
                  <a:cs typeface="Open Sans" panose="020B0606030504020204" pitchFamily="34" charset="0"/>
                </a:rPr>
                <a:t>1952</a:t>
              </a:r>
            </a:p>
          </p:txBody>
        </p:sp>
        <p:sp>
          <p:nvSpPr>
            <p:cNvPr id="36" name="TextBox 35">
              <a:extLst>
                <a:ext uri="{FF2B5EF4-FFF2-40B4-BE49-F238E27FC236}">
                  <a16:creationId xmlns:a16="http://schemas.microsoft.com/office/drawing/2014/main" xmlns="" id="{9A0C7289-5BD4-4C84-A609-7706770C6562}"/>
                </a:ext>
              </a:extLst>
            </p:cNvPr>
            <p:cNvSpPr txBox="1"/>
            <p:nvPr/>
          </p:nvSpPr>
          <p:spPr>
            <a:xfrm rot="16200000">
              <a:off x="8142318" y="5009997"/>
              <a:ext cx="631059" cy="307777"/>
            </a:xfrm>
            <a:prstGeom prst="rect">
              <a:avLst/>
            </a:prstGeom>
            <a:noFill/>
          </p:spPr>
          <p:txBody>
            <a:bodyPr wrap="square" rtlCol="0">
              <a:spAutoFit/>
            </a:bodyPr>
            <a:lstStyle/>
            <a:p>
              <a:r>
                <a:rPr lang="en-GB" sz="1400" dirty="0">
                  <a:latin typeface="Open Sans" panose="020B0606030504020204" pitchFamily="34" charset="0"/>
                  <a:ea typeface="Open Sans" panose="020B0606030504020204" pitchFamily="34" charset="0"/>
                  <a:cs typeface="Open Sans" panose="020B0606030504020204" pitchFamily="34" charset="0"/>
                </a:rPr>
                <a:t>2008</a:t>
              </a:r>
            </a:p>
          </p:txBody>
        </p:sp>
        <p:sp>
          <p:nvSpPr>
            <p:cNvPr id="37" name="TextBox 36">
              <a:extLst>
                <a:ext uri="{FF2B5EF4-FFF2-40B4-BE49-F238E27FC236}">
                  <a16:creationId xmlns:a16="http://schemas.microsoft.com/office/drawing/2014/main" xmlns="" id="{604523D9-1720-4666-8851-0D101C78394C}"/>
                </a:ext>
              </a:extLst>
            </p:cNvPr>
            <p:cNvSpPr txBox="1"/>
            <p:nvPr/>
          </p:nvSpPr>
          <p:spPr>
            <a:xfrm rot="16200000">
              <a:off x="7056726" y="5009998"/>
              <a:ext cx="631059" cy="307777"/>
            </a:xfrm>
            <a:prstGeom prst="rect">
              <a:avLst/>
            </a:prstGeom>
            <a:noFill/>
          </p:spPr>
          <p:txBody>
            <a:bodyPr wrap="square" rtlCol="0">
              <a:spAutoFit/>
            </a:bodyPr>
            <a:lstStyle/>
            <a:p>
              <a:r>
                <a:rPr lang="en-GB" sz="1400" dirty="0">
                  <a:latin typeface="Open Sans" panose="020B0606030504020204" pitchFamily="34" charset="0"/>
                  <a:ea typeface="Open Sans" panose="020B0606030504020204" pitchFamily="34" charset="0"/>
                  <a:cs typeface="Open Sans" panose="020B0606030504020204" pitchFamily="34" charset="0"/>
                </a:rPr>
                <a:t>1976</a:t>
              </a:r>
            </a:p>
          </p:txBody>
        </p:sp>
        <p:sp>
          <p:nvSpPr>
            <p:cNvPr id="38" name="TextBox 37">
              <a:extLst>
                <a:ext uri="{FF2B5EF4-FFF2-40B4-BE49-F238E27FC236}">
                  <a16:creationId xmlns:a16="http://schemas.microsoft.com/office/drawing/2014/main" xmlns="" id="{01D95F0C-8DCA-4DE6-95FB-938C3DE5D03A}"/>
                </a:ext>
              </a:extLst>
            </p:cNvPr>
            <p:cNvSpPr txBox="1"/>
            <p:nvPr/>
          </p:nvSpPr>
          <p:spPr>
            <a:xfrm rot="16200000">
              <a:off x="7328124" y="5009998"/>
              <a:ext cx="631059" cy="307777"/>
            </a:xfrm>
            <a:prstGeom prst="rect">
              <a:avLst/>
            </a:prstGeom>
            <a:noFill/>
          </p:spPr>
          <p:txBody>
            <a:bodyPr wrap="square" rtlCol="0">
              <a:spAutoFit/>
            </a:bodyPr>
            <a:lstStyle/>
            <a:p>
              <a:r>
                <a:rPr lang="en-GB" sz="1400" dirty="0">
                  <a:latin typeface="Open Sans" panose="020B0606030504020204" pitchFamily="34" charset="0"/>
                  <a:ea typeface="Open Sans" panose="020B0606030504020204" pitchFamily="34" charset="0"/>
                  <a:cs typeface="Open Sans" panose="020B0606030504020204" pitchFamily="34" charset="0"/>
                </a:rPr>
                <a:t>1984</a:t>
              </a:r>
            </a:p>
          </p:txBody>
        </p:sp>
        <p:sp>
          <p:nvSpPr>
            <p:cNvPr id="39" name="TextBox 38">
              <a:extLst>
                <a:ext uri="{FF2B5EF4-FFF2-40B4-BE49-F238E27FC236}">
                  <a16:creationId xmlns:a16="http://schemas.microsoft.com/office/drawing/2014/main" xmlns="" id="{CA61C2D0-28B3-4C89-9521-A485B2193BAE}"/>
                </a:ext>
              </a:extLst>
            </p:cNvPr>
            <p:cNvSpPr txBox="1"/>
            <p:nvPr/>
          </p:nvSpPr>
          <p:spPr>
            <a:xfrm rot="16200000">
              <a:off x="7599522" y="5009998"/>
              <a:ext cx="631059" cy="307777"/>
            </a:xfrm>
            <a:prstGeom prst="rect">
              <a:avLst/>
            </a:prstGeom>
            <a:noFill/>
          </p:spPr>
          <p:txBody>
            <a:bodyPr wrap="square" rtlCol="0">
              <a:spAutoFit/>
            </a:bodyPr>
            <a:lstStyle/>
            <a:p>
              <a:r>
                <a:rPr lang="en-GB" sz="1400" dirty="0">
                  <a:latin typeface="Open Sans" panose="020B0606030504020204" pitchFamily="34" charset="0"/>
                  <a:ea typeface="Open Sans" panose="020B0606030504020204" pitchFamily="34" charset="0"/>
                  <a:cs typeface="Open Sans" panose="020B0606030504020204" pitchFamily="34" charset="0"/>
                </a:rPr>
                <a:t>1992</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 id="{192B03AF-7B4F-6B46-A5DA-DAADD53D20AA}"/>
              </a:ext>
            </a:extLst>
          </p:cNvPr>
          <p:cNvSpPr txBox="1">
            <a:spLocks/>
          </p:cNvSpPr>
          <p:nvPr/>
        </p:nvSpPr>
        <p:spPr bwMode="auto">
          <a:xfrm>
            <a:off x="0" y="306388"/>
            <a:ext cx="9144000" cy="620712"/>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a:lstStyle>
          <a:p>
            <a:r>
              <a:rPr lang="en-GB" altLang="en-US" sz="3600" b="1" dirty="0">
                <a:solidFill>
                  <a:srgbClr val="7BC26C"/>
                </a:solidFill>
                <a:latin typeface="Open Sans" panose="020B0606030504020204" pitchFamily="34" charset="0"/>
                <a:ea typeface="Open Sans" panose="020B0606030504020204" pitchFamily="34" charset="0"/>
                <a:cs typeface="Open Sans" panose="020B0606030504020204" pitchFamily="34" charset="0"/>
              </a:rPr>
              <a:t>COP26</a:t>
            </a:r>
          </a:p>
        </p:txBody>
      </p:sp>
      <p:sp>
        <p:nvSpPr>
          <p:cNvPr id="10" name="TextBox 9">
            <a:extLst>
              <a:ext uri="{FF2B5EF4-FFF2-40B4-BE49-F238E27FC236}">
                <a16:creationId xmlns:a16="http://schemas.microsoft.com/office/drawing/2014/main" xmlns="" id="{941D4FBC-2B73-7D4D-A561-DC6BB74BF499}"/>
              </a:ext>
            </a:extLst>
          </p:cNvPr>
          <p:cNvSpPr txBox="1"/>
          <p:nvPr/>
        </p:nvSpPr>
        <p:spPr>
          <a:xfrm>
            <a:off x="360002" y="1128166"/>
            <a:ext cx="5311455" cy="216386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l">
              <a:lnSpc>
                <a:spcPct val="107000"/>
              </a:lnSpc>
              <a:spcAft>
                <a:spcPts val="0"/>
              </a:spcAft>
            </a:pPr>
            <a:r>
              <a:rPr lang="en-GB" sz="1800" dirty="0">
                <a:effectLst/>
                <a:latin typeface="Open Sans" panose="020B0606030504020204" pitchFamily="34" charset="0"/>
                <a:ea typeface="Open Sans" panose="020B0606030504020204" pitchFamily="34" charset="0"/>
                <a:cs typeface="Open Sans" panose="020B0606030504020204" pitchFamily="34" charset="0"/>
              </a:rPr>
              <a:t>197 countries (parties) have signed up to the United Nations Framework Convention on Climate Change (UNFCCC). </a:t>
            </a:r>
          </a:p>
          <a:p>
            <a:pPr algn="l">
              <a:lnSpc>
                <a:spcPct val="107000"/>
              </a:lnSpc>
              <a:spcBef>
                <a:spcPts val="2400"/>
              </a:spcBef>
              <a:spcAft>
                <a:spcPts val="0"/>
              </a:spcAft>
            </a:pPr>
            <a:r>
              <a:rPr lang="en-GB" sz="1800" dirty="0">
                <a:effectLst/>
                <a:latin typeface="Open Sans" panose="020B0606030504020204" pitchFamily="34" charset="0"/>
                <a:ea typeface="Open Sans" panose="020B0606030504020204" pitchFamily="34" charset="0"/>
                <a:cs typeface="Open Sans" panose="020B0606030504020204" pitchFamily="34" charset="0"/>
              </a:rPr>
              <a:t>The UNFCCC aims to prevent human activity from causing dangerous levels of climate change. </a:t>
            </a:r>
          </a:p>
        </p:txBody>
      </p:sp>
      <p:pic>
        <p:nvPicPr>
          <p:cNvPr id="6" name="Picture 5" descr="Text&#10;&#10;Description automatically generated with low confidence">
            <a:extLst>
              <a:ext uri="{FF2B5EF4-FFF2-40B4-BE49-F238E27FC236}">
                <a16:creationId xmlns:a16="http://schemas.microsoft.com/office/drawing/2014/main" xmlns="" id="{832F5FD7-A76B-8A4B-AAFE-EB883E1E3549}"/>
              </a:ext>
            </a:extLst>
          </p:cNvPr>
          <p:cNvPicPr>
            <a:picLocks noChangeAspect="1"/>
          </p:cNvPicPr>
          <p:nvPr/>
        </p:nvPicPr>
        <p:blipFill rotWithShape="1">
          <a:blip r:embed="rId3" cstate="email">
            <a:extLst>
              <a:ext uri="{28A0092B-C50C-407E-A947-70E740481C1C}">
                <a14:useLocalDpi xmlns:a14="http://schemas.microsoft.com/office/drawing/2010/main" xmlns="" val="0"/>
              </a:ext>
            </a:extLst>
          </a:blip>
          <a:srcRect/>
          <a:stretch/>
        </p:blipFill>
        <p:spPr>
          <a:xfrm>
            <a:off x="8610294" y="6200776"/>
            <a:ext cx="419406" cy="403873"/>
          </a:xfrm>
          <a:prstGeom prst="rect">
            <a:avLst/>
          </a:prstGeom>
        </p:spPr>
      </p:pic>
      <p:sp>
        <p:nvSpPr>
          <p:cNvPr id="7" name="TextBox 6">
            <a:extLst>
              <a:ext uri="{FF2B5EF4-FFF2-40B4-BE49-F238E27FC236}">
                <a16:creationId xmlns:a16="http://schemas.microsoft.com/office/drawing/2014/main" xmlns="" id="{2E04B20B-C7F0-4968-AD8E-BF2DF15B471F}"/>
              </a:ext>
            </a:extLst>
          </p:cNvPr>
          <p:cNvSpPr txBox="1"/>
          <p:nvPr/>
        </p:nvSpPr>
        <p:spPr>
          <a:xfrm>
            <a:off x="360002" y="4328006"/>
            <a:ext cx="8543840" cy="216386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l">
              <a:lnSpc>
                <a:spcPct val="107000"/>
              </a:lnSpc>
              <a:spcAft>
                <a:spcPts val="0"/>
              </a:spcAft>
            </a:pPr>
            <a:r>
              <a:rPr lang="en-GB" sz="1800" dirty="0">
                <a:effectLst/>
                <a:latin typeface="Open Sans" panose="020B0606030504020204" pitchFamily="34" charset="0"/>
                <a:ea typeface="Open Sans" panose="020B0606030504020204" pitchFamily="34" charset="0"/>
                <a:cs typeface="Open Sans" panose="020B0606030504020204" pitchFamily="34" charset="0"/>
              </a:rPr>
              <a:t>Every time the member nations meet it is called a </a:t>
            </a:r>
            <a:r>
              <a:rPr lang="en-GB" sz="1800" b="1" dirty="0">
                <a:solidFill>
                  <a:srgbClr val="7BC26C"/>
                </a:solidFill>
                <a:effectLst/>
                <a:latin typeface="Open Sans" panose="020B0606030504020204" pitchFamily="34" charset="0"/>
                <a:ea typeface="Open Sans" panose="020B0606030504020204" pitchFamily="34" charset="0"/>
                <a:cs typeface="Open Sans" panose="020B0606030504020204" pitchFamily="34" charset="0"/>
              </a:rPr>
              <a:t>COP</a:t>
            </a:r>
            <a:r>
              <a:rPr lang="en-GB" sz="1800" dirty="0">
                <a:effectLst/>
                <a:latin typeface="Open Sans" panose="020B0606030504020204" pitchFamily="34" charset="0"/>
                <a:ea typeface="Open Sans" panose="020B0606030504020204" pitchFamily="34" charset="0"/>
                <a:cs typeface="Open Sans" panose="020B0606030504020204" pitchFamily="34" charset="0"/>
              </a:rPr>
              <a:t>, which stands for </a:t>
            </a:r>
            <a:r>
              <a:rPr lang="en-GB" sz="1800" b="1" dirty="0">
                <a:solidFill>
                  <a:srgbClr val="7BC26C"/>
                </a:solidFill>
                <a:effectLst/>
                <a:latin typeface="Open Sans" panose="020B0606030504020204" pitchFamily="34" charset="0"/>
                <a:ea typeface="Open Sans" panose="020B0606030504020204" pitchFamily="34" charset="0"/>
                <a:cs typeface="Open Sans" panose="020B0606030504020204" pitchFamily="34" charset="0"/>
              </a:rPr>
              <a:t>Conference of the Parties</a:t>
            </a:r>
            <a:r>
              <a:rPr lang="en-GB" sz="1800" dirty="0">
                <a:effectLst/>
                <a:latin typeface="Open Sans" panose="020B0606030504020204" pitchFamily="34" charset="0"/>
                <a:ea typeface="Open Sans" panose="020B0606030504020204" pitchFamily="34" charset="0"/>
                <a:cs typeface="Open Sans" panose="020B0606030504020204" pitchFamily="34" charset="0"/>
              </a:rPr>
              <a:t>. They look at the current state of the climate and discuss the actions they will take to address climate change.</a:t>
            </a:r>
          </a:p>
          <a:p>
            <a:pPr algn="l">
              <a:lnSpc>
                <a:spcPct val="107000"/>
              </a:lnSpc>
              <a:spcBef>
                <a:spcPts val="2400"/>
              </a:spcBef>
              <a:spcAft>
                <a:spcPts val="0"/>
              </a:spcAft>
            </a:pPr>
            <a:r>
              <a:rPr lang="en-GB" sz="1800" dirty="0">
                <a:effectLst/>
                <a:latin typeface="Open Sans" panose="020B0606030504020204" pitchFamily="34" charset="0"/>
                <a:ea typeface="Open Sans" panose="020B0606030504020204" pitchFamily="34" charset="0"/>
                <a:cs typeface="Open Sans" panose="020B0606030504020204" pitchFamily="34" charset="0"/>
              </a:rPr>
              <a:t>This November will see the 26</a:t>
            </a:r>
            <a:r>
              <a:rPr lang="en-GB" sz="1800" baseline="300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th</a:t>
            </a:r>
            <a:r>
              <a:rPr lang="en-GB" sz="1800" dirty="0">
                <a:effectLst/>
                <a:latin typeface="Open Sans" panose="020B0606030504020204" pitchFamily="34" charset="0"/>
                <a:ea typeface="Open Sans" panose="020B0606030504020204" pitchFamily="34" charset="0"/>
                <a:cs typeface="Open Sans" panose="020B0606030504020204" pitchFamily="34" charset="0"/>
              </a:rPr>
              <a:t> of these meetings taking place, so you will </a:t>
            </a:r>
            <a:r>
              <a:rPr lang="en-GB" sz="1800" dirty="0">
                <a:latin typeface="Open Sans" panose="020B0606030504020204" pitchFamily="34" charset="0"/>
                <a:ea typeface="Open Sans" panose="020B0606030504020204" pitchFamily="34" charset="0"/>
                <a:cs typeface="Open Sans" panose="020B0606030504020204" pitchFamily="34" charset="0"/>
              </a:rPr>
              <a:t>hear</a:t>
            </a:r>
            <a:r>
              <a:rPr lang="en-GB" sz="1800" dirty="0">
                <a:effectLst/>
                <a:latin typeface="Open Sans" panose="020B0606030504020204" pitchFamily="34" charset="0"/>
                <a:ea typeface="Open Sans" panose="020B0606030504020204" pitchFamily="34" charset="0"/>
                <a:cs typeface="Open Sans" panose="020B0606030504020204" pitchFamily="34" charset="0"/>
              </a:rPr>
              <a:t> the event being described as </a:t>
            </a:r>
            <a:r>
              <a:rPr lang="en-GB" sz="1800" b="1" dirty="0">
                <a:solidFill>
                  <a:srgbClr val="7BC26C"/>
                </a:solidFill>
                <a:effectLst/>
                <a:latin typeface="Open Sans" panose="020B0606030504020204" pitchFamily="34" charset="0"/>
                <a:ea typeface="Open Sans" panose="020B0606030504020204" pitchFamily="34" charset="0"/>
                <a:cs typeface="Open Sans" panose="020B0606030504020204" pitchFamily="34" charset="0"/>
              </a:rPr>
              <a:t>COP26</a:t>
            </a:r>
            <a:r>
              <a:rPr lang="en-GB" sz="1800" dirty="0">
                <a:solidFill>
                  <a:srgbClr val="7BC26C"/>
                </a:solidFill>
                <a:effectLst/>
                <a:latin typeface="Open Sans" panose="020B0606030504020204" pitchFamily="34" charset="0"/>
                <a:ea typeface="Open Sans" panose="020B0606030504020204" pitchFamily="34" charset="0"/>
                <a:cs typeface="Open Sans" panose="020B0606030504020204" pitchFamily="34" charset="0"/>
              </a:rPr>
              <a:t> </a:t>
            </a:r>
            <a:r>
              <a:rPr lang="en-GB" sz="1800" dirty="0">
                <a:effectLst/>
                <a:latin typeface="Open Sans" panose="020B0606030504020204" pitchFamily="34" charset="0"/>
                <a:ea typeface="Open Sans" panose="020B0606030504020204" pitchFamily="34" charset="0"/>
                <a:cs typeface="Open Sans" panose="020B0606030504020204" pitchFamily="34" charset="0"/>
              </a:rPr>
              <a:t>as well as the </a:t>
            </a:r>
            <a:r>
              <a:rPr lang="en-GB" sz="1800" b="1" dirty="0">
                <a:solidFill>
                  <a:srgbClr val="7BC26C"/>
                </a:solidFill>
                <a:effectLst/>
                <a:latin typeface="Open Sans" panose="020B0606030504020204" pitchFamily="34" charset="0"/>
                <a:ea typeface="Open Sans" panose="020B0606030504020204" pitchFamily="34" charset="0"/>
                <a:cs typeface="Open Sans" panose="020B0606030504020204" pitchFamily="34" charset="0"/>
              </a:rPr>
              <a:t>UN Climate Change Conference</a:t>
            </a:r>
            <a:r>
              <a:rPr lang="en-GB" sz="1800" dirty="0">
                <a:effectLst/>
                <a:latin typeface="Open Sans" panose="020B0606030504020204" pitchFamily="34" charset="0"/>
                <a:ea typeface="Open Sans" panose="020B0606030504020204" pitchFamily="34" charset="0"/>
                <a:cs typeface="Open Sans" panose="020B0606030504020204" pitchFamily="34" charset="0"/>
              </a:rPr>
              <a:t>. It will be hosted by the UK in Glasgow.</a:t>
            </a:r>
          </a:p>
        </p:txBody>
      </p:sp>
      <p:sp>
        <p:nvSpPr>
          <p:cNvPr id="11" name="Google Shape;396;p21">
            <a:extLst>
              <a:ext uri="{FF2B5EF4-FFF2-40B4-BE49-F238E27FC236}">
                <a16:creationId xmlns:a16="http://schemas.microsoft.com/office/drawing/2014/main" xmlns="" id="{554C8332-6A6E-4D89-88E1-025FEA50F25C}"/>
              </a:ext>
            </a:extLst>
          </p:cNvPr>
          <p:cNvSpPr/>
          <p:nvPr/>
        </p:nvSpPr>
        <p:spPr>
          <a:xfrm>
            <a:off x="5519059" y="3995319"/>
            <a:ext cx="3195069" cy="23079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9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sym typeface="Arial"/>
              </a:rPr>
              <a:t>UNFCCC logo by </a:t>
            </a:r>
            <a:r>
              <a:rPr lang="en-GB" sz="900" dirty="0" err="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sym typeface="Arial"/>
              </a:rPr>
              <a:t>UNclimatechange</a:t>
            </a:r>
            <a:r>
              <a:rPr lang="en-GB" sz="9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sym typeface="Arial"/>
              </a:rPr>
              <a:t> licensed under CC BY</a:t>
            </a:r>
            <a:endParaRPr sz="12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Rectangle 1">
            <a:extLst>
              <a:ext uri="{FF2B5EF4-FFF2-40B4-BE49-F238E27FC236}">
                <a16:creationId xmlns:a16="http://schemas.microsoft.com/office/drawing/2014/main" xmlns="" id="{D0A851C2-FE56-45BE-B457-22B4287108AD}"/>
              </a:ext>
            </a:extLst>
          </p:cNvPr>
          <p:cNvSpPr/>
          <p:nvPr/>
        </p:nvSpPr>
        <p:spPr>
          <a:xfrm>
            <a:off x="5629993" y="1232539"/>
            <a:ext cx="2997047" cy="271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B80411D0-7729-4006-B7C0-82FA389701FF}"/>
              </a:ext>
            </a:extLst>
          </p:cNvPr>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5845758" y="1345747"/>
            <a:ext cx="2607578" cy="2607578"/>
          </a:xfrm>
          <a:prstGeom prst="rect">
            <a:avLst/>
          </a:prstGeom>
        </p:spPr>
      </p:pic>
    </p:spTree>
    <p:extLst>
      <p:ext uri="{BB962C8B-B14F-4D97-AF65-F5344CB8AC3E}">
        <p14:creationId xmlns:p14="http://schemas.microsoft.com/office/powerpoint/2010/main" xmlns="" val="14532395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lum/>
          </a:blip>
          <a:srcRect/>
          <a:stretch>
            <a:fillRect/>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941D4FBC-2B73-7D4D-A561-DC6BB74BF499}"/>
              </a:ext>
            </a:extLst>
          </p:cNvPr>
          <p:cNvSpPr txBox="1"/>
          <p:nvPr/>
        </p:nvSpPr>
        <p:spPr>
          <a:xfrm>
            <a:off x="360002" y="1128166"/>
            <a:ext cx="8543840" cy="205633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l">
              <a:lnSpc>
                <a:spcPct val="107000"/>
              </a:lnSpc>
              <a:spcAft>
                <a:spcPts val="1200"/>
              </a:spcAft>
            </a:pPr>
            <a:r>
              <a:rPr lang="en-GB" sz="1800" dirty="0">
                <a:latin typeface="Open Sans" panose="020B0606030504020204" pitchFamily="34" charset="0"/>
                <a:ea typeface="Open Sans" panose="020B0606030504020204" pitchFamily="34" charset="0"/>
                <a:cs typeface="Open Sans" panose="020B0606030504020204" pitchFamily="34" charset="0"/>
              </a:rPr>
              <a:t>I</a:t>
            </a:r>
            <a:r>
              <a:rPr lang="en-GB" sz="1800" dirty="0">
                <a:effectLst/>
                <a:latin typeface="Open Sans" panose="020B0606030504020204" pitchFamily="34" charset="0"/>
                <a:ea typeface="Open Sans" panose="020B0606030504020204" pitchFamily="34" charset="0"/>
                <a:cs typeface="Open Sans" panose="020B0606030504020204" pitchFamily="34" charset="0"/>
              </a:rPr>
              <a:t>n 2015, at COP21 in Paris, the nations signed an agreement that set out an ambitious plan to tackle climate change. In </a:t>
            </a:r>
            <a:r>
              <a:rPr lang="en-GB" dirty="0">
                <a:latin typeface="Open Sans" panose="020B0606030504020204" pitchFamily="34" charset="0"/>
                <a:ea typeface="Open Sans" panose="020B0606030504020204" pitchFamily="34" charset="0"/>
                <a:cs typeface="Open Sans" panose="020B0606030504020204" pitchFamily="34" charset="0"/>
              </a:rPr>
              <a:t>t</a:t>
            </a:r>
            <a:r>
              <a:rPr lang="en-GB" sz="1800" dirty="0">
                <a:effectLst/>
                <a:latin typeface="Open Sans" panose="020B0606030504020204" pitchFamily="34" charset="0"/>
                <a:ea typeface="Open Sans" panose="020B0606030504020204" pitchFamily="34" charset="0"/>
                <a:cs typeface="Open Sans" panose="020B0606030504020204" pitchFamily="34" charset="0"/>
              </a:rPr>
              <a:t>he </a:t>
            </a:r>
            <a:r>
              <a:rPr lang="en-GB" sz="1800" b="1" dirty="0">
                <a:solidFill>
                  <a:srgbClr val="7BC26C"/>
                </a:solidFill>
                <a:effectLst/>
                <a:latin typeface="Open Sans" panose="020B0606030504020204" pitchFamily="34" charset="0"/>
                <a:ea typeface="Open Sans" panose="020B0606030504020204" pitchFamily="34" charset="0"/>
                <a:cs typeface="Open Sans" panose="020B0606030504020204" pitchFamily="34" charset="0"/>
              </a:rPr>
              <a:t>Paris Agreement</a:t>
            </a:r>
            <a:r>
              <a:rPr lang="en-GB" sz="1800" dirty="0">
                <a:effectLst/>
                <a:latin typeface="Open Sans" panose="020B0606030504020204" pitchFamily="34" charset="0"/>
                <a:ea typeface="Open Sans" panose="020B0606030504020204" pitchFamily="34" charset="0"/>
                <a:cs typeface="Open Sans" panose="020B0606030504020204" pitchFamily="34" charset="0"/>
              </a:rPr>
              <a:t>, nations agreed to act together to restrict global temperature increases to 2°C and begin efforts to limit warming to 1.5°C.</a:t>
            </a:r>
          </a:p>
          <a:p>
            <a:pPr algn="l">
              <a:lnSpc>
                <a:spcPct val="107000"/>
              </a:lnSpc>
              <a:spcAft>
                <a:spcPts val="800"/>
              </a:spcAft>
            </a:pPr>
            <a:r>
              <a:rPr lang="en-GB" sz="1800" dirty="0">
                <a:effectLst/>
                <a:latin typeface="Open Sans" panose="020B0606030504020204" pitchFamily="34" charset="0"/>
                <a:ea typeface="Open Sans" panose="020B0606030504020204" pitchFamily="34" charset="0"/>
                <a:cs typeface="Open Sans" panose="020B0606030504020204" pitchFamily="34" charset="0"/>
              </a:rPr>
              <a:t>To do this we will need to reach ‘net zero’ by 2050. This means that any carbon emissions will need to be balanced by removing carbon dioxide from the air.</a:t>
            </a:r>
          </a:p>
        </p:txBody>
      </p:sp>
      <p:pic>
        <p:nvPicPr>
          <p:cNvPr id="6" name="Picture 5" descr="Text&#10;&#10;Description automatically generated with low confidence">
            <a:extLst>
              <a:ext uri="{FF2B5EF4-FFF2-40B4-BE49-F238E27FC236}">
                <a16:creationId xmlns:a16="http://schemas.microsoft.com/office/drawing/2014/main" xmlns="" id="{832F5FD7-A76B-8A4B-AAFE-EB883E1E3549}"/>
              </a:ext>
            </a:extLst>
          </p:cNvPr>
          <p:cNvPicPr>
            <a:picLocks noChangeAspect="1"/>
          </p:cNvPicPr>
          <p:nvPr/>
        </p:nvPicPr>
        <p:blipFill rotWithShape="1">
          <a:blip r:embed="rId3" cstate="email">
            <a:extLst>
              <a:ext uri="{28A0092B-C50C-407E-A947-70E740481C1C}">
                <a14:useLocalDpi xmlns:a14="http://schemas.microsoft.com/office/drawing/2010/main" xmlns="" val="0"/>
              </a:ext>
            </a:extLst>
          </a:blip>
          <a:srcRect/>
          <a:stretch/>
        </p:blipFill>
        <p:spPr>
          <a:xfrm>
            <a:off x="8610294" y="6200776"/>
            <a:ext cx="419406" cy="403873"/>
          </a:xfrm>
          <a:prstGeom prst="rect">
            <a:avLst/>
          </a:prstGeom>
        </p:spPr>
      </p:pic>
      <p:pic>
        <p:nvPicPr>
          <p:cNvPr id="12" name="Picture 11">
            <a:extLst>
              <a:ext uri="{FF2B5EF4-FFF2-40B4-BE49-F238E27FC236}">
                <a16:creationId xmlns:a16="http://schemas.microsoft.com/office/drawing/2014/main" xmlns="" id="{83509B4B-5A19-4428-828E-60DCE2F7BEE4}"/>
              </a:ext>
            </a:extLst>
          </p:cNvPr>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676726" y="3286697"/>
            <a:ext cx="7790548" cy="2987675"/>
          </a:xfrm>
          <a:prstGeom prst="rect">
            <a:avLst/>
          </a:prstGeom>
        </p:spPr>
      </p:pic>
      <p:sp>
        <p:nvSpPr>
          <p:cNvPr id="13" name="Title 1">
            <a:extLst>
              <a:ext uri="{FF2B5EF4-FFF2-40B4-BE49-F238E27FC236}">
                <a16:creationId xmlns:a16="http://schemas.microsoft.com/office/drawing/2014/main" xmlns="" id="{5F4BC7A3-68CA-4342-8932-4CAEF14FC32C}"/>
              </a:ext>
            </a:extLst>
          </p:cNvPr>
          <p:cNvSpPr txBox="1">
            <a:spLocks/>
          </p:cNvSpPr>
          <p:nvPr/>
        </p:nvSpPr>
        <p:spPr bwMode="auto">
          <a:xfrm>
            <a:off x="0" y="306388"/>
            <a:ext cx="9144000" cy="620712"/>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a:lstStyle>
          <a:p>
            <a:r>
              <a:rPr lang="en-GB" altLang="en-US" sz="3600" b="1" dirty="0">
                <a:solidFill>
                  <a:srgbClr val="7BC26C"/>
                </a:solidFill>
                <a:latin typeface="Open Sans" panose="020B0606030504020204" pitchFamily="34" charset="0"/>
                <a:ea typeface="Open Sans" panose="020B0606030504020204" pitchFamily="34" charset="0"/>
                <a:cs typeface="Open Sans" panose="020B0606030504020204" pitchFamily="34" charset="0"/>
              </a:rPr>
              <a:t>What Will Happen at COP26?</a:t>
            </a:r>
          </a:p>
        </p:txBody>
      </p:sp>
      <p:sp>
        <p:nvSpPr>
          <p:cNvPr id="7" name="Google Shape;405;p22">
            <a:extLst>
              <a:ext uri="{FF2B5EF4-FFF2-40B4-BE49-F238E27FC236}">
                <a16:creationId xmlns:a16="http://schemas.microsoft.com/office/drawing/2014/main" xmlns="" id="{F0D2B25B-FB57-4450-8126-D48F2B263712}"/>
              </a:ext>
            </a:extLst>
          </p:cNvPr>
          <p:cNvSpPr/>
          <p:nvPr/>
        </p:nvSpPr>
        <p:spPr>
          <a:xfrm>
            <a:off x="676725" y="6296144"/>
            <a:ext cx="7790547" cy="23079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900" dirty="0" err="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sym typeface="Arial"/>
              </a:rPr>
              <a:t>Comité</a:t>
            </a:r>
            <a:r>
              <a:rPr lang="en-GB" sz="9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sym typeface="Arial"/>
              </a:rPr>
              <a:t> de Paris, COP21, by </a:t>
            </a:r>
            <a:r>
              <a:rPr lang="en-GB" sz="900" dirty="0" err="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sym typeface="Arial"/>
              </a:rPr>
              <a:t>UNclimatechange</a:t>
            </a:r>
            <a:r>
              <a:rPr lang="en-GB" sz="9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sym typeface="Arial"/>
              </a:rPr>
              <a:t> licensed under CC BY</a:t>
            </a:r>
            <a:endParaRPr sz="9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xmlns="" val="9981817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 id="{192B03AF-7B4F-6B46-A5DA-DAADD53D20AA}"/>
              </a:ext>
            </a:extLst>
          </p:cNvPr>
          <p:cNvSpPr txBox="1">
            <a:spLocks/>
          </p:cNvSpPr>
          <p:nvPr/>
        </p:nvSpPr>
        <p:spPr bwMode="auto">
          <a:xfrm>
            <a:off x="0" y="306388"/>
            <a:ext cx="9144000" cy="620712"/>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a:lstStyle>
          <a:p>
            <a:r>
              <a:rPr lang="en-GB" altLang="en-US" sz="3600" b="1" dirty="0">
                <a:solidFill>
                  <a:srgbClr val="7BC26C"/>
                </a:solidFill>
                <a:latin typeface="Open Sans" panose="020B0606030504020204" pitchFamily="34" charset="0"/>
                <a:ea typeface="Open Sans" panose="020B0606030504020204" pitchFamily="34" charset="0"/>
                <a:cs typeface="Open Sans" panose="020B0606030504020204" pitchFamily="34" charset="0"/>
              </a:rPr>
              <a:t>What Will Happen at COP26?</a:t>
            </a:r>
          </a:p>
        </p:txBody>
      </p:sp>
      <p:sp>
        <p:nvSpPr>
          <p:cNvPr id="10" name="TextBox 9">
            <a:extLst>
              <a:ext uri="{FF2B5EF4-FFF2-40B4-BE49-F238E27FC236}">
                <a16:creationId xmlns:a16="http://schemas.microsoft.com/office/drawing/2014/main" xmlns="" id="{941D4FBC-2B73-7D4D-A561-DC6BB74BF499}"/>
              </a:ext>
            </a:extLst>
          </p:cNvPr>
          <p:cNvSpPr txBox="1"/>
          <p:nvPr/>
        </p:nvSpPr>
        <p:spPr>
          <a:xfrm>
            <a:off x="360002" y="1128166"/>
            <a:ext cx="8543840" cy="216386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l">
              <a:lnSpc>
                <a:spcPct val="107000"/>
              </a:lnSpc>
              <a:spcAft>
                <a:spcPts val="0"/>
              </a:spcAft>
            </a:pPr>
            <a:r>
              <a:rPr lang="en-GB" sz="1800" dirty="0">
                <a:effectLst/>
                <a:latin typeface="Open Sans" panose="020B0606030504020204" pitchFamily="34" charset="0"/>
                <a:ea typeface="Open Sans" panose="020B0606030504020204" pitchFamily="34" charset="0"/>
                <a:cs typeface="Open Sans" panose="020B0606030504020204" pitchFamily="34" charset="0"/>
              </a:rPr>
              <a:t>The Paris Agreement instructed governments to renew their commitment to lowering their emissions every five years, each time becoming more ambitious. New Nationally Determined Contributions (NDCs) are due to be set by countries at COP26, so it is an important moment for the planet.</a:t>
            </a:r>
          </a:p>
          <a:p>
            <a:pPr algn="l">
              <a:lnSpc>
                <a:spcPct val="107000"/>
              </a:lnSpc>
              <a:spcBef>
                <a:spcPts val="2400"/>
              </a:spcBef>
              <a:spcAft>
                <a:spcPts val="0"/>
              </a:spcAft>
            </a:pPr>
            <a:r>
              <a:rPr lang="en-GB" sz="1800" dirty="0">
                <a:latin typeface="Open Sans" panose="020B0606030504020204" pitchFamily="34" charset="0"/>
                <a:ea typeface="Open Sans" panose="020B0606030504020204" pitchFamily="34" charset="0"/>
                <a:cs typeface="Open Sans" panose="020B0606030504020204" pitchFamily="34" charset="0"/>
              </a:rPr>
              <a:t>Global carbon dioxide emissions continued to rise after The Paris Agreement, and are now 62% higher than they were in 1990.</a:t>
            </a:r>
          </a:p>
        </p:txBody>
      </p:sp>
      <p:pic>
        <p:nvPicPr>
          <p:cNvPr id="6" name="Picture 5" descr="Text&#10;&#10;Description automatically generated with low confidence">
            <a:extLst>
              <a:ext uri="{FF2B5EF4-FFF2-40B4-BE49-F238E27FC236}">
                <a16:creationId xmlns:a16="http://schemas.microsoft.com/office/drawing/2014/main" xmlns="" id="{832F5FD7-A76B-8A4B-AAFE-EB883E1E3549}"/>
              </a:ext>
            </a:extLst>
          </p:cNvPr>
          <p:cNvPicPr>
            <a:picLocks noChangeAspect="1"/>
          </p:cNvPicPr>
          <p:nvPr/>
        </p:nvPicPr>
        <p:blipFill rotWithShape="1">
          <a:blip r:embed="rId3" cstate="email">
            <a:extLst>
              <a:ext uri="{28A0092B-C50C-407E-A947-70E740481C1C}">
                <a14:useLocalDpi xmlns:a14="http://schemas.microsoft.com/office/drawing/2010/main" xmlns="" val="0"/>
              </a:ext>
            </a:extLst>
          </a:blip>
          <a:srcRect/>
          <a:stretch/>
        </p:blipFill>
        <p:spPr>
          <a:xfrm>
            <a:off x="8610294" y="6200776"/>
            <a:ext cx="419406" cy="403873"/>
          </a:xfrm>
          <a:prstGeom prst="rect">
            <a:avLst/>
          </a:prstGeom>
        </p:spPr>
      </p:pic>
      <p:sp>
        <p:nvSpPr>
          <p:cNvPr id="9" name="TextBox 8">
            <a:extLst>
              <a:ext uri="{FF2B5EF4-FFF2-40B4-BE49-F238E27FC236}">
                <a16:creationId xmlns:a16="http://schemas.microsoft.com/office/drawing/2014/main" xmlns="" id="{FFE16EF9-B048-4798-A2EC-E5DC2B9A1A24}"/>
              </a:ext>
            </a:extLst>
          </p:cNvPr>
          <p:cNvSpPr txBox="1"/>
          <p:nvPr/>
        </p:nvSpPr>
        <p:spPr>
          <a:xfrm>
            <a:off x="392359" y="3499092"/>
            <a:ext cx="2229047" cy="1856086"/>
          </a:xfrm>
          <a:prstGeom prst="rect">
            <a:avLst/>
          </a:prstGeom>
          <a:noFill/>
        </p:spPr>
        <p:txBody>
          <a:bodyPr wrap="square">
            <a:spAutoFit/>
          </a:bodyPr>
          <a:lstStyle/>
          <a:p>
            <a:pPr algn="l">
              <a:lnSpc>
                <a:spcPct val="107000"/>
              </a:lnSpc>
              <a:spcAft>
                <a:spcPts val="800"/>
              </a:spcAft>
            </a:pPr>
            <a:r>
              <a:rPr lang="en-GB" sz="1800" dirty="0">
                <a:latin typeface="Open Sans" panose="020B0606030504020204" pitchFamily="34" charset="0"/>
                <a:ea typeface="Open Sans" panose="020B0606030504020204" pitchFamily="34" charset="0"/>
                <a:cs typeface="Open Sans" panose="020B0606030504020204" pitchFamily="34" charset="0"/>
              </a:rPr>
              <a:t>Global net CO</a:t>
            </a:r>
            <a:r>
              <a:rPr lang="en-GB" sz="1800" baseline="-25000" dirty="0">
                <a:effectLst/>
                <a:latin typeface="Open Sans" panose="020B0606030504020204" pitchFamily="34" charset="0"/>
                <a:ea typeface="Open Sans" panose="020B0606030504020204" pitchFamily="34" charset="0"/>
                <a:cs typeface="Open Sans" panose="020B0606030504020204" pitchFamily="34" charset="0"/>
              </a:rPr>
              <a:t>2</a:t>
            </a:r>
            <a:r>
              <a:rPr lang="en-GB" sz="1800" dirty="0">
                <a:latin typeface="Open Sans" panose="020B0606030504020204" pitchFamily="34" charset="0"/>
                <a:ea typeface="Open Sans" panose="020B0606030504020204" pitchFamily="34" charset="0"/>
                <a:cs typeface="Open Sans" panose="020B0606030504020204" pitchFamily="34" charset="0"/>
              </a:rPr>
              <a:t> emissions need to fall by 45% from 2010 levels by 2030 to limit global warming to</a:t>
            </a:r>
            <a:r>
              <a:rPr lang="en-GB" sz="1800" dirty="0">
                <a:effectLst/>
                <a:latin typeface="Open Sans" panose="020B0606030504020204" pitchFamily="34" charset="0"/>
                <a:ea typeface="Open Sans" panose="020B0606030504020204" pitchFamily="34" charset="0"/>
                <a:cs typeface="Open Sans" panose="020B0606030504020204" pitchFamily="34" charset="0"/>
              </a:rPr>
              <a:t> 1.5°C</a:t>
            </a:r>
            <a:r>
              <a:rPr lang="en-GB" sz="1800" dirty="0">
                <a:latin typeface="Open Sans" panose="020B0606030504020204" pitchFamily="34" charset="0"/>
                <a:ea typeface="Open Sans" panose="020B0606030504020204" pitchFamily="34" charset="0"/>
                <a:cs typeface="Open Sans" panose="020B0606030504020204" pitchFamily="34" charset="0"/>
              </a:rPr>
              <a:t>. </a:t>
            </a:r>
          </a:p>
        </p:txBody>
      </p:sp>
      <p:grpSp>
        <p:nvGrpSpPr>
          <p:cNvPr id="29" name="Group 28">
            <a:extLst>
              <a:ext uri="{FF2B5EF4-FFF2-40B4-BE49-F238E27FC236}">
                <a16:creationId xmlns:a16="http://schemas.microsoft.com/office/drawing/2014/main" xmlns="" id="{F3DF961C-B292-4536-AF91-100D7EDB416E}"/>
              </a:ext>
            </a:extLst>
          </p:cNvPr>
          <p:cNvGrpSpPr/>
          <p:nvPr/>
        </p:nvGrpSpPr>
        <p:grpSpPr>
          <a:xfrm>
            <a:off x="2816017" y="3349998"/>
            <a:ext cx="6327983" cy="3111302"/>
            <a:chOff x="2844592" y="3292028"/>
            <a:chExt cx="6327983" cy="3111302"/>
          </a:xfrm>
        </p:grpSpPr>
        <p:sp>
          <p:nvSpPr>
            <p:cNvPr id="14" name="TextBox 13">
              <a:extLst>
                <a:ext uri="{FF2B5EF4-FFF2-40B4-BE49-F238E27FC236}">
                  <a16:creationId xmlns:a16="http://schemas.microsoft.com/office/drawing/2014/main" xmlns="" id="{A89A8939-4519-40B7-9D78-EBBD3D09093B}"/>
                </a:ext>
              </a:extLst>
            </p:cNvPr>
            <p:cNvSpPr txBox="1"/>
            <p:nvPr/>
          </p:nvSpPr>
          <p:spPr>
            <a:xfrm>
              <a:off x="7883646" y="4901718"/>
              <a:ext cx="859400" cy="261610"/>
            </a:xfrm>
            <a:prstGeom prst="rect">
              <a:avLst/>
            </a:prstGeom>
            <a:noFill/>
          </p:spPr>
          <p:txBody>
            <a:bodyPr wrap="square" rtlCol="0">
              <a:spAutoFit/>
            </a:bodyPr>
            <a:lstStyle/>
            <a:p>
              <a:r>
                <a:rPr lang="en-GB" sz="1100" dirty="0">
                  <a:latin typeface="Open Sans" panose="020B0606030504020204" pitchFamily="34" charset="0"/>
                  <a:ea typeface="Open Sans" panose="020B0606030504020204" pitchFamily="34" charset="0"/>
                  <a:cs typeface="Open Sans" panose="020B0606030504020204" pitchFamily="34" charset="0"/>
                </a:rPr>
                <a:t>2030 goal</a:t>
              </a:r>
            </a:p>
          </p:txBody>
        </p:sp>
        <p:grpSp>
          <p:nvGrpSpPr>
            <p:cNvPr id="5" name="Group 4">
              <a:extLst>
                <a:ext uri="{FF2B5EF4-FFF2-40B4-BE49-F238E27FC236}">
                  <a16:creationId xmlns:a16="http://schemas.microsoft.com/office/drawing/2014/main" xmlns="" id="{3FCDB462-6249-4A68-8048-3A9DAC1A1606}"/>
                </a:ext>
              </a:extLst>
            </p:cNvPr>
            <p:cNvGrpSpPr/>
            <p:nvPr/>
          </p:nvGrpSpPr>
          <p:grpSpPr>
            <a:xfrm>
              <a:off x="2844592" y="3292028"/>
              <a:ext cx="5335158" cy="3111302"/>
              <a:chOff x="2497260" y="3089474"/>
              <a:chExt cx="5682491" cy="3313856"/>
            </a:xfrm>
          </p:grpSpPr>
          <p:sp>
            <p:nvSpPr>
              <p:cNvPr id="15" name="TextBox 14">
                <a:extLst>
                  <a:ext uri="{FF2B5EF4-FFF2-40B4-BE49-F238E27FC236}">
                    <a16:creationId xmlns:a16="http://schemas.microsoft.com/office/drawing/2014/main" xmlns="" id="{CE27C1D6-6560-4BB4-AC23-AA0098A489E0}"/>
                  </a:ext>
                </a:extLst>
              </p:cNvPr>
              <p:cNvSpPr txBox="1"/>
              <p:nvPr/>
            </p:nvSpPr>
            <p:spPr>
              <a:xfrm rot="1638197">
                <a:off x="5904933" y="4147474"/>
                <a:ext cx="1301918" cy="261610"/>
              </a:xfrm>
              <a:prstGeom prst="rect">
                <a:avLst/>
              </a:prstGeom>
              <a:noFill/>
            </p:spPr>
            <p:txBody>
              <a:bodyPr wrap="square" rtlCol="0">
                <a:spAutoFit/>
              </a:bodyPr>
              <a:lstStyle/>
              <a:p>
                <a:pPr algn="ctr"/>
                <a:r>
                  <a:rPr lang="en-GB" sz="1100" dirty="0">
                    <a:latin typeface="Open Sans" panose="020B0606030504020204" pitchFamily="34" charset="0"/>
                    <a:ea typeface="Open Sans" panose="020B0606030504020204" pitchFamily="34" charset="0"/>
                    <a:cs typeface="Open Sans" panose="020B0606030504020204" pitchFamily="34" charset="0"/>
                  </a:rPr>
                  <a:t>change needed</a:t>
                </a:r>
              </a:p>
            </p:txBody>
          </p:sp>
          <p:pic>
            <p:nvPicPr>
              <p:cNvPr id="12" name="Picture 11">
                <a:extLst>
                  <a:ext uri="{FF2B5EF4-FFF2-40B4-BE49-F238E27FC236}">
                    <a16:creationId xmlns:a16="http://schemas.microsoft.com/office/drawing/2014/main" xmlns="" id="{BE3E81C3-9E99-453C-A199-636E8FB66D0E}"/>
                  </a:ext>
                </a:extLst>
              </p:cNvPr>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3073999" y="3389327"/>
                <a:ext cx="4827198" cy="2699918"/>
              </a:xfrm>
              <a:prstGeom prst="rect">
                <a:avLst/>
              </a:prstGeom>
            </p:spPr>
          </p:pic>
          <p:sp>
            <p:nvSpPr>
              <p:cNvPr id="13" name="TextBox 12">
                <a:extLst>
                  <a:ext uri="{FF2B5EF4-FFF2-40B4-BE49-F238E27FC236}">
                    <a16:creationId xmlns:a16="http://schemas.microsoft.com/office/drawing/2014/main" xmlns="" id="{7602386E-6F8E-4B06-9DA1-39FFCB84966B}"/>
                  </a:ext>
                </a:extLst>
              </p:cNvPr>
              <p:cNvSpPr txBox="1"/>
              <p:nvPr/>
            </p:nvSpPr>
            <p:spPr>
              <a:xfrm rot="16200000">
                <a:off x="994221" y="4592513"/>
                <a:ext cx="3313856" cy="307777"/>
              </a:xfrm>
              <a:prstGeom prst="rect">
                <a:avLst/>
              </a:prstGeom>
              <a:noFill/>
            </p:spPr>
            <p:txBody>
              <a:bodyPr wrap="square" rtlCol="0">
                <a:spAutoFit/>
              </a:bodyPr>
              <a:lstStyle/>
              <a:p>
                <a:pPr algn="ctr"/>
                <a:r>
                  <a:rPr lang="en-GB" sz="1400" b="1" dirty="0">
                    <a:latin typeface="Open Sans" panose="020B0606030504020204" pitchFamily="34" charset="0"/>
                    <a:ea typeface="Open Sans" panose="020B0606030504020204" pitchFamily="34" charset="0"/>
                    <a:cs typeface="Open Sans" panose="020B0606030504020204" pitchFamily="34" charset="0"/>
                  </a:rPr>
                  <a:t>Global CO</a:t>
                </a:r>
                <a:r>
                  <a:rPr lang="en-GB" sz="1400" b="1" baseline="-25000" dirty="0">
                    <a:effectLst/>
                    <a:latin typeface="Open Sans" panose="020B0606030504020204" pitchFamily="34" charset="0"/>
                    <a:ea typeface="Open Sans" panose="020B0606030504020204" pitchFamily="34" charset="0"/>
                    <a:cs typeface="Open Sans" panose="020B0606030504020204" pitchFamily="34" charset="0"/>
                  </a:rPr>
                  <a:t>2</a:t>
                </a:r>
                <a:r>
                  <a:rPr lang="en-GB" sz="1400" b="1" baseline="-25000" dirty="0">
                    <a:latin typeface="Open Sans" panose="020B0606030504020204" pitchFamily="34" charset="0"/>
                    <a:ea typeface="Open Sans" panose="020B0606030504020204" pitchFamily="34" charset="0"/>
                    <a:cs typeface="Open Sans" panose="020B0606030504020204" pitchFamily="34" charset="0"/>
                  </a:rPr>
                  <a:t> </a:t>
                </a:r>
                <a:r>
                  <a:rPr lang="en-GB" sz="1400" b="1" dirty="0">
                    <a:latin typeface="Open Sans" panose="020B0606030504020204" pitchFamily="34" charset="0"/>
                    <a:ea typeface="Open Sans" panose="020B0606030504020204" pitchFamily="34" charset="0"/>
                    <a:cs typeface="Open Sans" panose="020B0606030504020204" pitchFamily="34" charset="0"/>
                  </a:rPr>
                  <a:t>Emissions (Gt)</a:t>
                </a:r>
              </a:p>
            </p:txBody>
          </p:sp>
          <p:sp>
            <p:nvSpPr>
              <p:cNvPr id="16" name="TextBox 15">
                <a:extLst>
                  <a:ext uri="{FF2B5EF4-FFF2-40B4-BE49-F238E27FC236}">
                    <a16:creationId xmlns:a16="http://schemas.microsoft.com/office/drawing/2014/main" xmlns="" id="{7AA5D9B1-9B33-47D4-AEC3-7EF65BDEF503}"/>
                  </a:ext>
                </a:extLst>
              </p:cNvPr>
              <p:cNvSpPr txBox="1"/>
              <p:nvPr/>
            </p:nvSpPr>
            <p:spPr>
              <a:xfrm>
                <a:off x="2869562" y="6087459"/>
                <a:ext cx="625642" cy="287757"/>
              </a:xfrm>
              <a:prstGeom prst="rect">
                <a:avLst/>
              </a:prstGeom>
              <a:noFill/>
            </p:spPr>
            <p:txBody>
              <a:bodyPr wrap="square" rtlCol="0">
                <a:spAutoFit/>
              </a:bodyPr>
              <a:lstStyle/>
              <a:p>
                <a:pPr algn="ctr"/>
                <a:r>
                  <a:rPr lang="en-GB" sz="1200" b="1" dirty="0">
                    <a:solidFill>
                      <a:srgbClr val="413796"/>
                    </a:solidFill>
                    <a:latin typeface="Open Sans" panose="020B0606030504020204" pitchFamily="34" charset="0"/>
                    <a:ea typeface="Open Sans" panose="020B0606030504020204" pitchFamily="34" charset="0"/>
                    <a:cs typeface="Open Sans" panose="020B0606030504020204" pitchFamily="34" charset="0"/>
                  </a:rPr>
                  <a:t>2010</a:t>
                </a:r>
              </a:p>
            </p:txBody>
          </p:sp>
          <p:sp>
            <p:nvSpPr>
              <p:cNvPr id="17" name="TextBox 16">
                <a:extLst>
                  <a:ext uri="{FF2B5EF4-FFF2-40B4-BE49-F238E27FC236}">
                    <a16:creationId xmlns:a16="http://schemas.microsoft.com/office/drawing/2014/main" xmlns="" id="{FE83CFDA-C8F8-404F-92E2-E39834AB919F}"/>
                  </a:ext>
                </a:extLst>
              </p:cNvPr>
              <p:cNvSpPr txBox="1"/>
              <p:nvPr/>
            </p:nvSpPr>
            <p:spPr>
              <a:xfrm>
                <a:off x="4040699" y="6084863"/>
                <a:ext cx="625642" cy="287757"/>
              </a:xfrm>
              <a:prstGeom prst="rect">
                <a:avLst/>
              </a:prstGeom>
              <a:noFill/>
            </p:spPr>
            <p:txBody>
              <a:bodyPr wrap="square" rtlCol="0">
                <a:spAutoFit/>
              </a:bodyPr>
              <a:lstStyle/>
              <a:p>
                <a:pPr algn="ctr"/>
                <a:r>
                  <a:rPr lang="en-GB" sz="1200" b="1" dirty="0">
                    <a:solidFill>
                      <a:srgbClr val="413796"/>
                    </a:solidFill>
                    <a:latin typeface="Open Sans" panose="020B0606030504020204" pitchFamily="34" charset="0"/>
                    <a:ea typeface="Open Sans" panose="020B0606030504020204" pitchFamily="34" charset="0"/>
                    <a:cs typeface="Open Sans" panose="020B0606030504020204" pitchFamily="34" charset="0"/>
                  </a:rPr>
                  <a:t>2015</a:t>
                </a:r>
              </a:p>
            </p:txBody>
          </p:sp>
          <p:sp>
            <p:nvSpPr>
              <p:cNvPr id="18" name="TextBox 17">
                <a:extLst>
                  <a:ext uri="{FF2B5EF4-FFF2-40B4-BE49-F238E27FC236}">
                    <a16:creationId xmlns:a16="http://schemas.microsoft.com/office/drawing/2014/main" xmlns="" id="{C8FAB9D3-E6DE-4973-B30D-88AF73E94C40}"/>
                  </a:ext>
                </a:extLst>
              </p:cNvPr>
              <p:cNvSpPr txBox="1"/>
              <p:nvPr/>
            </p:nvSpPr>
            <p:spPr>
              <a:xfrm>
                <a:off x="5211836" y="6084862"/>
                <a:ext cx="625642" cy="287757"/>
              </a:xfrm>
              <a:prstGeom prst="rect">
                <a:avLst/>
              </a:prstGeom>
              <a:noFill/>
            </p:spPr>
            <p:txBody>
              <a:bodyPr wrap="square" rtlCol="0">
                <a:spAutoFit/>
              </a:bodyPr>
              <a:lstStyle/>
              <a:p>
                <a:pPr algn="ctr"/>
                <a:r>
                  <a:rPr lang="en-GB" sz="1200" b="1" dirty="0">
                    <a:solidFill>
                      <a:srgbClr val="413796"/>
                    </a:solidFill>
                    <a:latin typeface="Open Sans" panose="020B0606030504020204" pitchFamily="34" charset="0"/>
                    <a:ea typeface="Open Sans" panose="020B0606030504020204" pitchFamily="34" charset="0"/>
                    <a:cs typeface="Open Sans" panose="020B0606030504020204" pitchFamily="34" charset="0"/>
                  </a:rPr>
                  <a:t>2020</a:t>
                </a:r>
              </a:p>
            </p:txBody>
          </p:sp>
          <p:sp>
            <p:nvSpPr>
              <p:cNvPr id="19" name="TextBox 18">
                <a:extLst>
                  <a:ext uri="{FF2B5EF4-FFF2-40B4-BE49-F238E27FC236}">
                    <a16:creationId xmlns:a16="http://schemas.microsoft.com/office/drawing/2014/main" xmlns="" id="{35076DC4-80A4-4A16-8FB1-E4EBCD3CA96E}"/>
                  </a:ext>
                </a:extLst>
              </p:cNvPr>
              <p:cNvSpPr txBox="1"/>
              <p:nvPr/>
            </p:nvSpPr>
            <p:spPr>
              <a:xfrm>
                <a:off x="6382973" y="6084861"/>
                <a:ext cx="625642" cy="287757"/>
              </a:xfrm>
              <a:prstGeom prst="rect">
                <a:avLst/>
              </a:prstGeom>
              <a:noFill/>
            </p:spPr>
            <p:txBody>
              <a:bodyPr wrap="square" rtlCol="0">
                <a:spAutoFit/>
              </a:bodyPr>
              <a:lstStyle/>
              <a:p>
                <a:pPr algn="ctr"/>
                <a:r>
                  <a:rPr lang="en-GB" sz="1200" b="1" dirty="0">
                    <a:solidFill>
                      <a:srgbClr val="413796"/>
                    </a:solidFill>
                    <a:latin typeface="Open Sans" panose="020B0606030504020204" pitchFamily="34" charset="0"/>
                    <a:ea typeface="Open Sans" panose="020B0606030504020204" pitchFamily="34" charset="0"/>
                    <a:cs typeface="Open Sans" panose="020B0606030504020204" pitchFamily="34" charset="0"/>
                  </a:rPr>
                  <a:t>2025</a:t>
                </a:r>
              </a:p>
            </p:txBody>
          </p:sp>
          <p:sp>
            <p:nvSpPr>
              <p:cNvPr id="20" name="TextBox 19">
                <a:extLst>
                  <a:ext uri="{FF2B5EF4-FFF2-40B4-BE49-F238E27FC236}">
                    <a16:creationId xmlns:a16="http://schemas.microsoft.com/office/drawing/2014/main" xmlns="" id="{3115E138-57AB-45E6-AFD8-3BCF8FC68CF3}"/>
                  </a:ext>
                </a:extLst>
              </p:cNvPr>
              <p:cNvSpPr txBox="1"/>
              <p:nvPr/>
            </p:nvSpPr>
            <p:spPr>
              <a:xfrm>
                <a:off x="7554109" y="6084861"/>
                <a:ext cx="625642" cy="287757"/>
              </a:xfrm>
              <a:prstGeom prst="rect">
                <a:avLst/>
              </a:prstGeom>
              <a:noFill/>
            </p:spPr>
            <p:txBody>
              <a:bodyPr wrap="square" rtlCol="0">
                <a:spAutoFit/>
              </a:bodyPr>
              <a:lstStyle/>
              <a:p>
                <a:pPr algn="ctr"/>
                <a:r>
                  <a:rPr lang="en-GB" sz="1200" b="1" dirty="0">
                    <a:solidFill>
                      <a:srgbClr val="413796"/>
                    </a:solidFill>
                    <a:latin typeface="Open Sans" panose="020B0606030504020204" pitchFamily="34" charset="0"/>
                    <a:ea typeface="Open Sans" panose="020B0606030504020204" pitchFamily="34" charset="0"/>
                    <a:cs typeface="Open Sans" panose="020B0606030504020204" pitchFamily="34" charset="0"/>
                  </a:rPr>
                  <a:t>2030</a:t>
                </a:r>
              </a:p>
            </p:txBody>
          </p:sp>
          <p:sp>
            <p:nvSpPr>
              <p:cNvPr id="21" name="TextBox 20">
                <a:extLst>
                  <a:ext uri="{FF2B5EF4-FFF2-40B4-BE49-F238E27FC236}">
                    <a16:creationId xmlns:a16="http://schemas.microsoft.com/office/drawing/2014/main" xmlns="" id="{342A1A79-3BD5-4F69-B3C9-778D4DB5D3DA}"/>
                  </a:ext>
                </a:extLst>
              </p:cNvPr>
              <p:cNvSpPr txBox="1"/>
              <p:nvPr/>
            </p:nvSpPr>
            <p:spPr>
              <a:xfrm>
                <a:off x="2753844" y="5400264"/>
                <a:ext cx="424064" cy="287757"/>
              </a:xfrm>
              <a:prstGeom prst="rect">
                <a:avLst/>
              </a:prstGeom>
              <a:noFill/>
            </p:spPr>
            <p:txBody>
              <a:bodyPr wrap="square" rtlCol="0">
                <a:spAutoFit/>
              </a:bodyPr>
              <a:lstStyle/>
              <a:p>
                <a:pPr algn="ctr"/>
                <a:r>
                  <a:rPr lang="en-GB" sz="1200" b="1" dirty="0">
                    <a:solidFill>
                      <a:srgbClr val="413796"/>
                    </a:solidFill>
                    <a:latin typeface="Open Sans" panose="020B0606030504020204" pitchFamily="34" charset="0"/>
                    <a:ea typeface="Open Sans" panose="020B0606030504020204" pitchFamily="34" charset="0"/>
                    <a:cs typeface="Open Sans" panose="020B0606030504020204" pitchFamily="34" charset="0"/>
                  </a:rPr>
                  <a:t>10</a:t>
                </a:r>
              </a:p>
            </p:txBody>
          </p:sp>
          <p:sp>
            <p:nvSpPr>
              <p:cNvPr id="22" name="TextBox 21">
                <a:extLst>
                  <a:ext uri="{FF2B5EF4-FFF2-40B4-BE49-F238E27FC236}">
                    <a16:creationId xmlns:a16="http://schemas.microsoft.com/office/drawing/2014/main" xmlns="" id="{AEEBE805-C201-4274-BAE2-44E713948E43}"/>
                  </a:ext>
                </a:extLst>
              </p:cNvPr>
              <p:cNvSpPr txBox="1"/>
              <p:nvPr/>
            </p:nvSpPr>
            <p:spPr>
              <a:xfrm>
                <a:off x="2747906" y="4975067"/>
                <a:ext cx="424064" cy="287757"/>
              </a:xfrm>
              <a:prstGeom prst="rect">
                <a:avLst/>
              </a:prstGeom>
              <a:noFill/>
            </p:spPr>
            <p:txBody>
              <a:bodyPr wrap="square" rtlCol="0">
                <a:spAutoFit/>
              </a:bodyPr>
              <a:lstStyle/>
              <a:p>
                <a:pPr algn="ctr"/>
                <a:r>
                  <a:rPr lang="en-GB" sz="1200" b="1" dirty="0">
                    <a:solidFill>
                      <a:srgbClr val="413796"/>
                    </a:solidFill>
                    <a:latin typeface="Open Sans" panose="020B0606030504020204" pitchFamily="34" charset="0"/>
                    <a:ea typeface="Open Sans" panose="020B0606030504020204" pitchFamily="34" charset="0"/>
                    <a:cs typeface="Open Sans" panose="020B0606030504020204" pitchFamily="34" charset="0"/>
                  </a:rPr>
                  <a:t>20</a:t>
                </a:r>
              </a:p>
            </p:txBody>
          </p:sp>
          <p:sp>
            <p:nvSpPr>
              <p:cNvPr id="23" name="TextBox 22">
                <a:extLst>
                  <a:ext uri="{FF2B5EF4-FFF2-40B4-BE49-F238E27FC236}">
                    <a16:creationId xmlns:a16="http://schemas.microsoft.com/office/drawing/2014/main" xmlns="" id="{0F469D2A-7535-471F-A7BB-16675B6E442F}"/>
                  </a:ext>
                </a:extLst>
              </p:cNvPr>
              <p:cNvSpPr txBox="1"/>
              <p:nvPr/>
            </p:nvSpPr>
            <p:spPr>
              <a:xfrm>
                <a:off x="2751858" y="4549872"/>
                <a:ext cx="424064" cy="287757"/>
              </a:xfrm>
              <a:prstGeom prst="rect">
                <a:avLst/>
              </a:prstGeom>
              <a:noFill/>
            </p:spPr>
            <p:txBody>
              <a:bodyPr wrap="square" rtlCol="0">
                <a:spAutoFit/>
              </a:bodyPr>
              <a:lstStyle/>
              <a:p>
                <a:pPr algn="ctr"/>
                <a:r>
                  <a:rPr lang="en-GB" sz="1200" b="1" dirty="0">
                    <a:solidFill>
                      <a:srgbClr val="413796"/>
                    </a:solidFill>
                    <a:latin typeface="Open Sans" panose="020B0606030504020204" pitchFamily="34" charset="0"/>
                    <a:ea typeface="Open Sans" panose="020B0606030504020204" pitchFamily="34" charset="0"/>
                    <a:cs typeface="Open Sans" panose="020B0606030504020204" pitchFamily="34" charset="0"/>
                  </a:rPr>
                  <a:t>30</a:t>
                </a:r>
              </a:p>
            </p:txBody>
          </p:sp>
          <p:sp>
            <p:nvSpPr>
              <p:cNvPr id="24" name="TextBox 23">
                <a:extLst>
                  <a:ext uri="{FF2B5EF4-FFF2-40B4-BE49-F238E27FC236}">
                    <a16:creationId xmlns:a16="http://schemas.microsoft.com/office/drawing/2014/main" xmlns="" id="{15A54A8A-3850-45DB-8E0D-85593036F978}"/>
                  </a:ext>
                </a:extLst>
              </p:cNvPr>
              <p:cNvSpPr txBox="1"/>
              <p:nvPr/>
            </p:nvSpPr>
            <p:spPr>
              <a:xfrm>
                <a:off x="2747906" y="4124677"/>
                <a:ext cx="424064" cy="287757"/>
              </a:xfrm>
              <a:prstGeom prst="rect">
                <a:avLst/>
              </a:prstGeom>
              <a:noFill/>
            </p:spPr>
            <p:txBody>
              <a:bodyPr wrap="square" rtlCol="0">
                <a:spAutoFit/>
              </a:bodyPr>
              <a:lstStyle/>
              <a:p>
                <a:pPr algn="ctr"/>
                <a:r>
                  <a:rPr lang="en-GB" sz="1200" b="1" dirty="0">
                    <a:solidFill>
                      <a:srgbClr val="413796"/>
                    </a:solidFill>
                    <a:latin typeface="Open Sans" panose="020B0606030504020204" pitchFamily="34" charset="0"/>
                    <a:ea typeface="Open Sans" panose="020B0606030504020204" pitchFamily="34" charset="0"/>
                    <a:cs typeface="Open Sans" panose="020B0606030504020204" pitchFamily="34" charset="0"/>
                  </a:rPr>
                  <a:t>40</a:t>
                </a:r>
              </a:p>
            </p:txBody>
          </p:sp>
          <p:sp>
            <p:nvSpPr>
              <p:cNvPr id="25" name="TextBox 24">
                <a:extLst>
                  <a:ext uri="{FF2B5EF4-FFF2-40B4-BE49-F238E27FC236}">
                    <a16:creationId xmlns:a16="http://schemas.microsoft.com/office/drawing/2014/main" xmlns="" id="{DB0D66F7-2096-4CD5-A1C0-9C9C48EFD604}"/>
                  </a:ext>
                </a:extLst>
              </p:cNvPr>
              <p:cNvSpPr txBox="1"/>
              <p:nvPr/>
            </p:nvSpPr>
            <p:spPr>
              <a:xfrm>
                <a:off x="2759094" y="3699482"/>
                <a:ext cx="424064" cy="287757"/>
              </a:xfrm>
              <a:prstGeom prst="rect">
                <a:avLst/>
              </a:prstGeom>
              <a:noFill/>
            </p:spPr>
            <p:txBody>
              <a:bodyPr wrap="square" rtlCol="0">
                <a:spAutoFit/>
              </a:bodyPr>
              <a:lstStyle/>
              <a:p>
                <a:pPr algn="ctr"/>
                <a:r>
                  <a:rPr lang="en-GB" sz="1200" b="1" dirty="0">
                    <a:solidFill>
                      <a:srgbClr val="413796"/>
                    </a:solidFill>
                    <a:latin typeface="Open Sans" panose="020B0606030504020204" pitchFamily="34" charset="0"/>
                    <a:ea typeface="Open Sans" panose="020B0606030504020204" pitchFamily="34" charset="0"/>
                    <a:cs typeface="Open Sans" panose="020B0606030504020204" pitchFamily="34" charset="0"/>
                  </a:rPr>
                  <a:t>50</a:t>
                </a:r>
              </a:p>
            </p:txBody>
          </p:sp>
          <p:sp>
            <p:nvSpPr>
              <p:cNvPr id="26" name="TextBox 25">
                <a:extLst>
                  <a:ext uri="{FF2B5EF4-FFF2-40B4-BE49-F238E27FC236}">
                    <a16:creationId xmlns:a16="http://schemas.microsoft.com/office/drawing/2014/main" xmlns="" id="{EC5B92B8-E0E3-460C-BF51-D252535E1256}"/>
                  </a:ext>
                </a:extLst>
              </p:cNvPr>
              <p:cNvSpPr txBox="1"/>
              <p:nvPr/>
            </p:nvSpPr>
            <p:spPr>
              <a:xfrm>
                <a:off x="2758319" y="3274287"/>
                <a:ext cx="424064" cy="287757"/>
              </a:xfrm>
              <a:prstGeom prst="rect">
                <a:avLst/>
              </a:prstGeom>
              <a:noFill/>
            </p:spPr>
            <p:txBody>
              <a:bodyPr wrap="square" rtlCol="0">
                <a:spAutoFit/>
              </a:bodyPr>
              <a:lstStyle/>
              <a:p>
                <a:pPr algn="ctr"/>
                <a:r>
                  <a:rPr lang="en-GB" sz="1200" b="1" dirty="0">
                    <a:solidFill>
                      <a:srgbClr val="413796"/>
                    </a:solidFill>
                    <a:latin typeface="Open Sans" panose="020B0606030504020204" pitchFamily="34" charset="0"/>
                    <a:ea typeface="Open Sans" panose="020B0606030504020204" pitchFamily="34" charset="0"/>
                    <a:cs typeface="Open Sans" panose="020B0606030504020204" pitchFamily="34" charset="0"/>
                  </a:rPr>
                  <a:t>60</a:t>
                </a:r>
              </a:p>
            </p:txBody>
          </p:sp>
        </p:grpSp>
        <p:sp>
          <p:nvSpPr>
            <p:cNvPr id="27" name="TextBox 26">
              <a:extLst>
                <a:ext uri="{FF2B5EF4-FFF2-40B4-BE49-F238E27FC236}">
                  <a16:creationId xmlns:a16="http://schemas.microsoft.com/office/drawing/2014/main" xmlns="" id="{BEE0BD7C-7CBC-4510-88D8-FB56056D5BDC}"/>
                </a:ext>
              </a:extLst>
            </p:cNvPr>
            <p:cNvSpPr txBox="1"/>
            <p:nvPr/>
          </p:nvSpPr>
          <p:spPr>
            <a:xfrm>
              <a:off x="7883646" y="3513540"/>
              <a:ext cx="1288929" cy="769441"/>
            </a:xfrm>
            <a:prstGeom prst="rect">
              <a:avLst/>
            </a:prstGeom>
            <a:noFill/>
          </p:spPr>
          <p:txBody>
            <a:bodyPr wrap="square" rtlCol="0">
              <a:spAutoFit/>
            </a:bodyPr>
            <a:lstStyle/>
            <a:p>
              <a:r>
                <a:rPr lang="en-GB" sz="1100" dirty="0">
                  <a:latin typeface="Open Sans" panose="020B0606030504020204" pitchFamily="34" charset="0"/>
                  <a:ea typeface="Open Sans" panose="020B0606030504020204" pitchFamily="34" charset="0"/>
                  <a:cs typeface="Open Sans" panose="020B0606030504020204" pitchFamily="34" charset="0"/>
                </a:rPr>
                <a:t>expected carbon emissions based on current commitments</a:t>
              </a:r>
            </a:p>
          </p:txBody>
        </p:sp>
      </p:grpSp>
      <p:sp>
        <p:nvSpPr>
          <p:cNvPr id="28" name="TextBox 27">
            <a:extLst>
              <a:ext uri="{FF2B5EF4-FFF2-40B4-BE49-F238E27FC236}">
                <a16:creationId xmlns:a16="http://schemas.microsoft.com/office/drawing/2014/main" xmlns="" id="{1DEBF182-F370-44F4-B5D3-FA47AAF1B5B5}"/>
              </a:ext>
            </a:extLst>
          </p:cNvPr>
          <p:cNvSpPr txBox="1"/>
          <p:nvPr/>
        </p:nvSpPr>
        <p:spPr>
          <a:xfrm rot="1638197">
            <a:off x="5966302" y="4408144"/>
            <a:ext cx="1301918" cy="261610"/>
          </a:xfrm>
          <a:prstGeom prst="rect">
            <a:avLst/>
          </a:prstGeom>
          <a:noFill/>
        </p:spPr>
        <p:txBody>
          <a:bodyPr wrap="square" rtlCol="0">
            <a:spAutoFit/>
          </a:bodyPr>
          <a:lstStyle/>
          <a:p>
            <a:pPr algn="ctr"/>
            <a:r>
              <a:rPr lang="en-GB" sz="1100" dirty="0">
                <a:latin typeface="Open Sans" panose="020B0606030504020204" pitchFamily="34" charset="0"/>
                <a:ea typeface="Open Sans" panose="020B0606030504020204" pitchFamily="34" charset="0"/>
                <a:cs typeface="Open Sans" panose="020B0606030504020204" pitchFamily="34" charset="0"/>
              </a:rPr>
              <a:t>change needed</a:t>
            </a:r>
          </a:p>
        </p:txBody>
      </p:sp>
    </p:spTree>
    <p:extLst>
      <p:ext uri="{BB962C8B-B14F-4D97-AF65-F5344CB8AC3E}">
        <p14:creationId xmlns:p14="http://schemas.microsoft.com/office/powerpoint/2010/main" xmlns="" val="35034283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 id="{192B03AF-7B4F-6B46-A5DA-DAADD53D20AA}"/>
              </a:ext>
            </a:extLst>
          </p:cNvPr>
          <p:cNvSpPr txBox="1">
            <a:spLocks/>
          </p:cNvSpPr>
          <p:nvPr/>
        </p:nvSpPr>
        <p:spPr bwMode="auto">
          <a:xfrm>
            <a:off x="0" y="306388"/>
            <a:ext cx="9144000" cy="620712"/>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a:lstStyle>
          <a:p>
            <a:r>
              <a:rPr lang="en-GB" altLang="en-US" sz="3600" b="1" dirty="0">
                <a:solidFill>
                  <a:srgbClr val="7BC26C"/>
                </a:solidFill>
                <a:latin typeface="Open Sans" panose="020B0606030504020204" pitchFamily="34" charset="0"/>
                <a:ea typeface="Open Sans" panose="020B0606030504020204" pitchFamily="34" charset="0"/>
                <a:cs typeface="Open Sans" panose="020B0606030504020204" pitchFamily="34" charset="0"/>
              </a:rPr>
              <a:t>Sustainable Development Goals</a:t>
            </a:r>
          </a:p>
        </p:txBody>
      </p:sp>
      <p:sp>
        <p:nvSpPr>
          <p:cNvPr id="10" name="TextBox 9">
            <a:extLst>
              <a:ext uri="{FF2B5EF4-FFF2-40B4-BE49-F238E27FC236}">
                <a16:creationId xmlns:a16="http://schemas.microsoft.com/office/drawing/2014/main" xmlns="" id="{941D4FBC-2B73-7D4D-A561-DC6BB74BF499}"/>
              </a:ext>
            </a:extLst>
          </p:cNvPr>
          <p:cNvSpPr txBox="1"/>
          <p:nvPr/>
        </p:nvSpPr>
        <p:spPr>
          <a:xfrm>
            <a:off x="360002" y="1128166"/>
            <a:ext cx="8783998" cy="141724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l">
              <a:lnSpc>
                <a:spcPct val="107000"/>
              </a:lnSpc>
              <a:spcAft>
                <a:spcPts val="1200"/>
              </a:spcAft>
            </a:pPr>
            <a:r>
              <a:rPr lang="en-GB" sz="1800" dirty="0">
                <a:effectLst/>
                <a:latin typeface="Open Sans" panose="020B0606030504020204" pitchFamily="34" charset="0"/>
                <a:ea typeface="Open Sans" panose="020B0606030504020204" pitchFamily="34" charset="0"/>
                <a:cs typeface="Open Sans" panose="020B0606030504020204" pitchFamily="34" charset="0"/>
              </a:rPr>
              <a:t>In </a:t>
            </a:r>
            <a:r>
              <a:rPr lang="en-GB" dirty="0">
                <a:latin typeface="Open Sans" panose="020B0606030504020204" pitchFamily="34" charset="0"/>
                <a:ea typeface="Open Sans" panose="020B0606030504020204" pitchFamily="34" charset="0"/>
                <a:cs typeface="Open Sans" panose="020B0606030504020204" pitchFamily="34" charset="0"/>
              </a:rPr>
              <a:t>t</a:t>
            </a:r>
            <a:r>
              <a:rPr lang="en-GB" sz="1800" dirty="0">
                <a:effectLst/>
                <a:latin typeface="Open Sans" panose="020B0606030504020204" pitchFamily="34" charset="0"/>
                <a:ea typeface="Open Sans" panose="020B0606030504020204" pitchFamily="34" charset="0"/>
                <a:cs typeface="Open Sans" panose="020B0606030504020204" pitchFamily="34" charset="0"/>
              </a:rPr>
              <a:t>he same year that the Paris Agreement</a:t>
            </a:r>
            <a:r>
              <a:rPr lang="en-GB" dirty="0">
                <a:latin typeface="Open Sans" panose="020B0606030504020204" pitchFamily="34" charset="0"/>
                <a:ea typeface="Open Sans" panose="020B0606030504020204" pitchFamily="34" charset="0"/>
                <a:cs typeface="Open Sans" panose="020B0606030504020204" pitchFamily="34" charset="0"/>
              </a:rPr>
              <a:t> was signed, </a:t>
            </a:r>
            <a:r>
              <a:rPr lang="en-GB" dirty="0">
                <a:solidFill>
                  <a:schemeClr val="tx1"/>
                </a:solidFill>
                <a:latin typeface="Open Sans" panose="020B0606030504020204" pitchFamily="34" charset="0"/>
                <a:ea typeface="Open Sans" panose="020B0606030504020204" pitchFamily="34" charset="0"/>
                <a:cs typeface="Open Sans" panose="020B0606030504020204" pitchFamily="34" charset="0"/>
              </a:rPr>
              <a:t>17</a:t>
            </a:r>
            <a:r>
              <a:rPr lang="en-GB" dirty="0">
                <a:solidFill>
                  <a:srgbClr val="7BC26C"/>
                </a:solidFill>
                <a:latin typeface="Open Sans" panose="020B0606030504020204" pitchFamily="34" charset="0"/>
                <a:ea typeface="Open Sans" panose="020B0606030504020204" pitchFamily="34" charset="0"/>
                <a:cs typeface="Open Sans" panose="020B0606030504020204" pitchFamily="34" charset="0"/>
              </a:rPr>
              <a:t> </a:t>
            </a:r>
            <a:r>
              <a:rPr lang="en-GB" b="1" dirty="0">
                <a:solidFill>
                  <a:srgbClr val="7BC26C"/>
                </a:solidFill>
                <a:latin typeface="Open Sans" panose="020B0606030504020204" pitchFamily="34" charset="0"/>
                <a:ea typeface="Open Sans" panose="020B0606030504020204" pitchFamily="34" charset="0"/>
                <a:cs typeface="Open Sans" panose="020B0606030504020204" pitchFamily="34" charset="0"/>
              </a:rPr>
              <a:t>Sustainable </a:t>
            </a:r>
            <a:r>
              <a:rPr lang="en-GB" b="1" spc="-40" dirty="0">
                <a:solidFill>
                  <a:srgbClr val="7BC26C"/>
                </a:solidFill>
                <a:latin typeface="Open Sans" panose="020B0606030504020204" pitchFamily="34" charset="0"/>
                <a:ea typeface="Open Sans" panose="020B0606030504020204" pitchFamily="34" charset="0"/>
                <a:cs typeface="Open Sans" panose="020B0606030504020204" pitchFamily="34" charset="0"/>
              </a:rPr>
              <a:t>Development Goals (SDGs) </a:t>
            </a:r>
            <a:r>
              <a:rPr lang="en-GB" spc="-40" dirty="0">
                <a:latin typeface="Open Sans" panose="020B0606030504020204" pitchFamily="34" charset="0"/>
                <a:ea typeface="Open Sans" panose="020B0606030504020204" pitchFamily="34" charset="0"/>
                <a:cs typeface="Open Sans" panose="020B0606030504020204" pitchFamily="34" charset="0"/>
              </a:rPr>
              <a:t>were adopted by all United Nations Member States.</a:t>
            </a:r>
            <a:r>
              <a:rPr lang="en-GB" sz="1800" spc="-40" dirty="0">
                <a:effectLst/>
                <a:latin typeface="Open Sans" panose="020B0606030504020204" pitchFamily="34" charset="0"/>
                <a:ea typeface="Open Sans" panose="020B0606030504020204" pitchFamily="34" charset="0"/>
                <a:cs typeface="Open Sans" panose="020B0606030504020204" pitchFamily="34" charset="0"/>
              </a:rPr>
              <a:t> </a:t>
            </a:r>
          </a:p>
          <a:p>
            <a:pPr algn="l">
              <a:lnSpc>
                <a:spcPct val="107000"/>
              </a:lnSpc>
              <a:spcAft>
                <a:spcPts val="1200"/>
              </a:spcAft>
            </a:pPr>
            <a:r>
              <a:rPr lang="en-GB" sz="1800" dirty="0">
                <a:effectLst/>
                <a:latin typeface="Open Sans" panose="020B0606030504020204" pitchFamily="34" charset="0"/>
                <a:ea typeface="Open Sans" panose="020B0606030504020204" pitchFamily="34" charset="0"/>
                <a:cs typeface="Open Sans" panose="020B0606030504020204" pitchFamily="34" charset="0"/>
              </a:rPr>
              <a:t>The 17 goals set out all of the things that need to be achieved to protect the planet and ensure that all people enjoy peace and prosperity.</a:t>
            </a:r>
          </a:p>
        </p:txBody>
      </p:sp>
      <p:pic>
        <p:nvPicPr>
          <p:cNvPr id="6" name="Picture 5" descr="Text&#10;&#10;Description automatically generated with low confidence">
            <a:extLst>
              <a:ext uri="{FF2B5EF4-FFF2-40B4-BE49-F238E27FC236}">
                <a16:creationId xmlns:a16="http://schemas.microsoft.com/office/drawing/2014/main" xmlns="" id="{832F5FD7-A76B-8A4B-AAFE-EB883E1E3549}"/>
              </a:ext>
            </a:extLst>
          </p:cNvPr>
          <p:cNvPicPr>
            <a:picLocks noChangeAspect="1"/>
          </p:cNvPicPr>
          <p:nvPr/>
        </p:nvPicPr>
        <p:blipFill rotWithShape="1">
          <a:blip r:embed="rId3" cstate="email">
            <a:extLst>
              <a:ext uri="{28A0092B-C50C-407E-A947-70E740481C1C}">
                <a14:useLocalDpi xmlns:a14="http://schemas.microsoft.com/office/drawing/2010/main" xmlns="" val="0"/>
              </a:ext>
            </a:extLst>
          </a:blip>
          <a:srcRect/>
          <a:stretch/>
        </p:blipFill>
        <p:spPr>
          <a:xfrm>
            <a:off x="8610294" y="6200776"/>
            <a:ext cx="419406" cy="403873"/>
          </a:xfrm>
          <a:prstGeom prst="rect">
            <a:avLst/>
          </a:prstGeom>
        </p:spPr>
      </p:pic>
      <p:grpSp>
        <p:nvGrpSpPr>
          <p:cNvPr id="28" name="Group 27">
            <a:extLst>
              <a:ext uri="{FF2B5EF4-FFF2-40B4-BE49-F238E27FC236}">
                <a16:creationId xmlns:a16="http://schemas.microsoft.com/office/drawing/2014/main" xmlns="" id="{1BE4B691-2B73-4A95-86B6-FA2FE495F5A5}"/>
              </a:ext>
            </a:extLst>
          </p:cNvPr>
          <p:cNvGrpSpPr/>
          <p:nvPr/>
        </p:nvGrpSpPr>
        <p:grpSpPr>
          <a:xfrm>
            <a:off x="470186" y="2614800"/>
            <a:ext cx="8054383" cy="4037474"/>
            <a:chOff x="470186" y="2614800"/>
            <a:chExt cx="8054383" cy="4037474"/>
          </a:xfrm>
        </p:grpSpPr>
        <p:pic>
          <p:nvPicPr>
            <p:cNvPr id="29" name="Picture 28" descr="Text&#10;&#10;Description automatically generated">
              <a:extLst>
                <a:ext uri="{FF2B5EF4-FFF2-40B4-BE49-F238E27FC236}">
                  <a16:creationId xmlns:a16="http://schemas.microsoft.com/office/drawing/2014/main" xmlns="" id="{3C3AB8C2-E14B-4642-B15C-8E3E5E62A652}"/>
                </a:ext>
              </a:extLst>
            </p:cNvPr>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470186" y="2623374"/>
              <a:ext cx="1344591" cy="1344592"/>
            </a:xfrm>
            <a:prstGeom prst="rect">
              <a:avLst/>
            </a:prstGeom>
          </p:spPr>
        </p:pic>
        <p:pic>
          <p:nvPicPr>
            <p:cNvPr id="30" name="Picture 29" descr="Icon&#10;&#10;Description automatically generated">
              <a:extLst>
                <a:ext uri="{FF2B5EF4-FFF2-40B4-BE49-F238E27FC236}">
                  <a16:creationId xmlns:a16="http://schemas.microsoft.com/office/drawing/2014/main" xmlns="" id="{778F3A0E-575E-4B38-8CE8-7F00ECECD348}"/>
                </a:ext>
              </a:extLst>
            </p:cNvPr>
            <p:cNvPicPr>
              <a:picLocks noChangeAspect="1"/>
            </p:cNvPicPr>
            <p:nvPr/>
          </p:nvPicPr>
          <p:blipFill>
            <a:blip r:embed="rId5" cstate="email">
              <a:extLst>
                <a:ext uri="{28A0092B-C50C-407E-A947-70E740481C1C}">
                  <a14:useLocalDpi xmlns:a14="http://schemas.microsoft.com/office/drawing/2010/main" xmlns="" val="0"/>
                </a:ext>
              </a:extLst>
            </a:blip>
            <a:stretch>
              <a:fillRect/>
            </a:stretch>
          </p:blipFill>
          <p:spPr>
            <a:xfrm>
              <a:off x="1812144" y="2614800"/>
              <a:ext cx="1344591" cy="1344592"/>
            </a:xfrm>
            <a:prstGeom prst="rect">
              <a:avLst/>
            </a:prstGeom>
          </p:spPr>
        </p:pic>
        <p:pic>
          <p:nvPicPr>
            <p:cNvPr id="31" name="Picture 30" descr="Icon&#10;&#10;Description automatically generated with medium confidence">
              <a:extLst>
                <a:ext uri="{FF2B5EF4-FFF2-40B4-BE49-F238E27FC236}">
                  <a16:creationId xmlns:a16="http://schemas.microsoft.com/office/drawing/2014/main" xmlns="" id="{FC697723-9A78-4980-8FC3-6E070C9993E1}"/>
                </a:ext>
              </a:extLst>
            </p:cNvPr>
            <p:cNvPicPr>
              <a:picLocks noChangeAspect="1"/>
            </p:cNvPicPr>
            <p:nvPr/>
          </p:nvPicPr>
          <p:blipFill>
            <a:blip r:embed="rId6" cstate="email">
              <a:extLst>
                <a:ext uri="{28A0092B-C50C-407E-A947-70E740481C1C}">
                  <a14:useLocalDpi xmlns:a14="http://schemas.microsoft.com/office/drawing/2010/main" xmlns="" val="0"/>
                </a:ext>
              </a:extLst>
            </a:blip>
            <a:stretch>
              <a:fillRect/>
            </a:stretch>
          </p:blipFill>
          <p:spPr>
            <a:xfrm>
              <a:off x="3154102" y="2623374"/>
              <a:ext cx="1344591" cy="1344592"/>
            </a:xfrm>
            <a:prstGeom prst="rect">
              <a:avLst/>
            </a:prstGeom>
          </p:spPr>
        </p:pic>
        <p:pic>
          <p:nvPicPr>
            <p:cNvPr id="32" name="Picture 31" descr="A picture containing text, clipart&#10;&#10;Description automatically generated">
              <a:extLst>
                <a:ext uri="{FF2B5EF4-FFF2-40B4-BE49-F238E27FC236}">
                  <a16:creationId xmlns:a16="http://schemas.microsoft.com/office/drawing/2014/main" xmlns="" id="{CCE0892D-245A-410B-9D80-A6A79276180E}"/>
                </a:ext>
              </a:extLst>
            </p:cNvPr>
            <p:cNvPicPr>
              <a:picLocks noChangeAspect="1"/>
            </p:cNvPicPr>
            <p:nvPr/>
          </p:nvPicPr>
          <p:blipFill>
            <a:blip r:embed="rId7" cstate="email">
              <a:extLst>
                <a:ext uri="{28A0092B-C50C-407E-A947-70E740481C1C}">
                  <a14:useLocalDpi xmlns:a14="http://schemas.microsoft.com/office/drawing/2010/main" xmlns="" val="0"/>
                </a:ext>
              </a:extLst>
            </a:blip>
            <a:stretch>
              <a:fillRect/>
            </a:stretch>
          </p:blipFill>
          <p:spPr>
            <a:xfrm>
              <a:off x="4496060" y="2614800"/>
              <a:ext cx="1344591" cy="1344592"/>
            </a:xfrm>
            <a:prstGeom prst="rect">
              <a:avLst/>
            </a:prstGeom>
          </p:spPr>
        </p:pic>
        <p:pic>
          <p:nvPicPr>
            <p:cNvPr id="33" name="Picture 32" descr="Icon&#10;&#10;Description automatically generated">
              <a:extLst>
                <a:ext uri="{FF2B5EF4-FFF2-40B4-BE49-F238E27FC236}">
                  <a16:creationId xmlns:a16="http://schemas.microsoft.com/office/drawing/2014/main" xmlns="" id="{2BFC554C-A18A-4E9A-B37D-FDB1E083F8BF}"/>
                </a:ext>
              </a:extLst>
            </p:cNvPr>
            <p:cNvPicPr>
              <a:picLocks noChangeAspect="1"/>
            </p:cNvPicPr>
            <p:nvPr/>
          </p:nvPicPr>
          <p:blipFill>
            <a:blip r:embed="rId8" cstate="email">
              <a:extLst>
                <a:ext uri="{28A0092B-C50C-407E-A947-70E740481C1C}">
                  <a14:useLocalDpi xmlns:a14="http://schemas.microsoft.com/office/drawing/2010/main" xmlns="" val="0"/>
                </a:ext>
              </a:extLst>
            </a:blip>
            <a:stretch>
              <a:fillRect/>
            </a:stretch>
          </p:blipFill>
          <p:spPr>
            <a:xfrm>
              <a:off x="5838018" y="2614800"/>
              <a:ext cx="1344591" cy="1344592"/>
            </a:xfrm>
            <a:prstGeom prst="rect">
              <a:avLst/>
            </a:prstGeom>
          </p:spPr>
        </p:pic>
        <p:pic>
          <p:nvPicPr>
            <p:cNvPr id="34" name="Picture 33" descr="A picture containing shape&#10;&#10;Description automatically generated">
              <a:extLst>
                <a:ext uri="{FF2B5EF4-FFF2-40B4-BE49-F238E27FC236}">
                  <a16:creationId xmlns:a16="http://schemas.microsoft.com/office/drawing/2014/main" xmlns="" id="{907C53F0-D606-4B36-B229-8C59F319CD80}"/>
                </a:ext>
              </a:extLst>
            </p:cNvPr>
            <p:cNvPicPr>
              <a:picLocks noChangeAspect="1"/>
            </p:cNvPicPr>
            <p:nvPr/>
          </p:nvPicPr>
          <p:blipFill>
            <a:blip r:embed="rId9" cstate="email">
              <a:extLst>
                <a:ext uri="{28A0092B-C50C-407E-A947-70E740481C1C}">
                  <a14:useLocalDpi xmlns:a14="http://schemas.microsoft.com/office/drawing/2010/main" xmlns="" val="0"/>
                </a:ext>
              </a:extLst>
            </a:blip>
            <a:stretch>
              <a:fillRect/>
            </a:stretch>
          </p:blipFill>
          <p:spPr>
            <a:xfrm>
              <a:off x="7179978" y="2616576"/>
              <a:ext cx="1344591" cy="1344592"/>
            </a:xfrm>
            <a:prstGeom prst="rect">
              <a:avLst/>
            </a:prstGeom>
          </p:spPr>
        </p:pic>
        <p:pic>
          <p:nvPicPr>
            <p:cNvPr id="35" name="Picture 34" descr="Icon&#10;&#10;Description automatically generated">
              <a:extLst>
                <a:ext uri="{FF2B5EF4-FFF2-40B4-BE49-F238E27FC236}">
                  <a16:creationId xmlns:a16="http://schemas.microsoft.com/office/drawing/2014/main" xmlns="" id="{B1769FDA-983B-4C97-ABAA-6B4C84C27132}"/>
                </a:ext>
              </a:extLst>
            </p:cNvPr>
            <p:cNvPicPr>
              <a:picLocks noChangeAspect="1"/>
            </p:cNvPicPr>
            <p:nvPr/>
          </p:nvPicPr>
          <p:blipFill>
            <a:blip r:embed="rId10" cstate="email">
              <a:extLst>
                <a:ext uri="{28A0092B-C50C-407E-A947-70E740481C1C}">
                  <a14:useLocalDpi xmlns:a14="http://schemas.microsoft.com/office/drawing/2010/main" xmlns="" val="0"/>
                </a:ext>
              </a:extLst>
            </a:blip>
            <a:stretch>
              <a:fillRect/>
            </a:stretch>
          </p:blipFill>
          <p:spPr>
            <a:xfrm>
              <a:off x="470186" y="3965053"/>
              <a:ext cx="1344591" cy="1344592"/>
            </a:xfrm>
            <a:prstGeom prst="rect">
              <a:avLst/>
            </a:prstGeom>
          </p:spPr>
        </p:pic>
        <p:pic>
          <p:nvPicPr>
            <p:cNvPr id="36" name="Picture 35" descr="Icon&#10;&#10;Description automatically generated with medium confidence">
              <a:extLst>
                <a:ext uri="{FF2B5EF4-FFF2-40B4-BE49-F238E27FC236}">
                  <a16:creationId xmlns:a16="http://schemas.microsoft.com/office/drawing/2014/main" xmlns="" id="{4FEA16EA-9BE1-428F-A531-BF8B2D33F80D}"/>
                </a:ext>
              </a:extLst>
            </p:cNvPr>
            <p:cNvPicPr>
              <a:picLocks noChangeAspect="1"/>
            </p:cNvPicPr>
            <p:nvPr/>
          </p:nvPicPr>
          <p:blipFill>
            <a:blip r:embed="rId11" cstate="email">
              <a:extLst>
                <a:ext uri="{28A0092B-C50C-407E-A947-70E740481C1C}">
                  <a14:useLocalDpi xmlns:a14="http://schemas.microsoft.com/office/drawing/2010/main" xmlns="" val="0"/>
                </a:ext>
              </a:extLst>
            </a:blip>
            <a:stretch>
              <a:fillRect/>
            </a:stretch>
          </p:blipFill>
          <p:spPr>
            <a:xfrm>
              <a:off x="1812144" y="3960766"/>
              <a:ext cx="1344591" cy="1344592"/>
            </a:xfrm>
            <a:prstGeom prst="rect">
              <a:avLst/>
            </a:prstGeom>
          </p:spPr>
        </p:pic>
        <p:pic>
          <p:nvPicPr>
            <p:cNvPr id="37" name="Picture 36" descr="Icon&#10;&#10;Description automatically generated">
              <a:extLst>
                <a:ext uri="{FF2B5EF4-FFF2-40B4-BE49-F238E27FC236}">
                  <a16:creationId xmlns:a16="http://schemas.microsoft.com/office/drawing/2014/main" xmlns="" id="{F56E3E16-95FA-49DD-B925-99319E23545B}"/>
                </a:ext>
              </a:extLst>
            </p:cNvPr>
            <p:cNvPicPr>
              <a:picLocks noChangeAspect="1"/>
            </p:cNvPicPr>
            <p:nvPr/>
          </p:nvPicPr>
          <p:blipFill>
            <a:blip r:embed="rId12" cstate="email">
              <a:extLst>
                <a:ext uri="{28A0092B-C50C-407E-A947-70E740481C1C}">
                  <a14:useLocalDpi xmlns:a14="http://schemas.microsoft.com/office/drawing/2010/main" xmlns="" val="0"/>
                </a:ext>
              </a:extLst>
            </a:blip>
            <a:stretch>
              <a:fillRect/>
            </a:stretch>
          </p:blipFill>
          <p:spPr>
            <a:xfrm>
              <a:off x="4496060" y="3961241"/>
              <a:ext cx="1344591" cy="1344592"/>
            </a:xfrm>
            <a:prstGeom prst="rect">
              <a:avLst/>
            </a:prstGeom>
          </p:spPr>
        </p:pic>
        <p:pic>
          <p:nvPicPr>
            <p:cNvPr id="38" name="Picture 37" descr="A picture containing table&#10;&#10;Description automatically generated">
              <a:extLst>
                <a:ext uri="{FF2B5EF4-FFF2-40B4-BE49-F238E27FC236}">
                  <a16:creationId xmlns:a16="http://schemas.microsoft.com/office/drawing/2014/main" xmlns="" id="{CFB3BC81-86CA-44C3-9293-A0EFCA1D5C2C}"/>
                </a:ext>
              </a:extLst>
            </p:cNvPr>
            <p:cNvPicPr>
              <a:picLocks noChangeAspect="1"/>
            </p:cNvPicPr>
            <p:nvPr/>
          </p:nvPicPr>
          <p:blipFill>
            <a:blip r:embed="rId13" cstate="email">
              <a:extLst>
                <a:ext uri="{28A0092B-C50C-407E-A947-70E740481C1C}">
                  <a14:useLocalDpi xmlns:a14="http://schemas.microsoft.com/office/drawing/2010/main" xmlns="" val="0"/>
                </a:ext>
              </a:extLst>
            </a:blip>
            <a:stretch>
              <a:fillRect/>
            </a:stretch>
          </p:blipFill>
          <p:spPr>
            <a:xfrm>
              <a:off x="5838018" y="3961241"/>
              <a:ext cx="1344591" cy="1344592"/>
            </a:xfrm>
            <a:prstGeom prst="rect">
              <a:avLst/>
            </a:prstGeom>
          </p:spPr>
        </p:pic>
        <p:pic>
          <p:nvPicPr>
            <p:cNvPr id="39" name="Picture 38" descr="A picture containing text&#10;&#10;Description automatically generated">
              <a:extLst>
                <a:ext uri="{FF2B5EF4-FFF2-40B4-BE49-F238E27FC236}">
                  <a16:creationId xmlns:a16="http://schemas.microsoft.com/office/drawing/2014/main" xmlns="" id="{F89976C2-D2E6-41E9-A2D8-E979007E37F2}"/>
                </a:ext>
              </a:extLst>
            </p:cNvPr>
            <p:cNvPicPr>
              <a:picLocks noChangeAspect="1"/>
            </p:cNvPicPr>
            <p:nvPr/>
          </p:nvPicPr>
          <p:blipFill>
            <a:blip r:embed="rId14" cstate="email">
              <a:extLst>
                <a:ext uri="{28A0092B-C50C-407E-A947-70E740481C1C}">
                  <a14:useLocalDpi xmlns:a14="http://schemas.microsoft.com/office/drawing/2010/main" xmlns="" val="0"/>
                </a:ext>
              </a:extLst>
            </a:blip>
            <a:stretch>
              <a:fillRect/>
            </a:stretch>
          </p:blipFill>
          <p:spPr>
            <a:xfrm>
              <a:off x="7179978" y="3964678"/>
              <a:ext cx="1344591" cy="1344592"/>
            </a:xfrm>
            <a:prstGeom prst="rect">
              <a:avLst/>
            </a:prstGeom>
          </p:spPr>
        </p:pic>
        <p:pic>
          <p:nvPicPr>
            <p:cNvPr id="40" name="Picture 39" descr="A picture containing icon&#10;&#10;Description automatically generated">
              <a:extLst>
                <a:ext uri="{FF2B5EF4-FFF2-40B4-BE49-F238E27FC236}">
                  <a16:creationId xmlns:a16="http://schemas.microsoft.com/office/drawing/2014/main" xmlns="" id="{629ADC58-11D3-4189-962B-F7AAA40AE725}"/>
                </a:ext>
              </a:extLst>
            </p:cNvPr>
            <p:cNvPicPr>
              <a:picLocks noChangeAspect="1"/>
            </p:cNvPicPr>
            <p:nvPr/>
          </p:nvPicPr>
          <p:blipFill>
            <a:blip r:embed="rId15" cstate="email">
              <a:extLst>
                <a:ext uri="{28A0092B-C50C-407E-A947-70E740481C1C}">
                  <a14:useLocalDpi xmlns:a14="http://schemas.microsoft.com/office/drawing/2010/main" xmlns="" val="0"/>
                </a:ext>
              </a:extLst>
            </a:blip>
            <a:stretch>
              <a:fillRect/>
            </a:stretch>
          </p:blipFill>
          <p:spPr>
            <a:xfrm>
              <a:off x="470186" y="5306732"/>
              <a:ext cx="1344591" cy="1344592"/>
            </a:xfrm>
            <a:prstGeom prst="rect">
              <a:avLst/>
            </a:prstGeom>
          </p:spPr>
        </p:pic>
        <p:pic>
          <p:nvPicPr>
            <p:cNvPr id="41" name="Picture 40" descr="Graphical user interface, application, icon&#10;&#10;Description automatically generated">
              <a:extLst>
                <a:ext uri="{FF2B5EF4-FFF2-40B4-BE49-F238E27FC236}">
                  <a16:creationId xmlns:a16="http://schemas.microsoft.com/office/drawing/2014/main" xmlns="" id="{EE571446-7BCE-4006-9E8D-CB18B1EC90C2}"/>
                </a:ext>
              </a:extLst>
            </p:cNvPr>
            <p:cNvPicPr>
              <a:picLocks noChangeAspect="1"/>
            </p:cNvPicPr>
            <p:nvPr/>
          </p:nvPicPr>
          <p:blipFill>
            <a:blip r:embed="rId16" cstate="email">
              <a:extLst>
                <a:ext uri="{28A0092B-C50C-407E-A947-70E740481C1C}">
                  <a14:useLocalDpi xmlns:a14="http://schemas.microsoft.com/office/drawing/2010/main" xmlns="" val="0"/>
                </a:ext>
              </a:extLst>
            </a:blip>
            <a:stretch>
              <a:fillRect/>
            </a:stretch>
          </p:blipFill>
          <p:spPr>
            <a:xfrm>
              <a:off x="3152930" y="5306732"/>
              <a:ext cx="1344591" cy="1344592"/>
            </a:xfrm>
            <a:prstGeom prst="rect">
              <a:avLst/>
            </a:prstGeom>
          </p:spPr>
        </p:pic>
        <p:pic>
          <p:nvPicPr>
            <p:cNvPr id="42" name="Picture 41" descr="Text&#10;&#10;Description automatically generated with medium confidence">
              <a:extLst>
                <a:ext uri="{FF2B5EF4-FFF2-40B4-BE49-F238E27FC236}">
                  <a16:creationId xmlns:a16="http://schemas.microsoft.com/office/drawing/2014/main" xmlns="" id="{A74CD89D-12AE-40E9-9D5B-84B8C14932FE}"/>
                </a:ext>
              </a:extLst>
            </p:cNvPr>
            <p:cNvPicPr>
              <a:picLocks noChangeAspect="1"/>
            </p:cNvPicPr>
            <p:nvPr/>
          </p:nvPicPr>
          <p:blipFill>
            <a:blip r:embed="rId17" cstate="email">
              <a:extLst>
                <a:ext uri="{28A0092B-C50C-407E-A947-70E740481C1C}">
                  <a14:useLocalDpi xmlns:a14="http://schemas.microsoft.com/office/drawing/2010/main" xmlns="" val="0"/>
                </a:ext>
              </a:extLst>
            </a:blip>
            <a:stretch>
              <a:fillRect/>
            </a:stretch>
          </p:blipFill>
          <p:spPr>
            <a:xfrm>
              <a:off x="4494302" y="5307682"/>
              <a:ext cx="1344591" cy="1344592"/>
            </a:xfrm>
            <a:prstGeom prst="rect">
              <a:avLst/>
            </a:prstGeom>
          </p:spPr>
        </p:pic>
        <p:pic>
          <p:nvPicPr>
            <p:cNvPr id="43" name="Picture 42" descr="Icon&#10;&#10;Description automatically generated">
              <a:extLst>
                <a:ext uri="{FF2B5EF4-FFF2-40B4-BE49-F238E27FC236}">
                  <a16:creationId xmlns:a16="http://schemas.microsoft.com/office/drawing/2014/main" xmlns="" id="{D1C20EBC-25EC-4315-AA2B-79DC4C3AE7EB}"/>
                </a:ext>
              </a:extLst>
            </p:cNvPr>
            <p:cNvPicPr>
              <a:picLocks noChangeAspect="1"/>
            </p:cNvPicPr>
            <p:nvPr/>
          </p:nvPicPr>
          <p:blipFill>
            <a:blip r:embed="rId18" cstate="email">
              <a:extLst>
                <a:ext uri="{28A0092B-C50C-407E-A947-70E740481C1C}">
                  <a14:useLocalDpi xmlns:a14="http://schemas.microsoft.com/office/drawing/2010/main" xmlns="" val="0"/>
                </a:ext>
              </a:extLst>
            </a:blip>
            <a:stretch>
              <a:fillRect/>
            </a:stretch>
          </p:blipFill>
          <p:spPr>
            <a:xfrm>
              <a:off x="5835672" y="5307682"/>
              <a:ext cx="1344591" cy="1344592"/>
            </a:xfrm>
            <a:prstGeom prst="rect">
              <a:avLst/>
            </a:prstGeom>
          </p:spPr>
        </p:pic>
        <p:pic>
          <p:nvPicPr>
            <p:cNvPr id="44" name="Picture 43" descr="A picture containing logo&#10;&#10;Description automatically generated">
              <a:extLst>
                <a:ext uri="{FF2B5EF4-FFF2-40B4-BE49-F238E27FC236}">
                  <a16:creationId xmlns:a16="http://schemas.microsoft.com/office/drawing/2014/main" xmlns="" id="{02BC1368-762C-468A-9900-054A2199C1C0}"/>
                </a:ext>
              </a:extLst>
            </p:cNvPr>
            <p:cNvPicPr>
              <a:picLocks noChangeAspect="1"/>
            </p:cNvPicPr>
            <p:nvPr/>
          </p:nvPicPr>
          <p:blipFill>
            <a:blip r:embed="rId19" cstate="email">
              <a:extLst>
                <a:ext uri="{28A0092B-C50C-407E-A947-70E740481C1C}">
                  <a14:useLocalDpi xmlns:a14="http://schemas.microsoft.com/office/drawing/2010/main" xmlns="" val="0"/>
                </a:ext>
              </a:extLst>
            </a:blip>
            <a:stretch>
              <a:fillRect/>
            </a:stretch>
          </p:blipFill>
          <p:spPr>
            <a:xfrm>
              <a:off x="1811558" y="5306732"/>
              <a:ext cx="1344591" cy="1344592"/>
            </a:xfrm>
            <a:prstGeom prst="rect">
              <a:avLst/>
            </a:prstGeom>
          </p:spPr>
        </p:pic>
        <p:pic>
          <p:nvPicPr>
            <p:cNvPr id="45" name="Picture 44" descr="A picture containing icon&#10;&#10;Description automatically generated">
              <a:extLst>
                <a:ext uri="{FF2B5EF4-FFF2-40B4-BE49-F238E27FC236}">
                  <a16:creationId xmlns:a16="http://schemas.microsoft.com/office/drawing/2014/main" xmlns="" id="{E9CD3213-163E-4EDF-8E2E-AC14CD88A6F3}"/>
                </a:ext>
              </a:extLst>
            </p:cNvPr>
            <p:cNvPicPr>
              <a:picLocks noChangeAspect="1"/>
            </p:cNvPicPr>
            <p:nvPr/>
          </p:nvPicPr>
          <p:blipFill>
            <a:blip r:embed="rId20" cstate="email">
              <a:extLst>
                <a:ext uri="{28A0092B-C50C-407E-A947-70E740481C1C}">
                  <a14:useLocalDpi xmlns:a14="http://schemas.microsoft.com/office/drawing/2010/main" xmlns="" val="0"/>
                </a:ext>
              </a:extLst>
            </a:blip>
            <a:stretch>
              <a:fillRect/>
            </a:stretch>
          </p:blipFill>
          <p:spPr>
            <a:xfrm>
              <a:off x="3154102" y="3965053"/>
              <a:ext cx="1344591" cy="1344592"/>
            </a:xfrm>
            <a:prstGeom prst="rect">
              <a:avLst/>
            </a:prstGeom>
          </p:spPr>
        </p:pic>
      </p:grpSp>
    </p:spTree>
    <p:extLst>
      <p:ext uri="{BB962C8B-B14F-4D97-AF65-F5344CB8AC3E}">
        <p14:creationId xmlns:p14="http://schemas.microsoft.com/office/powerpoint/2010/main" xmlns="" val="36234179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 id="{192B03AF-7B4F-6B46-A5DA-DAADD53D20AA}"/>
              </a:ext>
            </a:extLst>
          </p:cNvPr>
          <p:cNvSpPr txBox="1">
            <a:spLocks/>
          </p:cNvSpPr>
          <p:nvPr/>
        </p:nvSpPr>
        <p:spPr bwMode="auto">
          <a:xfrm>
            <a:off x="0" y="306388"/>
            <a:ext cx="9144000" cy="620712"/>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a:lstStyle>
          <a:p>
            <a:r>
              <a:rPr lang="en-GB" altLang="en-US" sz="3600" b="1" dirty="0">
                <a:solidFill>
                  <a:srgbClr val="7BC26C"/>
                </a:solidFill>
                <a:latin typeface="Open Sans" panose="020B0606030504020204" pitchFamily="34" charset="0"/>
                <a:ea typeface="Open Sans" panose="020B0606030504020204" pitchFamily="34" charset="0"/>
                <a:cs typeface="Open Sans" panose="020B0606030504020204" pitchFamily="34" charset="0"/>
              </a:rPr>
              <a:t>Sustainable Development Goals</a:t>
            </a:r>
          </a:p>
        </p:txBody>
      </p:sp>
      <p:sp>
        <p:nvSpPr>
          <p:cNvPr id="10" name="TextBox 9">
            <a:extLst>
              <a:ext uri="{FF2B5EF4-FFF2-40B4-BE49-F238E27FC236}">
                <a16:creationId xmlns:a16="http://schemas.microsoft.com/office/drawing/2014/main" xmlns="" id="{941D4FBC-2B73-7D4D-A561-DC6BB74BF499}"/>
              </a:ext>
            </a:extLst>
          </p:cNvPr>
          <p:cNvSpPr txBox="1"/>
          <p:nvPr/>
        </p:nvSpPr>
        <p:spPr>
          <a:xfrm>
            <a:off x="360002" y="1128166"/>
            <a:ext cx="8555398" cy="141724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l">
              <a:lnSpc>
                <a:spcPct val="107000"/>
              </a:lnSpc>
              <a:spcAft>
                <a:spcPts val="0"/>
              </a:spcAft>
            </a:pPr>
            <a:r>
              <a:rPr lang="en-US" sz="1800" b="0" i="0" spc="-4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Some of the goals are to do with the state of our planet. </a:t>
            </a:r>
            <a:endParaRPr lang="en-US" spc="-4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l">
              <a:lnSpc>
                <a:spcPct val="107000"/>
              </a:lnSpc>
              <a:spcBef>
                <a:spcPts val="1200"/>
              </a:spcBef>
              <a:spcAft>
                <a:spcPts val="0"/>
              </a:spcAft>
            </a:pPr>
            <a:r>
              <a:rPr lang="en-US" spc="-40" dirty="0">
                <a:solidFill>
                  <a:srgbClr val="000000"/>
                </a:solidFill>
                <a:latin typeface="Open Sans" panose="020B0606030504020204" pitchFamily="34" charset="0"/>
                <a:ea typeface="Open Sans" panose="020B0606030504020204" pitchFamily="34" charset="0"/>
                <a:cs typeface="Open Sans" panose="020B0606030504020204" pitchFamily="34" charset="0"/>
              </a:rPr>
              <a:t>However, o</a:t>
            </a:r>
            <a:r>
              <a:rPr lang="en-US" sz="1800" b="0" i="0" spc="-4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ne of the most important things about the SDGs is the fact that they are all connected. All the goals need to be </a:t>
            </a:r>
            <a:r>
              <a:rPr lang="en-US" sz="1800" b="0" i="0" spc="-40" dirty="0" err="1">
                <a:solidFill>
                  <a:srgbClr val="000000"/>
                </a:solidFill>
                <a:effectLst/>
                <a:latin typeface="Open Sans" panose="020B0606030504020204" pitchFamily="34" charset="0"/>
                <a:ea typeface="Open Sans" panose="020B0606030504020204" pitchFamily="34" charset="0"/>
                <a:cs typeface="Open Sans" panose="020B0606030504020204" pitchFamily="34" charset="0"/>
              </a:rPr>
              <a:t>realised</a:t>
            </a:r>
            <a:r>
              <a:rPr lang="en-US" sz="1800" b="0" i="0" spc="-4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together for us to achieve a future in which every person born anywhere in the world has a healthy happy life. </a:t>
            </a:r>
            <a:endParaRPr lang="en-GB" sz="1800" spc="-40" dirty="0">
              <a:effectLst/>
              <a:latin typeface="Open Sans" panose="020B0606030504020204" pitchFamily="34" charset="0"/>
              <a:ea typeface="Open Sans" panose="020B0606030504020204" pitchFamily="34" charset="0"/>
              <a:cs typeface="Open Sans" panose="020B0606030504020204" pitchFamily="34" charset="0"/>
            </a:endParaRPr>
          </a:p>
        </p:txBody>
      </p:sp>
      <p:pic>
        <p:nvPicPr>
          <p:cNvPr id="6" name="Picture 5" descr="Text&#10;&#10;Description automatically generated with low confidence">
            <a:extLst>
              <a:ext uri="{FF2B5EF4-FFF2-40B4-BE49-F238E27FC236}">
                <a16:creationId xmlns:a16="http://schemas.microsoft.com/office/drawing/2014/main" xmlns="" id="{832F5FD7-A76B-8A4B-AAFE-EB883E1E3549}"/>
              </a:ext>
            </a:extLst>
          </p:cNvPr>
          <p:cNvPicPr>
            <a:picLocks noChangeAspect="1"/>
          </p:cNvPicPr>
          <p:nvPr/>
        </p:nvPicPr>
        <p:blipFill rotWithShape="1">
          <a:blip r:embed="rId3" cstate="email">
            <a:extLst>
              <a:ext uri="{28A0092B-C50C-407E-A947-70E740481C1C}">
                <a14:useLocalDpi xmlns:a14="http://schemas.microsoft.com/office/drawing/2010/main" xmlns="" val="0"/>
              </a:ext>
            </a:extLst>
          </a:blip>
          <a:srcRect/>
          <a:stretch/>
        </p:blipFill>
        <p:spPr>
          <a:xfrm>
            <a:off x="8610294" y="6200776"/>
            <a:ext cx="419406" cy="403873"/>
          </a:xfrm>
          <a:prstGeom prst="rect">
            <a:avLst/>
          </a:prstGeom>
        </p:spPr>
      </p:pic>
      <p:grpSp>
        <p:nvGrpSpPr>
          <p:cNvPr id="44" name="Group 43">
            <a:extLst>
              <a:ext uri="{FF2B5EF4-FFF2-40B4-BE49-F238E27FC236}">
                <a16:creationId xmlns:a16="http://schemas.microsoft.com/office/drawing/2014/main" xmlns="" id="{BEB0F9F3-A301-4D8B-BCA8-D0C022B73D93}"/>
              </a:ext>
            </a:extLst>
          </p:cNvPr>
          <p:cNvGrpSpPr/>
          <p:nvPr/>
        </p:nvGrpSpPr>
        <p:grpSpPr>
          <a:xfrm>
            <a:off x="470186" y="2614800"/>
            <a:ext cx="8054383" cy="4037474"/>
            <a:chOff x="470186" y="2614800"/>
            <a:chExt cx="8054383" cy="4037474"/>
          </a:xfrm>
        </p:grpSpPr>
        <p:pic>
          <p:nvPicPr>
            <p:cNvPr id="45" name="Picture 44" descr="Text&#10;&#10;Description automatically generated">
              <a:extLst>
                <a:ext uri="{FF2B5EF4-FFF2-40B4-BE49-F238E27FC236}">
                  <a16:creationId xmlns:a16="http://schemas.microsoft.com/office/drawing/2014/main" xmlns="" id="{4DEF55DF-3F2E-4A32-8701-454D979E4E43}"/>
                </a:ext>
              </a:extLst>
            </p:cNvPr>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470186" y="2623374"/>
              <a:ext cx="1344591" cy="1344592"/>
            </a:xfrm>
            <a:prstGeom prst="rect">
              <a:avLst/>
            </a:prstGeom>
          </p:spPr>
        </p:pic>
        <p:pic>
          <p:nvPicPr>
            <p:cNvPr id="46" name="Picture 45" descr="Icon&#10;&#10;Description automatically generated">
              <a:extLst>
                <a:ext uri="{FF2B5EF4-FFF2-40B4-BE49-F238E27FC236}">
                  <a16:creationId xmlns:a16="http://schemas.microsoft.com/office/drawing/2014/main" xmlns="" id="{68AF2A30-3852-4E86-9B1C-B7C0375B2888}"/>
                </a:ext>
              </a:extLst>
            </p:cNvPr>
            <p:cNvPicPr>
              <a:picLocks noChangeAspect="1"/>
            </p:cNvPicPr>
            <p:nvPr/>
          </p:nvPicPr>
          <p:blipFill>
            <a:blip r:embed="rId5" cstate="email">
              <a:extLst>
                <a:ext uri="{28A0092B-C50C-407E-A947-70E740481C1C}">
                  <a14:useLocalDpi xmlns:a14="http://schemas.microsoft.com/office/drawing/2010/main" xmlns="" val="0"/>
                </a:ext>
              </a:extLst>
            </a:blip>
            <a:stretch>
              <a:fillRect/>
            </a:stretch>
          </p:blipFill>
          <p:spPr>
            <a:xfrm>
              <a:off x="1812144" y="2614800"/>
              <a:ext cx="1344591" cy="1344592"/>
            </a:xfrm>
            <a:prstGeom prst="rect">
              <a:avLst/>
            </a:prstGeom>
          </p:spPr>
        </p:pic>
        <p:pic>
          <p:nvPicPr>
            <p:cNvPr id="47" name="Picture 46" descr="Icon&#10;&#10;Description automatically generated with medium confidence">
              <a:extLst>
                <a:ext uri="{FF2B5EF4-FFF2-40B4-BE49-F238E27FC236}">
                  <a16:creationId xmlns:a16="http://schemas.microsoft.com/office/drawing/2014/main" xmlns="" id="{0BAC356D-4CA2-4597-B015-12B2839E57B3}"/>
                </a:ext>
              </a:extLst>
            </p:cNvPr>
            <p:cNvPicPr>
              <a:picLocks noChangeAspect="1"/>
            </p:cNvPicPr>
            <p:nvPr/>
          </p:nvPicPr>
          <p:blipFill>
            <a:blip r:embed="rId6" cstate="email">
              <a:extLst>
                <a:ext uri="{28A0092B-C50C-407E-A947-70E740481C1C}">
                  <a14:useLocalDpi xmlns:a14="http://schemas.microsoft.com/office/drawing/2010/main" xmlns="" val="0"/>
                </a:ext>
              </a:extLst>
            </a:blip>
            <a:stretch>
              <a:fillRect/>
            </a:stretch>
          </p:blipFill>
          <p:spPr>
            <a:xfrm>
              <a:off x="3154102" y="2623374"/>
              <a:ext cx="1344591" cy="1344592"/>
            </a:xfrm>
            <a:prstGeom prst="rect">
              <a:avLst/>
            </a:prstGeom>
          </p:spPr>
        </p:pic>
        <p:pic>
          <p:nvPicPr>
            <p:cNvPr id="48" name="Picture 47" descr="A picture containing text, clipart&#10;&#10;Description automatically generated">
              <a:extLst>
                <a:ext uri="{FF2B5EF4-FFF2-40B4-BE49-F238E27FC236}">
                  <a16:creationId xmlns:a16="http://schemas.microsoft.com/office/drawing/2014/main" xmlns="" id="{AFABB448-1845-400E-97A7-1BAB025577EA}"/>
                </a:ext>
              </a:extLst>
            </p:cNvPr>
            <p:cNvPicPr>
              <a:picLocks noChangeAspect="1"/>
            </p:cNvPicPr>
            <p:nvPr/>
          </p:nvPicPr>
          <p:blipFill>
            <a:blip r:embed="rId7" cstate="email">
              <a:extLst>
                <a:ext uri="{28A0092B-C50C-407E-A947-70E740481C1C}">
                  <a14:useLocalDpi xmlns:a14="http://schemas.microsoft.com/office/drawing/2010/main" xmlns="" val="0"/>
                </a:ext>
              </a:extLst>
            </a:blip>
            <a:stretch>
              <a:fillRect/>
            </a:stretch>
          </p:blipFill>
          <p:spPr>
            <a:xfrm>
              <a:off x="4496060" y="2614800"/>
              <a:ext cx="1344591" cy="1344592"/>
            </a:xfrm>
            <a:prstGeom prst="rect">
              <a:avLst/>
            </a:prstGeom>
          </p:spPr>
        </p:pic>
        <p:pic>
          <p:nvPicPr>
            <p:cNvPr id="49" name="Picture 48" descr="Icon&#10;&#10;Description automatically generated">
              <a:extLst>
                <a:ext uri="{FF2B5EF4-FFF2-40B4-BE49-F238E27FC236}">
                  <a16:creationId xmlns:a16="http://schemas.microsoft.com/office/drawing/2014/main" xmlns="" id="{21B8DC49-3E6B-4FE6-899E-2054A567C672}"/>
                </a:ext>
              </a:extLst>
            </p:cNvPr>
            <p:cNvPicPr>
              <a:picLocks noChangeAspect="1"/>
            </p:cNvPicPr>
            <p:nvPr/>
          </p:nvPicPr>
          <p:blipFill>
            <a:blip r:embed="rId8" cstate="email">
              <a:extLst>
                <a:ext uri="{28A0092B-C50C-407E-A947-70E740481C1C}">
                  <a14:useLocalDpi xmlns:a14="http://schemas.microsoft.com/office/drawing/2010/main" xmlns="" val="0"/>
                </a:ext>
              </a:extLst>
            </a:blip>
            <a:stretch>
              <a:fillRect/>
            </a:stretch>
          </p:blipFill>
          <p:spPr>
            <a:xfrm>
              <a:off x="5838018" y="2614800"/>
              <a:ext cx="1344591" cy="1344592"/>
            </a:xfrm>
            <a:prstGeom prst="rect">
              <a:avLst/>
            </a:prstGeom>
          </p:spPr>
        </p:pic>
        <p:pic>
          <p:nvPicPr>
            <p:cNvPr id="50" name="Picture 49" descr="A picture containing shape&#10;&#10;Description automatically generated">
              <a:extLst>
                <a:ext uri="{FF2B5EF4-FFF2-40B4-BE49-F238E27FC236}">
                  <a16:creationId xmlns:a16="http://schemas.microsoft.com/office/drawing/2014/main" xmlns="" id="{5DAB7149-F3C4-47B2-9C30-8181B97A5BFE}"/>
                </a:ext>
              </a:extLst>
            </p:cNvPr>
            <p:cNvPicPr>
              <a:picLocks noChangeAspect="1"/>
            </p:cNvPicPr>
            <p:nvPr/>
          </p:nvPicPr>
          <p:blipFill>
            <a:blip r:embed="rId9" cstate="email">
              <a:extLst>
                <a:ext uri="{28A0092B-C50C-407E-A947-70E740481C1C}">
                  <a14:useLocalDpi xmlns:a14="http://schemas.microsoft.com/office/drawing/2010/main" xmlns="" val="0"/>
                </a:ext>
              </a:extLst>
            </a:blip>
            <a:stretch>
              <a:fillRect/>
            </a:stretch>
          </p:blipFill>
          <p:spPr>
            <a:xfrm>
              <a:off x="7179978" y="2616576"/>
              <a:ext cx="1344591" cy="1344592"/>
            </a:xfrm>
            <a:prstGeom prst="rect">
              <a:avLst/>
            </a:prstGeom>
          </p:spPr>
        </p:pic>
        <p:pic>
          <p:nvPicPr>
            <p:cNvPr id="51" name="Picture 50" descr="Icon&#10;&#10;Description automatically generated">
              <a:extLst>
                <a:ext uri="{FF2B5EF4-FFF2-40B4-BE49-F238E27FC236}">
                  <a16:creationId xmlns:a16="http://schemas.microsoft.com/office/drawing/2014/main" xmlns="" id="{A568A958-5F3A-47EB-B9D6-6481B885C303}"/>
                </a:ext>
              </a:extLst>
            </p:cNvPr>
            <p:cNvPicPr>
              <a:picLocks noChangeAspect="1"/>
            </p:cNvPicPr>
            <p:nvPr/>
          </p:nvPicPr>
          <p:blipFill>
            <a:blip r:embed="rId10" cstate="email">
              <a:extLst>
                <a:ext uri="{28A0092B-C50C-407E-A947-70E740481C1C}">
                  <a14:useLocalDpi xmlns:a14="http://schemas.microsoft.com/office/drawing/2010/main" xmlns="" val="0"/>
                </a:ext>
              </a:extLst>
            </a:blip>
            <a:stretch>
              <a:fillRect/>
            </a:stretch>
          </p:blipFill>
          <p:spPr>
            <a:xfrm>
              <a:off x="470186" y="3965053"/>
              <a:ext cx="1344591" cy="1344592"/>
            </a:xfrm>
            <a:prstGeom prst="rect">
              <a:avLst/>
            </a:prstGeom>
          </p:spPr>
        </p:pic>
        <p:pic>
          <p:nvPicPr>
            <p:cNvPr id="52" name="Picture 51" descr="Icon&#10;&#10;Description automatically generated with medium confidence">
              <a:extLst>
                <a:ext uri="{FF2B5EF4-FFF2-40B4-BE49-F238E27FC236}">
                  <a16:creationId xmlns:a16="http://schemas.microsoft.com/office/drawing/2014/main" xmlns="" id="{DF3D67D1-8674-4112-B77D-F079291CA3A2}"/>
                </a:ext>
              </a:extLst>
            </p:cNvPr>
            <p:cNvPicPr>
              <a:picLocks noChangeAspect="1"/>
            </p:cNvPicPr>
            <p:nvPr/>
          </p:nvPicPr>
          <p:blipFill>
            <a:blip r:embed="rId11" cstate="email">
              <a:extLst>
                <a:ext uri="{28A0092B-C50C-407E-A947-70E740481C1C}">
                  <a14:useLocalDpi xmlns:a14="http://schemas.microsoft.com/office/drawing/2010/main" xmlns="" val="0"/>
                </a:ext>
              </a:extLst>
            </a:blip>
            <a:stretch>
              <a:fillRect/>
            </a:stretch>
          </p:blipFill>
          <p:spPr>
            <a:xfrm>
              <a:off x="1812144" y="3960766"/>
              <a:ext cx="1344591" cy="1344592"/>
            </a:xfrm>
            <a:prstGeom prst="rect">
              <a:avLst/>
            </a:prstGeom>
          </p:spPr>
        </p:pic>
        <p:pic>
          <p:nvPicPr>
            <p:cNvPr id="53" name="Picture 52" descr="Icon&#10;&#10;Description automatically generated">
              <a:extLst>
                <a:ext uri="{FF2B5EF4-FFF2-40B4-BE49-F238E27FC236}">
                  <a16:creationId xmlns:a16="http://schemas.microsoft.com/office/drawing/2014/main" xmlns="" id="{D2939953-9DB3-4712-AB3D-EF472C1E0B42}"/>
                </a:ext>
              </a:extLst>
            </p:cNvPr>
            <p:cNvPicPr>
              <a:picLocks noChangeAspect="1"/>
            </p:cNvPicPr>
            <p:nvPr/>
          </p:nvPicPr>
          <p:blipFill>
            <a:blip r:embed="rId12" cstate="email">
              <a:extLst>
                <a:ext uri="{28A0092B-C50C-407E-A947-70E740481C1C}">
                  <a14:useLocalDpi xmlns:a14="http://schemas.microsoft.com/office/drawing/2010/main" xmlns="" val="0"/>
                </a:ext>
              </a:extLst>
            </a:blip>
            <a:stretch>
              <a:fillRect/>
            </a:stretch>
          </p:blipFill>
          <p:spPr>
            <a:xfrm>
              <a:off x="4496060" y="3961241"/>
              <a:ext cx="1344591" cy="1344592"/>
            </a:xfrm>
            <a:prstGeom prst="rect">
              <a:avLst/>
            </a:prstGeom>
          </p:spPr>
        </p:pic>
        <p:pic>
          <p:nvPicPr>
            <p:cNvPr id="54" name="Picture 53" descr="A picture containing table&#10;&#10;Description automatically generated">
              <a:extLst>
                <a:ext uri="{FF2B5EF4-FFF2-40B4-BE49-F238E27FC236}">
                  <a16:creationId xmlns:a16="http://schemas.microsoft.com/office/drawing/2014/main" xmlns="" id="{50CF18DA-25DC-4638-A75E-B3CECD5CA2BA}"/>
                </a:ext>
              </a:extLst>
            </p:cNvPr>
            <p:cNvPicPr>
              <a:picLocks noChangeAspect="1"/>
            </p:cNvPicPr>
            <p:nvPr/>
          </p:nvPicPr>
          <p:blipFill>
            <a:blip r:embed="rId13" cstate="email">
              <a:extLst>
                <a:ext uri="{28A0092B-C50C-407E-A947-70E740481C1C}">
                  <a14:useLocalDpi xmlns:a14="http://schemas.microsoft.com/office/drawing/2010/main" xmlns="" val="0"/>
                </a:ext>
              </a:extLst>
            </a:blip>
            <a:stretch>
              <a:fillRect/>
            </a:stretch>
          </p:blipFill>
          <p:spPr>
            <a:xfrm>
              <a:off x="5838018" y="3961241"/>
              <a:ext cx="1344591" cy="1344592"/>
            </a:xfrm>
            <a:prstGeom prst="rect">
              <a:avLst/>
            </a:prstGeom>
          </p:spPr>
        </p:pic>
        <p:pic>
          <p:nvPicPr>
            <p:cNvPr id="55" name="Picture 54" descr="A picture containing text&#10;&#10;Description automatically generated">
              <a:extLst>
                <a:ext uri="{FF2B5EF4-FFF2-40B4-BE49-F238E27FC236}">
                  <a16:creationId xmlns:a16="http://schemas.microsoft.com/office/drawing/2014/main" xmlns="" id="{83A38F7B-960D-466C-AD0A-6C05FF63E964}"/>
                </a:ext>
              </a:extLst>
            </p:cNvPr>
            <p:cNvPicPr>
              <a:picLocks noChangeAspect="1"/>
            </p:cNvPicPr>
            <p:nvPr/>
          </p:nvPicPr>
          <p:blipFill>
            <a:blip r:embed="rId14" cstate="email">
              <a:extLst>
                <a:ext uri="{28A0092B-C50C-407E-A947-70E740481C1C}">
                  <a14:useLocalDpi xmlns:a14="http://schemas.microsoft.com/office/drawing/2010/main" xmlns="" val="0"/>
                </a:ext>
              </a:extLst>
            </a:blip>
            <a:stretch>
              <a:fillRect/>
            </a:stretch>
          </p:blipFill>
          <p:spPr>
            <a:xfrm>
              <a:off x="7179978" y="3964678"/>
              <a:ext cx="1344591" cy="1344592"/>
            </a:xfrm>
            <a:prstGeom prst="rect">
              <a:avLst/>
            </a:prstGeom>
          </p:spPr>
        </p:pic>
        <p:pic>
          <p:nvPicPr>
            <p:cNvPr id="56" name="Picture 55" descr="A picture containing icon&#10;&#10;Description automatically generated">
              <a:extLst>
                <a:ext uri="{FF2B5EF4-FFF2-40B4-BE49-F238E27FC236}">
                  <a16:creationId xmlns:a16="http://schemas.microsoft.com/office/drawing/2014/main" xmlns="" id="{62FA795C-9FD3-4A49-919F-9BEA14A63F61}"/>
                </a:ext>
              </a:extLst>
            </p:cNvPr>
            <p:cNvPicPr>
              <a:picLocks noChangeAspect="1"/>
            </p:cNvPicPr>
            <p:nvPr/>
          </p:nvPicPr>
          <p:blipFill>
            <a:blip r:embed="rId15" cstate="email">
              <a:extLst>
                <a:ext uri="{28A0092B-C50C-407E-A947-70E740481C1C}">
                  <a14:useLocalDpi xmlns:a14="http://schemas.microsoft.com/office/drawing/2010/main" xmlns="" val="0"/>
                </a:ext>
              </a:extLst>
            </a:blip>
            <a:stretch>
              <a:fillRect/>
            </a:stretch>
          </p:blipFill>
          <p:spPr>
            <a:xfrm>
              <a:off x="470186" y="5306732"/>
              <a:ext cx="1344591" cy="1344592"/>
            </a:xfrm>
            <a:prstGeom prst="rect">
              <a:avLst/>
            </a:prstGeom>
          </p:spPr>
        </p:pic>
        <p:pic>
          <p:nvPicPr>
            <p:cNvPr id="57" name="Picture 56" descr="Graphical user interface, application, icon&#10;&#10;Description automatically generated">
              <a:extLst>
                <a:ext uri="{FF2B5EF4-FFF2-40B4-BE49-F238E27FC236}">
                  <a16:creationId xmlns:a16="http://schemas.microsoft.com/office/drawing/2014/main" xmlns="" id="{300570F1-F932-4119-B0D7-D844D3B8E6EC}"/>
                </a:ext>
              </a:extLst>
            </p:cNvPr>
            <p:cNvPicPr>
              <a:picLocks noChangeAspect="1"/>
            </p:cNvPicPr>
            <p:nvPr/>
          </p:nvPicPr>
          <p:blipFill>
            <a:blip r:embed="rId16" cstate="email">
              <a:extLst>
                <a:ext uri="{28A0092B-C50C-407E-A947-70E740481C1C}">
                  <a14:useLocalDpi xmlns:a14="http://schemas.microsoft.com/office/drawing/2010/main" xmlns="" val="0"/>
                </a:ext>
              </a:extLst>
            </a:blip>
            <a:stretch>
              <a:fillRect/>
            </a:stretch>
          </p:blipFill>
          <p:spPr>
            <a:xfrm>
              <a:off x="3152930" y="5306732"/>
              <a:ext cx="1344591" cy="1344592"/>
            </a:xfrm>
            <a:prstGeom prst="rect">
              <a:avLst/>
            </a:prstGeom>
          </p:spPr>
        </p:pic>
        <p:pic>
          <p:nvPicPr>
            <p:cNvPr id="58" name="Picture 57" descr="Text&#10;&#10;Description automatically generated with medium confidence">
              <a:extLst>
                <a:ext uri="{FF2B5EF4-FFF2-40B4-BE49-F238E27FC236}">
                  <a16:creationId xmlns:a16="http://schemas.microsoft.com/office/drawing/2014/main" xmlns="" id="{542061EB-10F2-4CBD-B6B6-68F4FA19AEC2}"/>
                </a:ext>
              </a:extLst>
            </p:cNvPr>
            <p:cNvPicPr>
              <a:picLocks noChangeAspect="1"/>
            </p:cNvPicPr>
            <p:nvPr/>
          </p:nvPicPr>
          <p:blipFill>
            <a:blip r:embed="rId17" cstate="email">
              <a:extLst>
                <a:ext uri="{28A0092B-C50C-407E-A947-70E740481C1C}">
                  <a14:useLocalDpi xmlns:a14="http://schemas.microsoft.com/office/drawing/2010/main" xmlns="" val="0"/>
                </a:ext>
              </a:extLst>
            </a:blip>
            <a:stretch>
              <a:fillRect/>
            </a:stretch>
          </p:blipFill>
          <p:spPr>
            <a:xfrm>
              <a:off x="4494302" y="5307682"/>
              <a:ext cx="1344591" cy="1344592"/>
            </a:xfrm>
            <a:prstGeom prst="rect">
              <a:avLst/>
            </a:prstGeom>
          </p:spPr>
        </p:pic>
        <p:pic>
          <p:nvPicPr>
            <p:cNvPr id="59" name="Picture 58" descr="Icon&#10;&#10;Description automatically generated">
              <a:extLst>
                <a:ext uri="{FF2B5EF4-FFF2-40B4-BE49-F238E27FC236}">
                  <a16:creationId xmlns:a16="http://schemas.microsoft.com/office/drawing/2014/main" xmlns="" id="{401A23D8-1565-4069-8DA6-A3AE549C306F}"/>
                </a:ext>
              </a:extLst>
            </p:cNvPr>
            <p:cNvPicPr>
              <a:picLocks noChangeAspect="1"/>
            </p:cNvPicPr>
            <p:nvPr/>
          </p:nvPicPr>
          <p:blipFill>
            <a:blip r:embed="rId18" cstate="email">
              <a:extLst>
                <a:ext uri="{28A0092B-C50C-407E-A947-70E740481C1C}">
                  <a14:useLocalDpi xmlns:a14="http://schemas.microsoft.com/office/drawing/2010/main" xmlns="" val="0"/>
                </a:ext>
              </a:extLst>
            </a:blip>
            <a:stretch>
              <a:fillRect/>
            </a:stretch>
          </p:blipFill>
          <p:spPr>
            <a:xfrm>
              <a:off x="5835672" y="5307682"/>
              <a:ext cx="1344591" cy="1344592"/>
            </a:xfrm>
            <a:prstGeom prst="rect">
              <a:avLst/>
            </a:prstGeom>
          </p:spPr>
        </p:pic>
        <p:pic>
          <p:nvPicPr>
            <p:cNvPr id="60" name="Picture 59" descr="A picture containing logo&#10;&#10;Description automatically generated">
              <a:extLst>
                <a:ext uri="{FF2B5EF4-FFF2-40B4-BE49-F238E27FC236}">
                  <a16:creationId xmlns:a16="http://schemas.microsoft.com/office/drawing/2014/main" xmlns="" id="{B8C7C225-9734-4FB1-8372-E453F616B2A4}"/>
                </a:ext>
              </a:extLst>
            </p:cNvPr>
            <p:cNvPicPr>
              <a:picLocks noChangeAspect="1"/>
            </p:cNvPicPr>
            <p:nvPr/>
          </p:nvPicPr>
          <p:blipFill>
            <a:blip r:embed="rId19" cstate="email">
              <a:extLst>
                <a:ext uri="{28A0092B-C50C-407E-A947-70E740481C1C}">
                  <a14:useLocalDpi xmlns:a14="http://schemas.microsoft.com/office/drawing/2010/main" xmlns="" val="0"/>
                </a:ext>
              </a:extLst>
            </a:blip>
            <a:stretch>
              <a:fillRect/>
            </a:stretch>
          </p:blipFill>
          <p:spPr>
            <a:xfrm>
              <a:off x="1811558" y="5306732"/>
              <a:ext cx="1344591" cy="1344592"/>
            </a:xfrm>
            <a:prstGeom prst="rect">
              <a:avLst/>
            </a:prstGeom>
          </p:spPr>
        </p:pic>
        <p:pic>
          <p:nvPicPr>
            <p:cNvPr id="61" name="Picture 60" descr="A picture containing icon&#10;&#10;Description automatically generated">
              <a:extLst>
                <a:ext uri="{FF2B5EF4-FFF2-40B4-BE49-F238E27FC236}">
                  <a16:creationId xmlns:a16="http://schemas.microsoft.com/office/drawing/2014/main" xmlns="" id="{E1E2BFC6-A922-4755-82B8-D28D86EE91E1}"/>
                </a:ext>
              </a:extLst>
            </p:cNvPr>
            <p:cNvPicPr>
              <a:picLocks noChangeAspect="1"/>
            </p:cNvPicPr>
            <p:nvPr/>
          </p:nvPicPr>
          <p:blipFill>
            <a:blip r:embed="rId20" cstate="email">
              <a:extLst>
                <a:ext uri="{28A0092B-C50C-407E-A947-70E740481C1C}">
                  <a14:useLocalDpi xmlns:a14="http://schemas.microsoft.com/office/drawing/2010/main" xmlns="" val="0"/>
                </a:ext>
              </a:extLst>
            </a:blip>
            <a:stretch>
              <a:fillRect/>
            </a:stretch>
          </p:blipFill>
          <p:spPr>
            <a:xfrm>
              <a:off x="3154102" y="3965053"/>
              <a:ext cx="1344591" cy="1344592"/>
            </a:xfrm>
            <a:prstGeom prst="rect">
              <a:avLst/>
            </a:prstGeom>
          </p:spPr>
        </p:pic>
      </p:grpSp>
      <p:sp>
        <p:nvSpPr>
          <p:cNvPr id="2" name="Rectangle 1">
            <a:extLst>
              <a:ext uri="{FF2B5EF4-FFF2-40B4-BE49-F238E27FC236}">
                <a16:creationId xmlns:a16="http://schemas.microsoft.com/office/drawing/2014/main" xmlns="" id="{3A99E24A-94E9-4894-B912-741428A3C853}"/>
              </a:ext>
            </a:extLst>
          </p:cNvPr>
          <p:cNvSpPr/>
          <p:nvPr/>
        </p:nvSpPr>
        <p:spPr>
          <a:xfrm>
            <a:off x="413342" y="5283130"/>
            <a:ext cx="4042868" cy="1417247"/>
          </a:xfrm>
          <a:prstGeom prst="rect">
            <a:avLst/>
          </a:prstGeom>
          <a:noFill/>
          <a:ln w="127000">
            <a:solidFill>
              <a:srgbClr val="00206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7BC26C"/>
              </a:solidFill>
            </a:endParaRPr>
          </a:p>
        </p:txBody>
      </p:sp>
    </p:spTree>
    <p:extLst>
      <p:ext uri="{BB962C8B-B14F-4D97-AF65-F5344CB8AC3E}">
        <p14:creationId xmlns:p14="http://schemas.microsoft.com/office/powerpoint/2010/main" xmlns="" val="2397768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 id="{192B03AF-7B4F-6B46-A5DA-DAADD53D20AA}"/>
              </a:ext>
            </a:extLst>
          </p:cNvPr>
          <p:cNvSpPr txBox="1">
            <a:spLocks/>
          </p:cNvSpPr>
          <p:nvPr/>
        </p:nvSpPr>
        <p:spPr bwMode="auto">
          <a:xfrm>
            <a:off x="0" y="306388"/>
            <a:ext cx="9144000" cy="620712"/>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a:lstStyle>
          <a:p>
            <a:r>
              <a:rPr lang="en-GB" altLang="en-US" sz="3600" b="1" dirty="0">
                <a:solidFill>
                  <a:srgbClr val="7BC26C"/>
                </a:solidFill>
                <a:latin typeface="Open Sans" panose="020B0606030504020204" pitchFamily="34" charset="0"/>
                <a:ea typeface="Open Sans" panose="020B0606030504020204" pitchFamily="34" charset="0"/>
                <a:cs typeface="Open Sans" panose="020B0606030504020204" pitchFamily="34" charset="0"/>
              </a:rPr>
              <a:t>Sustainable Development Goals</a:t>
            </a:r>
          </a:p>
        </p:txBody>
      </p:sp>
      <p:sp>
        <p:nvSpPr>
          <p:cNvPr id="10" name="TextBox 9">
            <a:extLst>
              <a:ext uri="{FF2B5EF4-FFF2-40B4-BE49-F238E27FC236}">
                <a16:creationId xmlns:a16="http://schemas.microsoft.com/office/drawing/2014/main" xmlns="" id="{941D4FBC-2B73-7D4D-A561-DC6BB74BF499}"/>
              </a:ext>
            </a:extLst>
          </p:cNvPr>
          <p:cNvSpPr txBox="1"/>
          <p:nvPr/>
        </p:nvSpPr>
        <p:spPr>
          <a:xfrm>
            <a:off x="360002" y="1128166"/>
            <a:ext cx="8783998" cy="135421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l" rtl="0">
              <a:spcBef>
                <a:spcPts val="0"/>
              </a:spcBef>
              <a:spcAft>
                <a:spcPts val="0"/>
              </a:spcAft>
            </a:pPr>
            <a:r>
              <a:rPr lang="en-GB" sz="1800" b="1" spc="-40" dirty="0">
                <a:solidFill>
                  <a:srgbClr val="7BC26C"/>
                </a:solidFill>
                <a:effectLst/>
                <a:latin typeface="Open Sans" panose="020B0606030504020204" pitchFamily="34" charset="0"/>
                <a:ea typeface="Calibri" panose="020F0502020204030204" pitchFamily="34" charset="0"/>
              </a:rPr>
              <a:t>Sustainable development </a:t>
            </a:r>
            <a:r>
              <a:rPr lang="en-GB" sz="1800" spc="-40" dirty="0">
                <a:effectLst/>
                <a:latin typeface="Open Sans" panose="020B0606030504020204" pitchFamily="34" charset="0"/>
                <a:ea typeface="Calibri" panose="020F0502020204030204" pitchFamily="34" charset="0"/>
              </a:rPr>
              <a:t>means that we need to reach this vision of the world without preventing future generations from also being able to meet their needs. </a:t>
            </a:r>
            <a:endParaRPr lang="en-GB" dirty="0">
              <a:latin typeface="Open Sans" panose="020B0606030504020204" pitchFamily="34" charset="0"/>
              <a:ea typeface="Calibri" panose="020F0502020204030204" pitchFamily="34" charset="0"/>
            </a:endParaRPr>
          </a:p>
          <a:p>
            <a:pPr algn="l" rtl="0">
              <a:spcBef>
                <a:spcPts val="1200"/>
              </a:spcBef>
              <a:spcAft>
                <a:spcPts val="0"/>
              </a:spcAft>
            </a:pPr>
            <a:r>
              <a:rPr lang="en-GB" sz="1800" dirty="0">
                <a:effectLst/>
                <a:latin typeface="Open Sans" panose="020B0606030504020204" pitchFamily="34" charset="0"/>
                <a:ea typeface="Calibri" panose="020F0502020204030204" pitchFamily="34" charset="0"/>
              </a:rPr>
              <a:t>We need to be able to continue each action forever without running out of resources or causing damage that stops us from being able to carry on.</a:t>
            </a:r>
            <a:endParaRPr lang="en-US" sz="1800" dirty="0">
              <a:effectLst/>
              <a:latin typeface="Open Sans" panose="020B0606030504020204" pitchFamily="34" charset="0"/>
              <a:ea typeface="Calibri" panose="020F0502020204030204" pitchFamily="34" charset="0"/>
            </a:endParaRPr>
          </a:p>
        </p:txBody>
      </p:sp>
      <p:pic>
        <p:nvPicPr>
          <p:cNvPr id="6" name="Picture 5" descr="Text&#10;&#10;Description automatically generated with low confidence">
            <a:extLst>
              <a:ext uri="{FF2B5EF4-FFF2-40B4-BE49-F238E27FC236}">
                <a16:creationId xmlns:a16="http://schemas.microsoft.com/office/drawing/2014/main" xmlns="" id="{832F5FD7-A76B-8A4B-AAFE-EB883E1E3549}"/>
              </a:ext>
            </a:extLst>
          </p:cNvPr>
          <p:cNvPicPr>
            <a:picLocks noChangeAspect="1"/>
          </p:cNvPicPr>
          <p:nvPr/>
        </p:nvPicPr>
        <p:blipFill rotWithShape="1">
          <a:blip r:embed="rId3" cstate="email">
            <a:extLst>
              <a:ext uri="{28A0092B-C50C-407E-A947-70E740481C1C}">
                <a14:useLocalDpi xmlns:a14="http://schemas.microsoft.com/office/drawing/2010/main" xmlns="" val="0"/>
              </a:ext>
            </a:extLst>
          </a:blip>
          <a:srcRect/>
          <a:stretch/>
        </p:blipFill>
        <p:spPr>
          <a:xfrm>
            <a:off x="8610294" y="6200776"/>
            <a:ext cx="419406" cy="403873"/>
          </a:xfrm>
          <a:prstGeom prst="rect">
            <a:avLst/>
          </a:prstGeom>
        </p:spPr>
      </p:pic>
      <p:grpSp>
        <p:nvGrpSpPr>
          <p:cNvPr id="2" name="Group 1">
            <a:extLst>
              <a:ext uri="{FF2B5EF4-FFF2-40B4-BE49-F238E27FC236}">
                <a16:creationId xmlns:a16="http://schemas.microsoft.com/office/drawing/2014/main" xmlns="" id="{6619B63B-4C35-4E48-B873-180CC92E2BF7}"/>
              </a:ext>
            </a:extLst>
          </p:cNvPr>
          <p:cNvGrpSpPr/>
          <p:nvPr/>
        </p:nvGrpSpPr>
        <p:grpSpPr>
          <a:xfrm>
            <a:off x="470186" y="2614800"/>
            <a:ext cx="8054383" cy="4037474"/>
            <a:chOff x="470186" y="2614800"/>
            <a:chExt cx="8054383" cy="4037474"/>
          </a:xfrm>
        </p:grpSpPr>
        <p:pic>
          <p:nvPicPr>
            <p:cNvPr id="27" name="Picture 26" descr="Text&#10;&#10;Description automatically generated">
              <a:extLst>
                <a:ext uri="{FF2B5EF4-FFF2-40B4-BE49-F238E27FC236}">
                  <a16:creationId xmlns:a16="http://schemas.microsoft.com/office/drawing/2014/main" xmlns="" id="{808DC19C-951F-4392-AA08-D03A1482E3FC}"/>
                </a:ext>
              </a:extLst>
            </p:cNvPr>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470186" y="2623374"/>
              <a:ext cx="1344591" cy="1344592"/>
            </a:xfrm>
            <a:prstGeom prst="rect">
              <a:avLst/>
            </a:prstGeom>
          </p:spPr>
        </p:pic>
        <p:pic>
          <p:nvPicPr>
            <p:cNvPr id="28" name="Picture 27" descr="Icon&#10;&#10;Description automatically generated">
              <a:extLst>
                <a:ext uri="{FF2B5EF4-FFF2-40B4-BE49-F238E27FC236}">
                  <a16:creationId xmlns:a16="http://schemas.microsoft.com/office/drawing/2014/main" xmlns="" id="{C04974F1-B4EB-4CAA-8523-05C5DB617979}"/>
                </a:ext>
              </a:extLst>
            </p:cNvPr>
            <p:cNvPicPr>
              <a:picLocks noChangeAspect="1"/>
            </p:cNvPicPr>
            <p:nvPr/>
          </p:nvPicPr>
          <p:blipFill>
            <a:blip r:embed="rId5" cstate="email">
              <a:extLst>
                <a:ext uri="{28A0092B-C50C-407E-A947-70E740481C1C}">
                  <a14:useLocalDpi xmlns:a14="http://schemas.microsoft.com/office/drawing/2010/main" xmlns="" val="0"/>
                </a:ext>
              </a:extLst>
            </a:blip>
            <a:stretch>
              <a:fillRect/>
            </a:stretch>
          </p:blipFill>
          <p:spPr>
            <a:xfrm>
              <a:off x="1812144" y="2614800"/>
              <a:ext cx="1344591" cy="1344592"/>
            </a:xfrm>
            <a:prstGeom prst="rect">
              <a:avLst/>
            </a:prstGeom>
          </p:spPr>
        </p:pic>
        <p:pic>
          <p:nvPicPr>
            <p:cNvPr id="29" name="Picture 28" descr="Icon&#10;&#10;Description automatically generated with medium confidence">
              <a:extLst>
                <a:ext uri="{FF2B5EF4-FFF2-40B4-BE49-F238E27FC236}">
                  <a16:creationId xmlns:a16="http://schemas.microsoft.com/office/drawing/2014/main" xmlns="" id="{73E81953-59A3-459B-80CB-43FBF5DF40BE}"/>
                </a:ext>
              </a:extLst>
            </p:cNvPr>
            <p:cNvPicPr>
              <a:picLocks noChangeAspect="1"/>
            </p:cNvPicPr>
            <p:nvPr/>
          </p:nvPicPr>
          <p:blipFill>
            <a:blip r:embed="rId6" cstate="email">
              <a:extLst>
                <a:ext uri="{28A0092B-C50C-407E-A947-70E740481C1C}">
                  <a14:useLocalDpi xmlns:a14="http://schemas.microsoft.com/office/drawing/2010/main" xmlns="" val="0"/>
                </a:ext>
              </a:extLst>
            </a:blip>
            <a:stretch>
              <a:fillRect/>
            </a:stretch>
          </p:blipFill>
          <p:spPr>
            <a:xfrm>
              <a:off x="3154102" y="2623374"/>
              <a:ext cx="1344591" cy="1344592"/>
            </a:xfrm>
            <a:prstGeom prst="rect">
              <a:avLst/>
            </a:prstGeom>
          </p:spPr>
        </p:pic>
        <p:pic>
          <p:nvPicPr>
            <p:cNvPr id="30" name="Picture 29" descr="A picture containing text, clipart&#10;&#10;Description automatically generated">
              <a:extLst>
                <a:ext uri="{FF2B5EF4-FFF2-40B4-BE49-F238E27FC236}">
                  <a16:creationId xmlns:a16="http://schemas.microsoft.com/office/drawing/2014/main" xmlns="" id="{0A3929E8-4EC6-4524-B7AB-DD31B324A830}"/>
                </a:ext>
              </a:extLst>
            </p:cNvPr>
            <p:cNvPicPr>
              <a:picLocks noChangeAspect="1"/>
            </p:cNvPicPr>
            <p:nvPr/>
          </p:nvPicPr>
          <p:blipFill>
            <a:blip r:embed="rId7" cstate="email">
              <a:extLst>
                <a:ext uri="{28A0092B-C50C-407E-A947-70E740481C1C}">
                  <a14:useLocalDpi xmlns:a14="http://schemas.microsoft.com/office/drawing/2010/main" xmlns="" val="0"/>
                </a:ext>
              </a:extLst>
            </a:blip>
            <a:stretch>
              <a:fillRect/>
            </a:stretch>
          </p:blipFill>
          <p:spPr>
            <a:xfrm>
              <a:off x="4496060" y="2614800"/>
              <a:ext cx="1344591" cy="1344592"/>
            </a:xfrm>
            <a:prstGeom prst="rect">
              <a:avLst/>
            </a:prstGeom>
          </p:spPr>
        </p:pic>
        <p:pic>
          <p:nvPicPr>
            <p:cNvPr id="31" name="Picture 30" descr="Icon&#10;&#10;Description automatically generated">
              <a:extLst>
                <a:ext uri="{FF2B5EF4-FFF2-40B4-BE49-F238E27FC236}">
                  <a16:creationId xmlns:a16="http://schemas.microsoft.com/office/drawing/2014/main" xmlns="" id="{F02B13C4-DBA9-47D1-A9E7-B658F23C54C7}"/>
                </a:ext>
              </a:extLst>
            </p:cNvPr>
            <p:cNvPicPr>
              <a:picLocks noChangeAspect="1"/>
            </p:cNvPicPr>
            <p:nvPr/>
          </p:nvPicPr>
          <p:blipFill>
            <a:blip r:embed="rId8" cstate="email">
              <a:extLst>
                <a:ext uri="{28A0092B-C50C-407E-A947-70E740481C1C}">
                  <a14:useLocalDpi xmlns:a14="http://schemas.microsoft.com/office/drawing/2010/main" xmlns="" val="0"/>
                </a:ext>
              </a:extLst>
            </a:blip>
            <a:stretch>
              <a:fillRect/>
            </a:stretch>
          </p:blipFill>
          <p:spPr>
            <a:xfrm>
              <a:off x="5838018" y="2614800"/>
              <a:ext cx="1344591" cy="1344592"/>
            </a:xfrm>
            <a:prstGeom prst="rect">
              <a:avLst/>
            </a:prstGeom>
          </p:spPr>
        </p:pic>
        <p:pic>
          <p:nvPicPr>
            <p:cNvPr id="32" name="Picture 31" descr="A picture containing shape&#10;&#10;Description automatically generated">
              <a:extLst>
                <a:ext uri="{FF2B5EF4-FFF2-40B4-BE49-F238E27FC236}">
                  <a16:creationId xmlns:a16="http://schemas.microsoft.com/office/drawing/2014/main" xmlns="" id="{9A2CA502-1B71-4880-9F9C-56BE7C3E5341}"/>
                </a:ext>
              </a:extLst>
            </p:cNvPr>
            <p:cNvPicPr>
              <a:picLocks noChangeAspect="1"/>
            </p:cNvPicPr>
            <p:nvPr/>
          </p:nvPicPr>
          <p:blipFill>
            <a:blip r:embed="rId9" cstate="email">
              <a:extLst>
                <a:ext uri="{28A0092B-C50C-407E-A947-70E740481C1C}">
                  <a14:useLocalDpi xmlns:a14="http://schemas.microsoft.com/office/drawing/2010/main" xmlns="" val="0"/>
                </a:ext>
              </a:extLst>
            </a:blip>
            <a:stretch>
              <a:fillRect/>
            </a:stretch>
          </p:blipFill>
          <p:spPr>
            <a:xfrm>
              <a:off x="7179978" y="2616576"/>
              <a:ext cx="1344591" cy="1344592"/>
            </a:xfrm>
            <a:prstGeom prst="rect">
              <a:avLst/>
            </a:prstGeom>
          </p:spPr>
        </p:pic>
        <p:pic>
          <p:nvPicPr>
            <p:cNvPr id="33" name="Picture 32" descr="Icon&#10;&#10;Description automatically generated">
              <a:extLst>
                <a:ext uri="{FF2B5EF4-FFF2-40B4-BE49-F238E27FC236}">
                  <a16:creationId xmlns:a16="http://schemas.microsoft.com/office/drawing/2014/main" xmlns="" id="{F969AC37-7F76-4414-8CBA-4C76D5D8A0CE}"/>
                </a:ext>
              </a:extLst>
            </p:cNvPr>
            <p:cNvPicPr>
              <a:picLocks noChangeAspect="1"/>
            </p:cNvPicPr>
            <p:nvPr/>
          </p:nvPicPr>
          <p:blipFill>
            <a:blip r:embed="rId10" cstate="email">
              <a:extLst>
                <a:ext uri="{28A0092B-C50C-407E-A947-70E740481C1C}">
                  <a14:useLocalDpi xmlns:a14="http://schemas.microsoft.com/office/drawing/2010/main" xmlns="" val="0"/>
                </a:ext>
              </a:extLst>
            </a:blip>
            <a:stretch>
              <a:fillRect/>
            </a:stretch>
          </p:blipFill>
          <p:spPr>
            <a:xfrm>
              <a:off x="470186" y="3965053"/>
              <a:ext cx="1344591" cy="1344592"/>
            </a:xfrm>
            <a:prstGeom prst="rect">
              <a:avLst/>
            </a:prstGeom>
          </p:spPr>
        </p:pic>
        <p:pic>
          <p:nvPicPr>
            <p:cNvPr id="34" name="Picture 33" descr="Icon&#10;&#10;Description automatically generated with medium confidence">
              <a:extLst>
                <a:ext uri="{FF2B5EF4-FFF2-40B4-BE49-F238E27FC236}">
                  <a16:creationId xmlns:a16="http://schemas.microsoft.com/office/drawing/2014/main" xmlns="" id="{F449EC8D-534F-4A25-9989-59C865545CBC}"/>
                </a:ext>
              </a:extLst>
            </p:cNvPr>
            <p:cNvPicPr>
              <a:picLocks noChangeAspect="1"/>
            </p:cNvPicPr>
            <p:nvPr/>
          </p:nvPicPr>
          <p:blipFill>
            <a:blip r:embed="rId11" cstate="email">
              <a:extLst>
                <a:ext uri="{28A0092B-C50C-407E-A947-70E740481C1C}">
                  <a14:useLocalDpi xmlns:a14="http://schemas.microsoft.com/office/drawing/2010/main" xmlns="" val="0"/>
                </a:ext>
              </a:extLst>
            </a:blip>
            <a:stretch>
              <a:fillRect/>
            </a:stretch>
          </p:blipFill>
          <p:spPr>
            <a:xfrm>
              <a:off x="1812144" y="3960766"/>
              <a:ext cx="1344591" cy="1344592"/>
            </a:xfrm>
            <a:prstGeom prst="rect">
              <a:avLst/>
            </a:prstGeom>
          </p:spPr>
        </p:pic>
        <p:pic>
          <p:nvPicPr>
            <p:cNvPr id="35" name="Picture 34" descr="Icon&#10;&#10;Description automatically generated">
              <a:extLst>
                <a:ext uri="{FF2B5EF4-FFF2-40B4-BE49-F238E27FC236}">
                  <a16:creationId xmlns:a16="http://schemas.microsoft.com/office/drawing/2014/main" xmlns="" id="{1746BE03-A9B6-4284-A26D-B4F311F88F31}"/>
                </a:ext>
              </a:extLst>
            </p:cNvPr>
            <p:cNvPicPr>
              <a:picLocks noChangeAspect="1"/>
            </p:cNvPicPr>
            <p:nvPr/>
          </p:nvPicPr>
          <p:blipFill>
            <a:blip r:embed="rId12" cstate="email">
              <a:extLst>
                <a:ext uri="{28A0092B-C50C-407E-A947-70E740481C1C}">
                  <a14:useLocalDpi xmlns:a14="http://schemas.microsoft.com/office/drawing/2010/main" xmlns="" val="0"/>
                </a:ext>
              </a:extLst>
            </a:blip>
            <a:stretch>
              <a:fillRect/>
            </a:stretch>
          </p:blipFill>
          <p:spPr>
            <a:xfrm>
              <a:off x="4496060" y="3961241"/>
              <a:ext cx="1344591" cy="1344592"/>
            </a:xfrm>
            <a:prstGeom prst="rect">
              <a:avLst/>
            </a:prstGeom>
          </p:spPr>
        </p:pic>
        <p:pic>
          <p:nvPicPr>
            <p:cNvPr id="36" name="Picture 35" descr="A picture containing table&#10;&#10;Description automatically generated">
              <a:extLst>
                <a:ext uri="{FF2B5EF4-FFF2-40B4-BE49-F238E27FC236}">
                  <a16:creationId xmlns:a16="http://schemas.microsoft.com/office/drawing/2014/main" xmlns="" id="{F9009E21-5590-4D14-BEC8-EBF3ADB3C8AE}"/>
                </a:ext>
              </a:extLst>
            </p:cNvPr>
            <p:cNvPicPr>
              <a:picLocks noChangeAspect="1"/>
            </p:cNvPicPr>
            <p:nvPr/>
          </p:nvPicPr>
          <p:blipFill>
            <a:blip r:embed="rId13" cstate="email">
              <a:extLst>
                <a:ext uri="{28A0092B-C50C-407E-A947-70E740481C1C}">
                  <a14:useLocalDpi xmlns:a14="http://schemas.microsoft.com/office/drawing/2010/main" xmlns="" val="0"/>
                </a:ext>
              </a:extLst>
            </a:blip>
            <a:stretch>
              <a:fillRect/>
            </a:stretch>
          </p:blipFill>
          <p:spPr>
            <a:xfrm>
              <a:off x="5838018" y="3961241"/>
              <a:ext cx="1344591" cy="1344592"/>
            </a:xfrm>
            <a:prstGeom prst="rect">
              <a:avLst/>
            </a:prstGeom>
          </p:spPr>
        </p:pic>
        <p:pic>
          <p:nvPicPr>
            <p:cNvPr id="37" name="Picture 36" descr="A picture containing text&#10;&#10;Description automatically generated">
              <a:extLst>
                <a:ext uri="{FF2B5EF4-FFF2-40B4-BE49-F238E27FC236}">
                  <a16:creationId xmlns:a16="http://schemas.microsoft.com/office/drawing/2014/main" xmlns="" id="{B34FDB8A-92FB-43DB-93A5-86BE97BCEC54}"/>
                </a:ext>
              </a:extLst>
            </p:cNvPr>
            <p:cNvPicPr>
              <a:picLocks noChangeAspect="1"/>
            </p:cNvPicPr>
            <p:nvPr/>
          </p:nvPicPr>
          <p:blipFill>
            <a:blip r:embed="rId14" cstate="email">
              <a:extLst>
                <a:ext uri="{28A0092B-C50C-407E-A947-70E740481C1C}">
                  <a14:useLocalDpi xmlns:a14="http://schemas.microsoft.com/office/drawing/2010/main" xmlns="" val="0"/>
                </a:ext>
              </a:extLst>
            </a:blip>
            <a:stretch>
              <a:fillRect/>
            </a:stretch>
          </p:blipFill>
          <p:spPr>
            <a:xfrm>
              <a:off x="7179978" y="3964678"/>
              <a:ext cx="1344591" cy="1344592"/>
            </a:xfrm>
            <a:prstGeom prst="rect">
              <a:avLst/>
            </a:prstGeom>
          </p:spPr>
        </p:pic>
        <p:pic>
          <p:nvPicPr>
            <p:cNvPr id="38" name="Picture 37" descr="A picture containing icon&#10;&#10;Description automatically generated">
              <a:extLst>
                <a:ext uri="{FF2B5EF4-FFF2-40B4-BE49-F238E27FC236}">
                  <a16:creationId xmlns:a16="http://schemas.microsoft.com/office/drawing/2014/main" xmlns="" id="{D367A1A9-CB65-4135-A91D-7CDB936519DF}"/>
                </a:ext>
              </a:extLst>
            </p:cNvPr>
            <p:cNvPicPr>
              <a:picLocks noChangeAspect="1"/>
            </p:cNvPicPr>
            <p:nvPr/>
          </p:nvPicPr>
          <p:blipFill>
            <a:blip r:embed="rId15" cstate="email">
              <a:extLst>
                <a:ext uri="{28A0092B-C50C-407E-A947-70E740481C1C}">
                  <a14:useLocalDpi xmlns:a14="http://schemas.microsoft.com/office/drawing/2010/main" xmlns="" val="0"/>
                </a:ext>
              </a:extLst>
            </a:blip>
            <a:stretch>
              <a:fillRect/>
            </a:stretch>
          </p:blipFill>
          <p:spPr>
            <a:xfrm>
              <a:off x="470186" y="5306732"/>
              <a:ext cx="1344591" cy="1344592"/>
            </a:xfrm>
            <a:prstGeom prst="rect">
              <a:avLst/>
            </a:prstGeom>
          </p:spPr>
        </p:pic>
        <p:pic>
          <p:nvPicPr>
            <p:cNvPr id="39" name="Picture 38" descr="Graphical user interface, application, icon&#10;&#10;Description automatically generated">
              <a:extLst>
                <a:ext uri="{FF2B5EF4-FFF2-40B4-BE49-F238E27FC236}">
                  <a16:creationId xmlns:a16="http://schemas.microsoft.com/office/drawing/2014/main" xmlns="" id="{DEF8833D-F564-48D9-95D5-BF3EDA23E71F}"/>
                </a:ext>
              </a:extLst>
            </p:cNvPr>
            <p:cNvPicPr>
              <a:picLocks noChangeAspect="1"/>
            </p:cNvPicPr>
            <p:nvPr/>
          </p:nvPicPr>
          <p:blipFill>
            <a:blip r:embed="rId16" cstate="email">
              <a:extLst>
                <a:ext uri="{28A0092B-C50C-407E-A947-70E740481C1C}">
                  <a14:useLocalDpi xmlns:a14="http://schemas.microsoft.com/office/drawing/2010/main" xmlns="" val="0"/>
                </a:ext>
              </a:extLst>
            </a:blip>
            <a:stretch>
              <a:fillRect/>
            </a:stretch>
          </p:blipFill>
          <p:spPr>
            <a:xfrm>
              <a:off x="3152930" y="5306732"/>
              <a:ext cx="1344591" cy="1344592"/>
            </a:xfrm>
            <a:prstGeom prst="rect">
              <a:avLst/>
            </a:prstGeom>
          </p:spPr>
        </p:pic>
        <p:pic>
          <p:nvPicPr>
            <p:cNvPr id="40" name="Picture 39" descr="Text&#10;&#10;Description automatically generated with medium confidence">
              <a:extLst>
                <a:ext uri="{FF2B5EF4-FFF2-40B4-BE49-F238E27FC236}">
                  <a16:creationId xmlns:a16="http://schemas.microsoft.com/office/drawing/2014/main" xmlns="" id="{A380FBB1-7DFF-47D4-9505-E8446EEAC30A}"/>
                </a:ext>
              </a:extLst>
            </p:cNvPr>
            <p:cNvPicPr>
              <a:picLocks noChangeAspect="1"/>
            </p:cNvPicPr>
            <p:nvPr/>
          </p:nvPicPr>
          <p:blipFill>
            <a:blip r:embed="rId17" cstate="email">
              <a:extLst>
                <a:ext uri="{28A0092B-C50C-407E-A947-70E740481C1C}">
                  <a14:useLocalDpi xmlns:a14="http://schemas.microsoft.com/office/drawing/2010/main" xmlns="" val="0"/>
                </a:ext>
              </a:extLst>
            </a:blip>
            <a:stretch>
              <a:fillRect/>
            </a:stretch>
          </p:blipFill>
          <p:spPr>
            <a:xfrm>
              <a:off x="4494302" y="5307682"/>
              <a:ext cx="1344591" cy="1344592"/>
            </a:xfrm>
            <a:prstGeom prst="rect">
              <a:avLst/>
            </a:prstGeom>
          </p:spPr>
        </p:pic>
        <p:pic>
          <p:nvPicPr>
            <p:cNvPr id="41" name="Picture 40" descr="Icon&#10;&#10;Description automatically generated">
              <a:extLst>
                <a:ext uri="{FF2B5EF4-FFF2-40B4-BE49-F238E27FC236}">
                  <a16:creationId xmlns:a16="http://schemas.microsoft.com/office/drawing/2014/main" xmlns="" id="{5A3D36BE-7E26-48A3-B8B0-A1953E25623B}"/>
                </a:ext>
              </a:extLst>
            </p:cNvPr>
            <p:cNvPicPr>
              <a:picLocks noChangeAspect="1"/>
            </p:cNvPicPr>
            <p:nvPr/>
          </p:nvPicPr>
          <p:blipFill>
            <a:blip r:embed="rId18" cstate="email">
              <a:extLst>
                <a:ext uri="{28A0092B-C50C-407E-A947-70E740481C1C}">
                  <a14:useLocalDpi xmlns:a14="http://schemas.microsoft.com/office/drawing/2010/main" xmlns="" val="0"/>
                </a:ext>
              </a:extLst>
            </a:blip>
            <a:stretch>
              <a:fillRect/>
            </a:stretch>
          </p:blipFill>
          <p:spPr>
            <a:xfrm>
              <a:off x="5835672" y="5307682"/>
              <a:ext cx="1344591" cy="1344592"/>
            </a:xfrm>
            <a:prstGeom prst="rect">
              <a:avLst/>
            </a:prstGeom>
          </p:spPr>
        </p:pic>
        <p:pic>
          <p:nvPicPr>
            <p:cNvPr id="42" name="Picture 41" descr="A picture containing logo&#10;&#10;Description automatically generated">
              <a:extLst>
                <a:ext uri="{FF2B5EF4-FFF2-40B4-BE49-F238E27FC236}">
                  <a16:creationId xmlns:a16="http://schemas.microsoft.com/office/drawing/2014/main" xmlns="" id="{75FAD659-D07B-4D74-B293-90A13245FCF5}"/>
                </a:ext>
              </a:extLst>
            </p:cNvPr>
            <p:cNvPicPr>
              <a:picLocks noChangeAspect="1"/>
            </p:cNvPicPr>
            <p:nvPr/>
          </p:nvPicPr>
          <p:blipFill>
            <a:blip r:embed="rId19" cstate="email">
              <a:extLst>
                <a:ext uri="{28A0092B-C50C-407E-A947-70E740481C1C}">
                  <a14:useLocalDpi xmlns:a14="http://schemas.microsoft.com/office/drawing/2010/main" xmlns="" val="0"/>
                </a:ext>
              </a:extLst>
            </a:blip>
            <a:stretch>
              <a:fillRect/>
            </a:stretch>
          </p:blipFill>
          <p:spPr>
            <a:xfrm>
              <a:off x="1811558" y="5306732"/>
              <a:ext cx="1344591" cy="1344592"/>
            </a:xfrm>
            <a:prstGeom prst="rect">
              <a:avLst/>
            </a:prstGeom>
          </p:spPr>
        </p:pic>
        <p:pic>
          <p:nvPicPr>
            <p:cNvPr id="43" name="Picture 42" descr="A picture containing icon&#10;&#10;Description automatically generated">
              <a:extLst>
                <a:ext uri="{FF2B5EF4-FFF2-40B4-BE49-F238E27FC236}">
                  <a16:creationId xmlns:a16="http://schemas.microsoft.com/office/drawing/2014/main" xmlns="" id="{59852CFC-6732-4A03-AFEA-91D0C378F78B}"/>
                </a:ext>
              </a:extLst>
            </p:cNvPr>
            <p:cNvPicPr>
              <a:picLocks noChangeAspect="1"/>
            </p:cNvPicPr>
            <p:nvPr/>
          </p:nvPicPr>
          <p:blipFill>
            <a:blip r:embed="rId20" cstate="email">
              <a:extLst>
                <a:ext uri="{28A0092B-C50C-407E-A947-70E740481C1C}">
                  <a14:useLocalDpi xmlns:a14="http://schemas.microsoft.com/office/drawing/2010/main" xmlns="" val="0"/>
                </a:ext>
              </a:extLst>
            </a:blip>
            <a:stretch>
              <a:fillRect/>
            </a:stretch>
          </p:blipFill>
          <p:spPr>
            <a:xfrm>
              <a:off x="3154102" y="3965053"/>
              <a:ext cx="1344591" cy="1344592"/>
            </a:xfrm>
            <a:prstGeom prst="rect">
              <a:avLst/>
            </a:prstGeom>
          </p:spPr>
        </p:pic>
      </p:grpSp>
    </p:spTree>
    <p:extLst>
      <p:ext uri="{BB962C8B-B14F-4D97-AF65-F5344CB8AC3E}">
        <p14:creationId xmlns:p14="http://schemas.microsoft.com/office/powerpoint/2010/main" xmlns="" val="6258541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 id="{192B03AF-7B4F-6B46-A5DA-DAADD53D20AA}"/>
              </a:ext>
            </a:extLst>
          </p:cNvPr>
          <p:cNvSpPr txBox="1">
            <a:spLocks/>
          </p:cNvSpPr>
          <p:nvPr/>
        </p:nvSpPr>
        <p:spPr bwMode="auto">
          <a:xfrm>
            <a:off x="0" y="306388"/>
            <a:ext cx="9144000" cy="620712"/>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a:lstStyle>
          <a:p>
            <a:r>
              <a:rPr lang="en-GB" altLang="en-US" sz="3600" b="1" dirty="0">
                <a:solidFill>
                  <a:srgbClr val="7BC26C"/>
                </a:solidFill>
                <a:latin typeface="Open Sans" panose="020B0606030504020204" pitchFamily="34" charset="0"/>
                <a:ea typeface="Open Sans" panose="020B0606030504020204" pitchFamily="34" charset="0"/>
                <a:cs typeface="Open Sans" panose="020B0606030504020204" pitchFamily="34" charset="0"/>
              </a:rPr>
              <a:t>What Can We Do?</a:t>
            </a:r>
          </a:p>
        </p:txBody>
      </p:sp>
      <p:pic>
        <p:nvPicPr>
          <p:cNvPr id="6" name="Picture 5" descr="Text&#10;&#10;Description automatically generated with low confidence">
            <a:extLst>
              <a:ext uri="{FF2B5EF4-FFF2-40B4-BE49-F238E27FC236}">
                <a16:creationId xmlns:a16="http://schemas.microsoft.com/office/drawing/2014/main" xmlns="" id="{832F5FD7-A76B-8A4B-AAFE-EB883E1E3549}"/>
              </a:ext>
            </a:extLst>
          </p:cNvPr>
          <p:cNvPicPr>
            <a:picLocks noChangeAspect="1"/>
          </p:cNvPicPr>
          <p:nvPr/>
        </p:nvPicPr>
        <p:blipFill rotWithShape="1">
          <a:blip r:embed="rId3" cstate="email">
            <a:extLst>
              <a:ext uri="{28A0092B-C50C-407E-A947-70E740481C1C}">
                <a14:useLocalDpi xmlns:a14="http://schemas.microsoft.com/office/drawing/2010/main" xmlns="" val="0"/>
              </a:ext>
            </a:extLst>
          </a:blip>
          <a:srcRect/>
          <a:stretch/>
        </p:blipFill>
        <p:spPr>
          <a:xfrm>
            <a:off x="8610294" y="6200776"/>
            <a:ext cx="419406" cy="403873"/>
          </a:xfrm>
          <a:prstGeom prst="rect">
            <a:avLst/>
          </a:prstGeom>
        </p:spPr>
      </p:pic>
      <p:sp>
        <p:nvSpPr>
          <p:cNvPr id="7" name="TextBox 6">
            <a:extLst>
              <a:ext uri="{FF2B5EF4-FFF2-40B4-BE49-F238E27FC236}">
                <a16:creationId xmlns:a16="http://schemas.microsoft.com/office/drawing/2014/main" xmlns="" id="{EA861BCC-4675-462D-B948-51A7C39F47D0}"/>
              </a:ext>
            </a:extLst>
          </p:cNvPr>
          <p:cNvSpPr txBox="1"/>
          <p:nvPr/>
        </p:nvSpPr>
        <p:spPr>
          <a:xfrm>
            <a:off x="4901247" y="1918136"/>
            <a:ext cx="3976424" cy="3170099"/>
          </a:xfrm>
          <a:prstGeom prst="rect">
            <a:avLst/>
          </a:prstGeom>
          <a:noFill/>
        </p:spPr>
        <p:txBody>
          <a:bodyPr wrap="square">
            <a:spAutoFit/>
          </a:bodyPr>
          <a:lstStyle/>
          <a:p>
            <a:pPr algn="l" rtl="0">
              <a:spcBef>
                <a:spcPts val="0"/>
              </a:spcBef>
              <a:spcAft>
                <a:spcPts val="0"/>
              </a:spcAft>
            </a:pPr>
            <a:r>
              <a:rPr lang="en-GB" dirty="0">
                <a:latin typeface="Open Sans" panose="020B0606030504020204" pitchFamily="34" charset="0"/>
                <a:ea typeface="Calibri" panose="020F0502020204030204" pitchFamily="34" charset="0"/>
              </a:rPr>
              <a:t>As a school community, we can help in the fight against climate change and biodiversity loss by improving the sustainability of all aspects of our school life. </a:t>
            </a:r>
            <a:endParaRPr lang="en-GB" sz="1800" dirty="0">
              <a:effectLst/>
              <a:latin typeface="Open Sans" panose="020B0606030504020204" pitchFamily="34" charset="0"/>
              <a:ea typeface="Calibri" panose="020F0502020204030204" pitchFamily="34" charset="0"/>
            </a:endParaRPr>
          </a:p>
          <a:p>
            <a:pPr algn="l" rtl="0">
              <a:spcBef>
                <a:spcPts val="2400"/>
              </a:spcBef>
              <a:spcAft>
                <a:spcPts val="0"/>
              </a:spcAft>
            </a:pPr>
            <a:r>
              <a:rPr lang="en-GB" sz="1800" dirty="0">
                <a:effectLst/>
                <a:latin typeface="Open Sans" panose="020B0606030504020204" pitchFamily="34" charset="0"/>
                <a:ea typeface="Calibri" panose="020F0502020204030204" pitchFamily="34" charset="0"/>
              </a:rPr>
              <a:t>The changes that we make as a school are seen by lots of people </a:t>
            </a:r>
            <a:br>
              <a:rPr lang="en-GB" sz="1800" dirty="0">
                <a:effectLst/>
                <a:latin typeface="Open Sans" panose="020B0606030504020204" pitchFamily="34" charset="0"/>
                <a:ea typeface="Calibri" panose="020F0502020204030204" pitchFamily="34" charset="0"/>
              </a:rPr>
            </a:br>
            <a:r>
              <a:rPr lang="en-GB" sz="1800" dirty="0">
                <a:effectLst/>
                <a:latin typeface="Open Sans" panose="020B0606030504020204" pitchFamily="34" charset="0"/>
                <a:ea typeface="Calibri" panose="020F0502020204030204" pitchFamily="34" charset="0"/>
              </a:rPr>
              <a:t>in our local community. This means that we can influence positive change to spread through society. </a:t>
            </a:r>
            <a:endParaRPr lang="en-US" sz="1800" dirty="0">
              <a:effectLst/>
              <a:latin typeface="Open Sans" panose="020B0606030504020204" pitchFamily="34" charset="0"/>
              <a:ea typeface="Calibri" panose="020F0502020204030204" pitchFamily="34" charset="0"/>
            </a:endParaRPr>
          </a:p>
        </p:txBody>
      </p:sp>
      <p:sp>
        <p:nvSpPr>
          <p:cNvPr id="9" name="TextBox 8">
            <a:extLst>
              <a:ext uri="{FF2B5EF4-FFF2-40B4-BE49-F238E27FC236}">
                <a16:creationId xmlns:a16="http://schemas.microsoft.com/office/drawing/2014/main" xmlns="" id="{496409BD-C41E-4D43-A631-2FE5AD805CEC}"/>
              </a:ext>
            </a:extLst>
          </p:cNvPr>
          <p:cNvSpPr txBox="1"/>
          <p:nvPr/>
        </p:nvSpPr>
        <p:spPr>
          <a:xfrm>
            <a:off x="431800" y="1908939"/>
            <a:ext cx="4246880" cy="3477875"/>
          </a:xfrm>
          <a:prstGeom prst="rect">
            <a:avLst/>
          </a:prstGeom>
          <a:noFill/>
        </p:spPr>
        <p:txBody>
          <a:bodyPr wrap="square">
            <a:spAutoFit/>
          </a:bodyPr>
          <a:lstStyle/>
          <a:p>
            <a:pPr algn="l" rtl="0">
              <a:spcBef>
                <a:spcPts val="0"/>
              </a:spcBef>
              <a:spcAft>
                <a:spcPts val="0"/>
              </a:spcAft>
            </a:pPr>
            <a:r>
              <a:rPr lang="en-US" sz="1800" dirty="0">
                <a:effectLst/>
                <a:latin typeface="Open Sans" panose="020B0606030504020204" pitchFamily="34" charset="0"/>
                <a:ea typeface="Calibri" panose="020F0502020204030204" pitchFamily="34" charset="0"/>
              </a:rPr>
              <a:t>We can make sure that world leaders know we are counting on them. </a:t>
            </a:r>
          </a:p>
          <a:p>
            <a:pPr algn="l" rtl="0">
              <a:spcBef>
                <a:spcPts val="2400"/>
              </a:spcBef>
              <a:spcAft>
                <a:spcPts val="0"/>
              </a:spcAft>
            </a:pPr>
            <a:r>
              <a:rPr lang="en-US" dirty="0">
                <a:latin typeface="Open Sans" panose="020B0606030504020204" pitchFamily="34" charset="0"/>
                <a:ea typeface="Calibri" panose="020F0502020204030204" pitchFamily="34" charset="0"/>
              </a:rPr>
              <a:t>Your MP is the person that represents your community’s needs and views in parliament. You can write to them to tell them about the actions you want the government to take.</a:t>
            </a:r>
            <a:endParaRPr lang="en-US" sz="1800" dirty="0">
              <a:effectLst/>
              <a:latin typeface="Open Sans" panose="020B0606030504020204" pitchFamily="34" charset="0"/>
              <a:ea typeface="Calibri" panose="020F0502020204030204" pitchFamily="34" charset="0"/>
            </a:endParaRPr>
          </a:p>
          <a:p>
            <a:pPr algn="l" rtl="0">
              <a:spcBef>
                <a:spcPts val="2400"/>
              </a:spcBef>
              <a:spcAft>
                <a:spcPts val="0"/>
              </a:spcAft>
            </a:pPr>
            <a:r>
              <a:rPr lang="en-US" dirty="0">
                <a:latin typeface="Open Sans" panose="020B0606030504020204" pitchFamily="34" charset="0"/>
                <a:ea typeface="Calibri" panose="020F0502020204030204" pitchFamily="34" charset="0"/>
              </a:rPr>
              <a:t>We can also reach out to businesses and our local council if we feel like they need to do things differently too.</a:t>
            </a:r>
            <a:endParaRPr lang="en-US" sz="1800" dirty="0">
              <a:effectLst/>
              <a:latin typeface="Open Sans" panose="020B0606030504020204" pitchFamily="34" charset="0"/>
              <a:ea typeface="Calibri" panose="020F0502020204030204" pitchFamily="34" charset="0"/>
            </a:endParaRPr>
          </a:p>
        </p:txBody>
      </p:sp>
      <p:sp>
        <p:nvSpPr>
          <p:cNvPr id="12" name="TextBox 11">
            <a:extLst>
              <a:ext uri="{FF2B5EF4-FFF2-40B4-BE49-F238E27FC236}">
                <a16:creationId xmlns:a16="http://schemas.microsoft.com/office/drawing/2014/main" xmlns="" id="{C41419AB-CB69-4D35-B837-19F777614B1A}"/>
              </a:ext>
            </a:extLst>
          </p:cNvPr>
          <p:cNvSpPr txBox="1"/>
          <p:nvPr/>
        </p:nvSpPr>
        <p:spPr>
          <a:xfrm>
            <a:off x="431800" y="1216805"/>
            <a:ext cx="4140200" cy="584775"/>
          </a:xfrm>
          <a:prstGeom prst="rect">
            <a:avLst/>
          </a:prstGeom>
          <a:noFill/>
        </p:spPr>
        <p:txBody>
          <a:bodyPr wrap="square" rtlCol="0">
            <a:spAutoFit/>
          </a:bodyPr>
          <a:lstStyle/>
          <a:p>
            <a:pPr algn="ctr"/>
            <a:r>
              <a:rPr lang="en-GB" sz="3200" b="1" dirty="0">
                <a:solidFill>
                  <a:srgbClr val="7BC26C"/>
                </a:solidFill>
              </a:rPr>
              <a:t>Speak Up</a:t>
            </a:r>
          </a:p>
        </p:txBody>
      </p:sp>
      <p:sp>
        <p:nvSpPr>
          <p:cNvPr id="13" name="TextBox 12">
            <a:extLst>
              <a:ext uri="{FF2B5EF4-FFF2-40B4-BE49-F238E27FC236}">
                <a16:creationId xmlns:a16="http://schemas.microsoft.com/office/drawing/2014/main" xmlns="" id="{8760D2F9-7E32-4FD9-A3E1-F4345EDA3D1B}"/>
              </a:ext>
            </a:extLst>
          </p:cNvPr>
          <p:cNvSpPr txBox="1"/>
          <p:nvPr/>
        </p:nvSpPr>
        <p:spPr>
          <a:xfrm>
            <a:off x="4901246" y="1215769"/>
            <a:ext cx="4045542" cy="584775"/>
          </a:xfrm>
          <a:prstGeom prst="rect">
            <a:avLst/>
          </a:prstGeom>
          <a:noFill/>
        </p:spPr>
        <p:txBody>
          <a:bodyPr wrap="square" rtlCol="0">
            <a:spAutoFit/>
          </a:bodyPr>
          <a:lstStyle/>
          <a:p>
            <a:pPr algn="ctr"/>
            <a:r>
              <a:rPr lang="en-GB" sz="3200" b="1" dirty="0">
                <a:solidFill>
                  <a:srgbClr val="7BC26C"/>
                </a:solidFill>
              </a:rPr>
              <a:t>Act</a:t>
            </a:r>
          </a:p>
        </p:txBody>
      </p:sp>
    </p:spTree>
    <p:extLst>
      <p:ext uri="{BB962C8B-B14F-4D97-AF65-F5344CB8AC3E}">
        <p14:creationId xmlns:p14="http://schemas.microsoft.com/office/powerpoint/2010/main" xmlns="" val="2790337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8FE02371-0E3D-47C5-B7B5-8CC8A2B3AF2F}"/>
              </a:ext>
            </a:extLst>
          </p:cNvPr>
          <p:cNvSpPr/>
          <p:nvPr/>
        </p:nvSpPr>
        <p:spPr>
          <a:xfrm>
            <a:off x="3816849" y="3186757"/>
            <a:ext cx="1510301" cy="5034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p>
        </p:txBody>
      </p:sp>
      <p:sp>
        <p:nvSpPr>
          <p:cNvPr id="4" name="Rectangle 3">
            <a:hlinkClick r:id="rId3"/>
            <a:extLst>
              <a:ext uri="{FF2B5EF4-FFF2-40B4-BE49-F238E27FC236}">
                <a16:creationId xmlns:a16="http://schemas.microsoft.com/office/drawing/2014/main" xmlns="" id="{AA63EC6F-A1DE-4E54-8B9C-1D40F54A9C54}"/>
              </a:ext>
            </a:extLst>
          </p:cNvPr>
          <p:cNvSpPr/>
          <p:nvPr/>
        </p:nvSpPr>
        <p:spPr>
          <a:xfrm>
            <a:off x="3821987" y="3287731"/>
            <a:ext cx="1510301" cy="5034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 id="{192B03AF-7B4F-6B46-A5DA-DAADD53D20AA}"/>
              </a:ext>
            </a:extLst>
          </p:cNvPr>
          <p:cNvSpPr txBox="1">
            <a:spLocks/>
          </p:cNvSpPr>
          <p:nvPr/>
        </p:nvSpPr>
        <p:spPr bwMode="auto">
          <a:xfrm>
            <a:off x="0" y="306388"/>
            <a:ext cx="9144000" cy="620712"/>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a:lstStyle>
          <a:p>
            <a:r>
              <a:rPr lang="en-GB" altLang="en-US" sz="3600" b="1" dirty="0">
                <a:solidFill>
                  <a:srgbClr val="7BC26C"/>
                </a:solidFill>
                <a:latin typeface="Open Sans" panose="020B0606030504020204" pitchFamily="34" charset="0"/>
                <a:ea typeface="Open Sans" panose="020B0606030504020204" pitchFamily="34" charset="0"/>
                <a:cs typeface="Open Sans" panose="020B0606030504020204" pitchFamily="34" charset="0"/>
              </a:rPr>
              <a:t>Why Is Climate Change a Problem?</a:t>
            </a:r>
          </a:p>
        </p:txBody>
      </p:sp>
      <p:sp>
        <p:nvSpPr>
          <p:cNvPr id="10" name="TextBox 9">
            <a:extLst>
              <a:ext uri="{FF2B5EF4-FFF2-40B4-BE49-F238E27FC236}">
                <a16:creationId xmlns:a16="http://schemas.microsoft.com/office/drawing/2014/main" xmlns="" id="{941D4FBC-2B73-7D4D-A561-DC6BB74BF499}"/>
              </a:ext>
            </a:extLst>
          </p:cNvPr>
          <p:cNvSpPr txBox="1"/>
          <p:nvPr/>
        </p:nvSpPr>
        <p:spPr>
          <a:xfrm>
            <a:off x="360002" y="1128166"/>
            <a:ext cx="8543840" cy="120032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en-US" sz="1800" dirty="0">
                <a:solidFill>
                  <a:srgbClr val="000000"/>
                </a:solidFill>
                <a:latin typeface="Open Sans" panose="020B0606030504020204" pitchFamily="34" charset="0"/>
                <a:ea typeface="Open Sans" panose="020B0606030504020204" pitchFamily="34" charset="0"/>
                <a:cs typeface="Open Sans" panose="020B0606030504020204" pitchFamily="34" charset="0"/>
              </a:rPr>
              <a:t>Over millions of years, species become adapted to survive in the conditions in which they live. A stable climate supports this process and allows living things to thrive. If the climate changes quickly, organisms don’t have enough time to adapt to new conditions and may no longer be able to survive. </a:t>
            </a:r>
          </a:p>
        </p:txBody>
      </p:sp>
      <p:pic>
        <p:nvPicPr>
          <p:cNvPr id="6" name="Picture 5" descr="Text&#10;&#10;Description automatically generated with low confidence">
            <a:extLst>
              <a:ext uri="{FF2B5EF4-FFF2-40B4-BE49-F238E27FC236}">
                <a16:creationId xmlns:a16="http://schemas.microsoft.com/office/drawing/2014/main" xmlns="" id="{832F5FD7-A76B-8A4B-AAFE-EB883E1E3549}"/>
              </a:ext>
            </a:extLst>
          </p:cNvPr>
          <p:cNvPicPr>
            <a:picLocks noChangeAspect="1"/>
          </p:cNvPicPr>
          <p:nvPr/>
        </p:nvPicPr>
        <p:blipFill rotWithShape="1">
          <a:blip r:embed="rId3" cstate="email">
            <a:extLst>
              <a:ext uri="{28A0092B-C50C-407E-A947-70E740481C1C}">
                <a14:useLocalDpi xmlns:a14="http://schemas.microsoft.com/office/drawing/2010/main" xmlns="" val="0"/>
              </a:ext>
            </a:extLst>
          </a:blip>
          <a:srcRect/>
          <a:stretch/>
        </p:blipFill>
        <p:spPr>
          <a:xfrm>
            <a:off x="8610294" y="6200776"/>
            <a:ext cx="419406" cy="403873"/>
          </a:xfrm>
          <a:prstGeom prst="rect">
            <a:avLst/>
          </a:prstGeom>
        </p:spPr>
      </p:pic>
      <p:pic>
        <p:nvPicPr>
          <p:cNvPr id="7" name="Picture 4">
            <a:extLst>
              <a:ext uri="{FF2B5EF4-FFF2-40B4-BE49-F238E27FC236}">
                <a16:creationId xmlns:a16="http://schemas.microsoft.com/office/drawing/2014/main" xmlns="" id="{C56B9B39-A1F1-4842-90FB-2B554038DBEB}"/>
              </a:ext>
            </a:extLst>
          </p:cNvPr>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1702435" y="2529561"/>
            <a:ext cx="5739129" cy="3826086"/>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Google Shape;71;p3">
            <a:extLst>
              <a:ext uri="{FF2B5EF4-FFF2-40B4-BE49-F238E27FC236}">
                <a16:creationId xmlns:a16="http://schemas.microsoft.com/office/drawing/2014/main" xmlns="" id="{0A95F4E9-3D10-4551-A03A-5551BAEF49C6}"/>
              </a:ext>
            </a:extLst>
          </p:cNvPr>
          <p:cNvSpPr/>
          <p:nvPr/>
        </p:nvSpPr>
        <p:spPr>
          <a:xfrm>
            <a:off x="1618816" y="6402712"/>
            <a:ext cx="6152646" cy="23079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900" dirty="0">
                <a:solidFill>
                  <a:srgbClr val="ACAEAF"/>
                </a:solidFill>
                <a:latin typeface="Open Sans" panose="020B0606030504020204" pitchFamily="34" charset="0"/>
                <a:ea typeface="Open Sans" panose="020B0606030504020204" pitchFamily="34" charset="0"/>
                <a:cs typeface="Open Sans" panose="020B0606030504020204" pitchFamily="34" charset="0"/>
                <a:sym typeface="Arial"/>
              </a:rPr>
              <a:t>Bushfire Aftermath On Kangaroo Island by © Brad Fleet / </a:t>
            </a:r>
            <a:r>
              <a:rPr lang="en-GB" sz="900" dirty="0" err="1">
                <a:solidFill>
                  <a:srgbClr val="ACAEAF"/>
                </a:solidFill>
                <a:latin typeface="Open Sans" panose="020B0606030504020204" pitchFamily="34" charset="0"/>
                <a:ea typeface="Open Sans" panose="020B0606030504020204" pitchFamily="34" charset="0"/>
                <a:cs typeface="Open Sans" panose="020B0606030504020204" pitchFamily="34" charset="0"/>
                <a:sym typeface="Arial"/>
              </a:rPr>
              <a:t>Newspix</a:t>
            </a:r>
            <a:r>
              <a:rPr lang="en-GB" sz="900" dirty="0">
                <a:solidFill>
                  <a:srgbClr val="ACAEAF"/>
                </a:solidFill>
                <a:latin typeface="Open Sans" panose="020B0606030504020204" pitchFamily="34" charset="0"/>
                <a:ea typeface="Open Sans" panose="020B0606030504020204" pitchFamily="34" charset="0"/>
                <a:cs typeface="Open Sans" panose="020B0606030504020204" pitchFamily="34" charset="0"/>
                <a:sym typeface="Arial"/>
              </a:rPr>
              <a:t> licensed under CC BY </a:t>
            </a:r>
            <a:endParaRPr sz="1200" dirty="0">
              <a:solidFill>
                <a:srgbClr val="ACAEAF"/>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xmlns="" val="1164818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 id="{192B03AF-7B4F-6B46-A5DA-DAADD53D20AA}"/>
              </a:ext>
            </a:extLst>
          </p:cNvPr>
          <p:cNvSpPr txBox="1">
            <a:spLocks/>
          </p:cNvSpPr>
          <p:nvPr/>
        </p:nvSpPr>
        <p:spPr bwMode="auto">
          <a:xfrm>
            <a:off x="0" y="306388"/>
            <a:ext cx="9144000" cy="620712"/>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a:lstStyle>
          <a:p>
            <a:r>
              <a:rPr lang="en-GB" altLang="en-US" sz="3600" b="1" dirty="0">
                <a:solidFill>
                  <a:srgbClr val="7BC26C"/>
                </a:solidFill>
                <a:latin typeface="Open Sans" panose="020B0606030504020204" pitchFamily="34" charset="0"/>
                <a:ea typeface="Open Sans" panose="020B0606030504020204" pitchFamily="34" charset="0"/>
                <a:cs typeface="Open Sans" panose="020B0606030504020204" pitchFamily="34" charset="0"/>
              </a:rPr>
              <a:t>Why Is Climate Change a Problem?</a:t>
            </a:r>
          </a:p>
        </p:txBody>
      </p:sp>
      <p:sp>
        <p:nvSpPr>
          <p:cNvPr id="10" name="TextBox 9">
            <a:extLst>
              <a:ext uri="{FF2B5EF4-FFF2-40B4-BE49-F238E27FC236}">
                <a16:creationId xmlns:a16="http://schemas.microsoft.com/office/drawing/2014/main" xmlns="" id="{941D4FBC-2B73-7D4D-A561-DC6BB74BF499}"/>
              </a:ext>
            </a:extLst>
          </p:cNvPr>
          <p:cNvSpPr txBox="1"/>
          <p:nvPr/>
        </p:nvSpPr>
        <p:spPr>
          <a:xfrm>
            <a:off x="360002" y="1128166"/>
            <a:ext cx="8250292" cy="163121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en-US" sz="1800" dirty="0">
                <a:solidFill>
                  <a:srgbClr val="000000"/>
                </a:solidFill>
                <a:latin typeface="Open Sans" panose="020B0606030504020204" pitchFamily="34" charset="0"/>
                <a:ea typeface="Open Sans" panose="020B0606030504020204" pitchFamily="34" charset="0"/>
                <a:cs typeface="Open Sans" panose="020B0606030504020204" pitchFamily="34" charset="0"/>
              </a:rPr>
              <a:t>Climate change disrupts weather patterns and causes extreme weather events to become more common. These include hurricane activity, droughts and floods.</a:t>
            </a:r>
            <a:endParaRPr lang="en-GB" sz="1200" dirty="0">
              <a:latin typeface="Open Sans" panose="020B0606030504020204" pitchFamily="34" charset="0"/>
              <a:ea typeface="Open Sans" panose="020B0606030504020204" pitchFamily="34" charset="0"/>
              <a:cs typeface="Open Sans" panose="020B0606030504020204" pitchFamily="34" charset="0"/>
            </a:endParaRPr>
          </a:p>
          <a:p>
            <a:pPr algn="l">
              <a:spcBef>
                <a:spcPts val="1200"/>
              </a:spcBef>
            </a:pPr>
            <a:r>
              <a:rPr lang="en-GB" sz="1800" dirty="0">
                <a:latin typeface="Open Sans" panose="020B0606030504020204" pitchFamily="34" charset="0"/>
                <a:ea typeface="Open Sans" panose="020B0606030504020204" pitchFamily="34" charset="0"/>
                <a:cs typeface="Open Sans" panose="020B0606030504020204" pitchFamily="34" charset="0"/>
              </a:rPr>
              <a:t>As the global temperature has increased, so has the number of reported natural disasters.</a:t>
            </a:r>
          </a:p>
        </p:txBody>
      </p:sp>
      <p:pic>
        <p:nvPicPr>
          <p:cNvPr id="6" name="Picture 5" descr="Text&#10;&#10;Description automatically generated with low confidence">
            <a:extLst>
              <a:ext uri="{FF2B5EF4-FFF2-40B4-BE49-F238E27FC236}">
                <a16:creationId xmlns:a16="http://schemas.microsoft.com/office/drawing/2014/main" xmlns="" id="{832F5FD7-A76B-8A4B-AAFE-EB883E1E3549}"/>
              </a:ext>
            </a:extLst>
          </p:cNvPr>
          <p:cNvPicPr>
            <a:picLocks noChangeAspect="1"/>
          </p:cNvPicPr>
          <p:nvPr/>
        </p:nvPicPr>
        <p:blipFill rotWithShape="1">
          <a:blip r:embed="rId3" cstate="email">
            <a:extLst>
              <a:ext uri="{28A0092B-C50C-407E-A947-70E740481C1C}">
                <a14:useLocalDpi xmlns:a14="http://schemas.microsoft.com/office/drawing/2010/main" xmlns="" val="0"/>
              </a:ext>
            </a:extLst>
          </a:blip>
          <a:srcRect/>
          <a:stretch/>
        </p:blipFill>
        <p:spPr>
          <a:xfrm>
            <a:off x="8610294" y="6200776"/>
            <a:ext cx="419406" cy="403873"/>
          </a:xfrm>
          <a:prstGeom prst="rect">
            <a:avLst/>
          </a:prstGeom>
        </p:spPr>
      </p:pic>
      <p:grpSp>
        <p:nvGrpSpPr>
          <p:cNvPr id="7" name="Group 6">
            <a:extLst>
              <a:ext uri="{FF2B5EF4-FFF2-40B4-BE49-F238E27FC236}">
                <a16:creationId xmlns:a16="http://schemas.microsoft.com/office/drawing/2014/main" xmlns="" id="{AE449C1A-F078-4E4A-A6E7-373A5FB6E333}"/>
              </a:ext>
            </a:extLst>
          </p:cNvPr>
          <p:cNvGrpSpPr/>
          <p:nvPr/>
        </p:nvGrpSpPr>
        <p:grpSpPr>
          <a:xfrm>
            <a:off x="428820" y="2675466"/>
            <a:ext cx="8096607" cy="4113838"/>
            <a:chOff x="678416" y="1689903"/>
            <a:chExt cx="7973842" cy="4405791"/>
          </a:xfrm>
        </p:grpSpPr>
        <p:grpSp>
          <p:nvGrpSpPr>
            <p:cNvPr id="9" name="Group 8">
              <a:extLst>
                <a:ext uri="{FF2B5EF4-FFF2-40B4-BE49-F238E27FC236}">
                  <a16:creationId xmlns:a16="http://schemas.microsoft.com/office/drawing/2014/main" xmlns="" id="{606DACE5-8D82-4794-BDE5-27DD2C4841F9}"/>
                </a:ext>
              </a:extLst>
            </p:cNvPr>
            <p:cNvGrpSpPr/>
            <p:nvPr/>
          </p:nvGrpSpPr>
          <p:grpSpPr>
            <a:xfrm>
              <a:off x="678416" y="1689903"/>
              <a:ext cx="7774501" cy="4405791"/>
              <a:chOff x="42852" y="-288261"/>
              <a:chExt cx="5960754" cy="3363874"/>
            </a:xfrm>
          </p:grpSpPr>
          <p:pic>
            <p:nvPicPr>
              <p:cNvPr id="13" name="Picture 12">
                <a:extLst>
                  <a:ext uri="{FF2B5EF4-FFF2-40B4-BE49-F238E27FC236}">
                    <a16:creationId xmlns:a16="http://schemas.microsoft.com/office/drawing/2014/main" xmlns="" id="{72014990-6775-44A0-9E07-47F9A2F61907}"/>
                  </a:ext>
                </a:extLst>
              </p:cNvPr>
              <p:cNvPicPr>
                <a:picLocks noChangeAspect="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587849" y="101020"/>
                <a:ext cx="5319457" cy="2521687"/>
              </a:xfrm>
              <a:prstGeom prst="rect">
                <a:avLst/>
              </a:prstGeom>
              <a:noFill/>
              <a:ln>
                <a:noFill/>
              </a:ln>
            </p:spPr>
          </p:pic>
          <p:sp>
            <p:nvSpPr>
              <p:cNvPr id="14" name="Text Box 2">
                <a:extLst>
                  <a:ext uri="{FF2B5EF4-FFF2-40B4-BE49-F238E27FC236}">
                    <a16:creationId xmlns:a16="http://schemas.microsoft.com/office/drawing/2014/main" xmlns="" id="{AF4CBD91-3976-4C64-8566-508EE4D1AD85}"/>
                  </a:ext>
                </a:extLst>
              </p:cNvPr>
              <p:cNvSpPr txBox="1">
                <a:spLocks noChangeArrowheads="1"/>
              </p:cNvSpPr>
              <p:nvPr/>
            </p:nvSpPr>
            <p:spPr bwMode="auto">
              <a:xfrm rot="16200000">
                <a:off x="-1410209" y="1164800"/>
                <a:ext cx="3138517" cy="232396"/>
              </a:xfrm>
              <a:prstGeom prst="rect">
                <a:avLst/>
              </a:prstGeom>
              <a:noFill/>
              <a:ln w="9525">
                <a:noFill/>
                <a:miter lim="800000"/>
                <a:headEnd/>
                <a:tailEnd/>
              </a:ln>
            </p:spPr>
            <p:txBody>
              <a:bodyPr rot="0" vert="horz" wrap="square" lIns="91440" tIns="45720" rIns="91440" bIns="45720" anchor="t" anchorCtr="0">
                <a:spAutoFit/>
              </a:bodyPr>
              <a:lstStyle/>
              <a:p>
                <a:r>
                  <a:rPr lang="en-GB" sz="1400" b="1" dirty="0">
                    <a:effectLst/>
                    <a:latin typeface="Open Sans" panose="020B0606030504020204" pitchFamily="34" charset="0"/>
                    <a:ea typeface="Open Sans" panose="020B0606030504020204" pitchFamily="34" charset="0"/>
                  </a:rPr>
                  <a:t>Number of Reported Natural Disasters</a:t>
                </a:r>
              </a:p>
            </p:txBody>
          </p:sp>
          <p:sp>
            <p:nvSpPr>
              <p:cNvPr id="15" name="Text Box 2">
                <a:extLst>
                  <a:ext uri="{FF2B5EF4-FFF2-40B4-BE49-F238E27FC236}">
                    <a16:creationId xmlns:a16="http://schemas.microsoft.com/office/drawing/2014/main" xmlns="" id="{4E69BD5B-4921-4519-9DC8-3081E3D572A7}"/>
                  </a:ext>
                </a:extLst>
              </p:cNvPr>
              <p:cNvSpPr txBox="1">
                <a:spLocks noChangeArrowheads="1"/>
              </p:cNvSpPr>
              <p:nvPr/>
            </p:nvSpPr>
            <p:spPr bwMode="auto">
              <a:xfrm>
                <a:off x="180524" y="2426107"/>
                <a:ext cx="410152" cy="251668"/>
              </a:xfrm>
              <a:prstGeom prst="rect">
                <a:avLst/>
              </a:prstGeom>
              <a:noFill/>
              <a:ln w="9525">
                <a:noFill/>
                <a:miter lim="800000"/>
                <a:headEnd/>
                <a:tailEnd/>
              </a:ln>
            </p:spPr>
            <p:txBody>
              <a:bodyPr rot="0" vert="horz" wrap="square" lIns="91440" tIns="45720" rIns="91440" bIns="45720" anchor="t" anchorCtr="0">
                <a:spAutoFit/>
              </a:bodyPr>
              <a:lstStyle/>
              <a:p>
                <a:pPr algn="r"/>
                <a:r>
                  <a:rPr lang="en-GB" sz="1400" b="1" dirty="0">
                    <a:solidFill>
                      <a:srgbClr val="281F85"/>
                    </a:solidFill>
                    <a:effectLst/>
                    <a:latin typeface="Open Sans" panose="020B0606030504020204" pitchFamily="34" charset="0"/>
                    <a:ea typeface="Open Sans" panose="020B0606030504020204" pitchFamily="34" charset="0"/>
                  </a:rPr>
                  <a:t>0</a:t>
                </a:r>
              </a:p>
            </p:txBody>
          </p:sp>
          <p:sp>
            <p:nvSpPr>
              <p:cNvPr id="16" name="Text Box 2">
                <a:extLst>
                  <a:ext uri="{FF2B5EF4-FFF2-40B4-BE49-F238E27FC236}">
                    <a16:creationId xmlns:a16="http://schemas.microsoft.com/office/drawing/2014/main" xmlns="" id="{EB995F78-38AC-4BB7-9EC9-7B0A9F1F95D9}"/>
                  </a:ext>
                </a:extLst>
              </p:cNvPr>
              <p:cNvSpPr txBox="1">
                <a:spLocks noChangeArrowheads="1"/>
              </p:cNvSpPr>
              <p:nvPr/>
            </p:nvSpPr>
            <p:spPr bwMode="auto">
              <a:xfrm>
                <a:off x="180524" y="2081961"/>
                <a:ext cx="423375" cy="251668"/>
              </a:xfrm>
              <a:prstGeom prst="rect">
                <a:avLst/>
              </a:prstGeom>
              <a:noFill/>
              <a:ln w="9525">
                <a:noFill/>
                <a:miter lim="800000"/>
                <a:headEnd/>
                <a:tailEnd/>
              </a:ln>
            </p:spPr>
            <p:txBody>
              <a:bodyPr rot="0" vert="horz" wrap="square" lIns="91440" tIns="45720" rIns="91440" bIns="45720" anchor="t" anchorCtr="0">
                <a:spAutoFit/>
              </a:bodyPr>
              <a:lstStyle/>
              <a:p>
                <a:pPr algn="r"/>
                <a:r>
                  <a:rPr lang="en-GB" sz="1400" b="1" dirty="0">
                    <a:solidFill>
                      <a:srgbClr val="281F85"/>
                    </a:solidFill>
                    <a:effectLst/>
                    <a:latin typeface="Open Sans" panose="020B0606030504020204" pitchFamily="34" charset="0"/>
                    <a:ea typeface="Open Sans" panose="020B0606030504020204" pitchFamily="34" charset="0"/>
                  </a:rPr>
                  <a:t>100</a:t>
                </a:r>
              </a:p>
            </p:txBody>
          </p:sp>
          <p:sp>
            <p:nvSpPr>
              <p:cNvPr id="17" name="Text Box 2">
                <a:extLst>
                  <a:ext uri="{FF2B5EF4-FFF2-40B4-BE49-F238E27FC236}">
                    <a16:creationId xmlns:a16="http://schemas.microsoft.com/office/drawing/2014/main" xmlns="" id="{E4F96028-D4D7-47FF-B1C3-E112E3DA6478}"/>
                  </a:ext>
                </a:extLst>
              </p:cNvPr>
              <p:cNvSpPr txBox="1">
                <a:spLocks noChangeArrowheads="1"/>
              </p:cNvSpPr>
              <p:nvPr/>
            </p:nvSpPr>
            <p:spPr bwMode="auto">
              <a:xfrm>
                <a:off x="211704" y="1666924"/>
                <a:ext cx="392194" cy="251668"/>
              </a:xfrm>
              <a:prstGeom prst="rect">
                <a:avLst/>
              </a:prstGeom>
              <a:noFill/>
              <a:ln w="9525">
                <a:noFill/>
                <a:miter lim="800000"/>
                <a:headEnd/>
                <a:tailEnd/>
              </a:ln>
            </p:spPr>
            <p:txBody>
              <a:bodyPr rot="0" vert="horz" wrap="square" lIns="91440" tIns="45720" rIns="91440" bIns="45720" anchor="t" anchorCtr="0">
                <a:spAutoFit/>
              </a:bodyPr>
              <a:lstStyle/>
              <a:p>
                <a:pPr algn="r"/>
                <a:r>
                  <a:rPr lang="en-GB" sz="1400" b="1" dirty="0">
                    <a:solidFill>
                      <a:srgbClr val="281F85"/>
                    </a:solidFill>
                    <a:effectLst/>
                    <a:latin typeface="Open Sans" panose="020B0606030504020204" pitchFamily="34" charset="0"/>
                    <a:ea typeface="Open Sans" panose="020B0606030504020204" pitchFamily="34" charset="0"/>
                  </a:rPr>
                  <a:t>200</a:t>
                </a:r>
              </a:p>
            </p:txBody>
          </p:sp>
          <p:sp>
            <p:nvSpPr>
              <p:cNvPr id="18" name="Text Box 2">
                <a:extLst>
                  <a:ext uri="{FF2B5EF4-FFF2-40B4-BE49-F238E27FC236}">
                    <a16:creationId xmlns:a16="http://schemas.microsoft.com/office/drawing/2014/main" xmlns="" id="{42D0041A-2E3E-43EF-9EE5-EB583E126A9A}"/>
                  </a:ext>
                </a:extLst>
              </p:cNvPr>
              <p:cNvSpPr txBox="1">
                <a:spLocks noChangeArrowheads="1"/>
              </p:cNvSpPr>
              <p:nvPr/>
            </p:nvSpPr>
            <p:spPr bwMode="auto">
              <a:xfrm>
                <a:off x="211704" y="1251886"/>
                <a:ext cx="392194" cy="251668"/>
              </a:xfrm>
              <a:prstGeom prst="rect">
                <a:avLst/>
              </a:prstGeom>
              <a:noFill/>
              <a:ln w="9525">
                <a:noFill/>
                <a:miter lim="800000"/>
                <a:headEnd/>
                <a:tailEnd/>
              </a:ln>
            </p:spPr>
            <p:txBody>
              <a:bodyPr rot="0" vert="horz" wrap="square" lIns="91440" tIns="45720" rIns="91440" bIns="45720" anchor="t" anchorCtr="0">
                <a:spAutoFit/>
              </a:bodyPr>
              <a:lstStyle/>
              <a:p>
                <a:pPr algn="r"/>
                <a:r>
                  <a:rPr lang="en-GB" sz="1400" b="1" dirty="0">
                    <a:solidFill>
                      <a:srgbClr val="281F85"/>
                    </a:solidFill>
                    <a:effectLst/>
                    <a:latin typeface="Open Sans" panose="020B0606030504020204" pitchFamily="34" charset="0"/>
                    <a:ea typeface="Open Sans" panose="020B0606030504020204" pitchFamily="34" charset="0"/>
                  </a:rPr>
                  <a:t>300</a:t>
                </a:r>
              </a:p>
            </p:txBody>
          </p:sp>
          <p:sp>
            <p:nvSpPr>
              <p:cNvPr id="19" name="Text Box 2">
                <a:extLst>
                  <a:ext uri="{FF2B5EF4-FFF2-40B4-BE49-F238E27FC236}">
                    <a16:creationId xmlns:a16="http://schemas.microsoft.com/office/drawing/2014/main" xmlns="" id="{F9662297-D759-499A-9B69-D2AA62F968F3}"/>
                  </a:ext>
                </a:extLst>
              </p:cNvPr>
              <p:cNvSpPr txBox="1">
                <a:spLocks noChangeArrowheads="1"/>
              </p:cNvSpPr>
              <p:nvPr/>
            </p:nvSpPr>
            <p:spPr bwMode="auto">
              <a:xfrm>
                <a:off x="603896" y="2823945"/>
                <a:ext cx="5303410" cy="251668"/>
              </a:xfrm>
              <a:prstGeom prst="rect">
                <a:avLst/>
              </a:prstGeom>
              <a:noFill/>
              <a:ln w="9525">
                <a:noFill/>
                <a:miter lim="800000"/>
                <a:headEnd/>
                <a:tailEnd/>
              </a:ln>
            </p:spPr>
            <p:txBody>
              <a:bodyPr rot="0" vert="horz" wrap="square" lIns="91440" tIns="45720" rIns="91440" bIns="45720" anchor="t" anchorCtr="0">
                <a:spAutoFit/>
              </a:bodyPr>
              <a:lstStyle/>
              <a:p>
                <a:pPr algn="ctr"/>
                <a:r>
                  <a:rPr lang="en-GB" sz="1400" b="1" dirty="0">
                    <a:effectLst/>
                    <a:latin typeface="Open Sans" panose="020B0606030504020204" pitchFamily="34" charset="0"/>
                    <a:ea typeface="Open Sans" panose="020B0606030504020204" pitchFamily="34" charset="0"/>
                  </a:rPr>
                  <a:t>Year</a:t>
                </a:r>
              </a:p>
            </p:txBody>
          </p:sp>
          <p:sp>
            <p:nvSpPr>
              <p:cNvPr id="20" name="Text Box 2">
                <a:extLst>
                  <a:ext uri="{FF2B5EF4-FFF2-40B4-BE49-F238E27FC236}">
                    <a16:creationId xmlns:a16="http://schemas.microsoft.com/office/drawing/2014/main" xmlns="" id="{EF3EA4B9-97E0-475F-A6F3-39F0903566B0}"/>
                  </a:ext>
                </a:extLst>
              </p:cNvPr>
              <p:cNvSpPr txBox="1">
                <a:spLocks noChangeArrowheads="1"/>
              </p:cNvSpPr>
              <p:nvPr/>
            </p:nvSpPr>
            <p:spPr bwMode="auto">
              <a:xfrm>
                <a:off x="507895" y="2622068"/>
                <a:ext cx="456687" cy="251668"/>
              </a:xfrm>
              <a:prstGeom prst="rect">
                <a:avLst/>
              </a:prstGeom>
              <a:noFill/>
              <a:ln w="9525">
                <a:noFill/>
                <a:miter lim="800000"/>
                <a:headEnd/>
                <a:tailEnd/>
              </a:ln>
            </p:spPr>
            <p:txBody>
              <a:bodyPr rot="0" vert="horz" wrap="square" lIns="91440" tIns="45720" rIns="91440" bIns="45720" anchor="t" anchorCtr="0">
                <a:spAutoFit/>
              </a:bodyPr>
              <a:lstStyle/>
              <a:p>
                <a:r>
                  <a:rPr lang="en-GB" sz="1400" b="1" dirty="0">
                    <a:solidFill>
                      <a:srgbClr val="281F85"/>
                    </a:solidFill>
                    <a:effectLst/>
                    <a:latin typeface="Open Sans" panose="020B0606030504020204" pitchFamily="34" charset="0"/>
                    <a:ea typeface="Open Sans" panose="020B0606030504020204" pitchFamily="34" charset="0"/>
                  </a:rPr>
                  <a:t>1900</a:t>
                </a:r>
              </a:p>
            </p:txBody>
          </p:sp>
          <p:sp>
            <p:nvSpPr>
              <p:cNvPr id="21" name="Text Box 2">
                <a:extLst>
                  <a:ext uri="{FF2B5EF4-FFF2-40B4-BE49-F238E27FC236}">
                    <a16:creationId xmlns:a16="http://schemas.microsoft.com/office/drawing/2014/main" xmlns="" id="{25B671B4-094A-4E9B-BB41-C781672E73EE}"/>
                  </a:ext>
                </a:extLst>
              </p:cNvPr>
              <p:cNvSpPr txBox="1">
                <a:spLocks noChangeArrowheads="1"/>
              </p:cNvSpPr>
              <p:nvPr/>
            </p:nvSpPr>
            <p:spPr bwMode="auto">
              <a:xfrm>
                <a:off x="1347731" y="2619359"/>
                <a:ext cx="456687" cy="251668"/>
              </a:xfrm>
              <a:prstGeom prst="rect">
                <a:avLst/>
              </a:prstGeom>
              <a:noFill/>
              <a:ln w="9525">
                <a:noFill/>
                <a:miter lim="800000"/>
                <a:headEnd/>
                <a:tailEnd/>
              </a:ln>
            </p:spPr>
            <p:txBody>
              <a:bodyPr rot="0" vert="horz" wrap="square" lIns="91440" tIns="45720" rIns="91440" bIns="45720" anchor="t" anchorCtr="0">
                <a:spAutoFit/>
              </a:bodyPr>
              <a:lstStyle/>
              <a:p>
                <a:r>
                  <a:rPr lang="en-GB" sz="1400" b="1" dirty="0">
                    <a:solidFill>
                      <a:srgbClr val="281F85"/>
                    </a:solidFill>
                    <a:effectLst/>
                    <a:latin typeface="Open Sans" panose="020B0606030504020204" pitchFamily="34" charset="0"/>
                    <a:ea typeface="Open Sans" panose="020B0606030504020204" pitchFamily="34" charset="0"/>
                  </a:rPr>
                  <a:t>1920</a:t>
                </a:r>
              </a:p>
            </p:txBody>
          </p:sp>
          <p:sp>
            <p:nvSpPr>
              <p:cNvPr id="22" name="Text Box 2">
                <a:extLst>
                  <a:ext uri="{FF2B5EF4-FFF2-40B4-BE49-F238E27FC236}">
                    <a16:creationId xmlns:a16="http://schemas.microsoft.com/office/drawing/2014/main" xmlns="" id="{2D65B259-EF53-47BF-AE3F-CE8FA0CB0583}"/>
                  </a:ext>
                </a:extLst>
              </p:cNvPr>
              <p:cNvSpPr txBox="1">
                <a:spLocks noChangeArrowheads="1"/>
              </p:cNvSpPr>
              <p:nvPr/>
            </p:nvSpPr>
            <p:spPr bwMode="auto">
              <a:xfrm>
                <a:off x="2187568" y="2621860"/>
                <a:ext cx="456687" cy="251668"/>
              </a:xfrm>
              <a:prstGeom prst="rect">
                <a:avLst/>
              </a:prstGeom>
              <a:noFill/>
              <a:ln w="9525">
                <a:noFill/>
                <a:miter lim="800000"/>
                <a:headEnd/>
                <a:tailEnd/>
              </a:ln>
            </p:spPr>
            <p:txBody>
              <a:bodyPr rot="0" vert="horz" wrap="square" lIns="91440" tIns="45720" rIns="91440" bIns="45720" anchor="t" anchorCtr="0">
                <a:spAutoFit/>
              </a:bodyPr>
              <a:lstStyle/>
              <a:p>
                <a:r>
                  <a:rPr lang="en-GB" sz="1400" b="1" dirty="0">
                    <a:solidFill>
                      <a:srgbClr val="281F85"/>
                    </a:solidFill>
                    <a:effectLst/>
                    <a:latin typeface="Open Sans" panose="020B0606030504020204" pitchFamily="34" charset="0"/>
                    <a:ea typeface="Open Sans" panose="020B0606030504020204" pitchFamily="34" charset="0"/>
                  </a:rPr>
                  <a:t>1940</a:t>
                </a:r>
              </a:p>
            </p:txBody>
          </p:sp>
          <p:sp>
            <p:nvSpPr>
              <p:cNvPr id="23" name="Text Box 2">
                <a:extLst>
                  <a:ext uri="{FF2B5EF4-FFF2-40B4-BE49-F238E27FC236}">
                    <a16:creationId xmlns:a16="http://schemas.microsoft.com/office/drawing/2014/main" xmlns="" id="{C33792BB-F962-4A35-A22E-A295201DBE0E}"/>
                  </a:ext>
                </a:extLst>
              </p:cNvPr>
              <p:cNvSpPr txBox="1">
                <a:spLocks noChangeArrowheads="1"/>
              </p:cNvSpPr>
              <p:nvPr/>
            </p:nvSpPr>
            <p:spPr bwMode="auto">
              <a:xfrm>
                <a:off x="3867242" y="2621860"/>
                <a:ext cx="456688" cy="251668"/>
              </a:xfrm>
              <a:prstGeom prst="rect">
                <a:avLst/>
              </a:prstGeom>
              <a:noFill/>
              <a:ln w="9525">
                <a:noFill/>
                <a:miter lim="800000"/>
                <a:headEnd/>
                <a:tailEnd/>
              </a:ln>
            </p:spPr>
            <p:txBody>
              <a:bodyPr rot="0" vert="horz" wrap="square" lIns="91440" tIns="45720" rIns="91440" bIns="45720" anchor="t" anchorCtr="0">
                <a:spAutoFit/>
              </a:bodyPr>
              <a:lstStyle/>
              <a:p>
                <a:r>
                  <a:rPr lang="en-GB" sz="1400" b="1" dirty="0">
                    <a:solidFill>
                      <a:srgbClr val="281F85"/>
                    </a:solidFill>
                    <a:effectLst/>
                    <a:latin typeface="Open Sans" panose="020B0606030504020204" pitchFamily="34" charset="0"/>
                    <a:ea typeface="Open Sans" panose="020B0606030504020204" pitchFamily="34" charset="0"/>
                  </a:rPr>
                  <a:t>1980</a:t>
                </a:r>
              </a:p>
            </p:txBody>
          </p:sp>
          <p:sp>
            <p:nvSpPr>
              <p:cNvPr id="24" name="Text Box 2">
                <a:extLst>
                  <a:ext uri="{FF2B5EF4-FFF2-40B4-BE49-F238E27FC236}">
                    <a16:creationId xmlns:a16="http://schemas.microsoft.com/office/drawing/2014/main" xmlns="" id="{C44B2C07-AC3A-4276-8ED4-D9C31FEBE404}"/>
                  </a:ext>
                </a:extLst>
              </p:cNvPr>
              <p:cNvSpPr txBox="1">
                <a:spLocks noChangeArrowheads="1"/>
              </p:cNvSpPr>
              <p:nvPr/>
            </p:nvSpPr>
            <p:spPr bwMode="auto">
              <a:xfrm>
                <a:off x="4707080" y="2621860"/>
                <a:ext cx="456688" cy="251668"/>
              </a:xfrm>
              <a:prstGeom prst="rect">
                <a:avLst/>
              </a:prstGeom>
              <a:noFill/>
              <a:ln w="9525">
                <a:noFill/>
                <a:miter lim="800000"/>
                <a:headEnd/>
                <a:tailEnd/>
              </a:ln>
            </p:spPr>
            <p:txBody>
              <a:bodyPr rot="0" vert="horz" wrap="square" lIns="91440" tIns="45720" rIns="91440" bIns="45720" anchor="t" anchorCtr="0">
                <a:spAutoFit/>
              </a:bodyPr>
              <a:lstStyle/>
              <a:p>
                <a:r>
                  <a:rPr lang="en-GB" sz="1400" b="1" dirty="0">
                    <a:solidFill>
                      <a:srgbClr val="281F85"/>
                    </a:solidFill>
                    <a:effectLst/>
                    <a:latin typeface="Open Sans" panose="020B0606030504020204" pitchFamily="34" charset="0"/>
                    <a:ea typeface="Open Sans" panose="020B0606030504020204" pitchFamily="34" charset="0"/>
                  </a:rPr>
                  <a:t>2000</a:t>
                </a:r>
              </a:p>
            </p:txBody>
          </p:sp>
          <p:sp>
            <p:nvSpPr>
              <p:cNvPr id="25" name="Text Box 2">
                <a:extLst>
                  <a:ext uri="{FF2B5EF4-FFF2-40B4-BE49-F238E27FC236}">
                    <a16:creationId xmlns:a16="http://schemas.microsoft.com/office/drawing/2014/main" xmlns="" id="{D49D5917-7E55-4533-9C14-02AA7A9CCB37}"/>
                  </a:ext>
                </a:extLst>
              </p:cNvPr>
              <p:cNvSpPr txBox="1">
                <a:spLocks noChangeArrowheads="1"/>
              </p:cNvSpPr>
              <p:nvPr/>
            </p:nvSpPr>
            <p:spPr bwMode="auto">
              <a:xfrm>
                <a:off x="5546918" y="2621860"/>
                <a:ext cx="456688" cy="251668"/>
              </a:xfrm>
              <a:prstGeom prst="rect">
                <a:avLst/>
              </a:prstGeom>
              <a:noFill/>
              <a:ln w="9525">
                <a:noFill/>
                <a:miter lim="800000"/>
                <a:headEnd/>
                <a:tailEnd/>
              </a:ln>
            </p:spPr>
            <p:txBody>
              <a:bodyPr rot="0" vert="horz" wrap="square" lIns="91440" tIns="45720" rIns="91440" bIns="45720" anchor="t" anchorCtr="0">
                <a:spAutoFit/>
              </a:bodyPr>
              <a:lstStyle/>
              <a:p>
                <a:r>
                  <a:rPr lang="en-GB" sz="1400" b="1" dirty="0">
                    <a:solidFill>
                      <a:srgbClr val="281F85"/>
                    </a:solidFill>
                    <a:effectLst/>
                    <a:latin typeface="Open Sans" panose="020B0606030504020204" pitchFamily="34" charset="0"/>
                    <a:ea typeface="Open Sans" panose="020B0606030504020204" pitchFamily="34" charset="0"/>
                  </a:rPr>
                  <a:t>2020</a:t>
                </a:r>
              </a:p>
            </p:txBody>
          </p:sp>
          <p:sp>
            <p:nvSpPr>
              <p:cNvPr id="26" name="Text Box 2">
                <a:extLst>
                  <a:ext uri="{FF2B5EF4-FFF2-40B4-BE49-F238E27FC236}">
                    <a16:creationId xmlns:a16="http://schemas.microsoft.com/office/drawing/2014/main" xmlns="" id="{5EB18D8B-9CDA-4191-AE56-0D0AFB621235}"/>
                  </a:ext>
                </a:extLst>
              </p:cNvPr>
              <p:cNvSpPr txBox="1">
                <a:spLocks noChangeArrowheads="1"/>
              </p:cNvSpPr>
              <p:nvPr/>
            </p:nvSpPr>
            <p:spPr bwMode="auto">
              <a:xfrm>
                <a:off x="3027405" y="2621860"/>
                <a:ext cx="456688" cy="251668"/>
              </a:xfrm>
              <a:prstGeom prst="rect">
                <a:avLst/>
              </a:prstGeom>
              <a:noFill/>
              <a:ln w="9525">
                <a:noFill/>
                <a:miter lim="800000"/>
                <a:headEnd/>
                <a:tailEnd/>
              </a:ln>
            </p:spPr>
            <p:txBody>
              <a:bodyPr rot="0" vert="horz" wrap="square" lIns="91440" tIns="45720" rIns="91440" bIns="45720" anchor="t" anchorCtr="0">
                <a:spAutoFit/>
              </a:bodyPr>
              <a:lstStyle/>
              <a:p>
                <a:r>
                  <a:rPr lang="en-GB" sz="1400" b="1" dirty="0">
                    <a:solidFill>
                      <a:srgbClr val="281F85"/>
                    </a:solidFill>
                    <a:effectLst/>
                    <a:latin typeface="Open Sans" panose="020B0606030504020204" pitchFamily="34" charset="0"/>
                    <a:ea typeface="Open Sans" panose="020B0606030504020204" pitchFamily="34" charset="0"/>
                  </a:rPr>
                  <a:t>1960</a:t>
                </a:r>
              </a:p>
            </p:txBody>
          </p:sp>
          <p:sp>
            <p:nvSpPr>
              <p:cNvPr id="27" name="Text Box 2">
                <a:extLst>
                  <a:ext uri="{FF2B5EF4-FFF2-40B4-BE49-F238E27FC236}">
                    <a16:creationId xmlns:a16="http://schemas.microsoft.com/office/drawing/2014/main" xmlns="" id="{11390738-A3C8-4F9E-B2F3-AC6360394706}"/>
                  </a:ext>
                </a:extLst>
              </p:cNvPr>
              <p:cNvSpPr txBox="1">
                <a:spLocks noChangeArrowheads="1"/>
              </p:cNvSpPr>
              <p:nvPr/>
            </p:nvSpPr>
            <p:spPr bwMode="auto">
              <a:xfrm>
                <a:off x="202176" y="836848"/>
                <a:ext cx="401720" cy="251668"/>
              </a:xfrm>
              <a:prstGeom prst="rect">
                <a:avLst/>
              </a:prstGeom>
              <a:noFill/>
              <a:ln w="9525">
                <a:noFill/>
                <a:miter lim="800000"/>
                <a:headEnd/>
                <a:tailEnd/>
              </a:ln>
            </p:spPr>
            <p:txBody>
              <a:bodyPr rot="0" vert="horz" wrap="square" lIns="91440" tIns="45720" rIns="91440" bIns="45720" anchor="t" anchorCtr="0">
                <a:spAutoFit/>
              </a:bodyPr>
              <a:lstStyle/>
              <a:p>
                <a:pPr algn="r"/>
                <a:r>
                  <a:rPr lang="en-GB" sz="1400" b="1" dirty="0">
                    <a:solidFill>
                      <a:srgbClr val="281F85"/>
                    </a:solidFill>
                    <a:effectLst/>
                    <a:latin typeface="Open Sans" panose="020B0606030504020204" pitchFamily="34" charset="0"/>
                    <a:ea typeface="Open Sans" panose="020B0606030504020204" pitchFamily="34" charset="0"/>
                  </a:rPr>
                  <a:t>400</a:t>
                </a:r>
              </a:p>
            </p:txBody>
          </p:sp>
          <p:sp>
            <p:nvSpPr>
              <p:cNvPr id="28" name="Text Box 2">
                <a:extLst>
                  <a:ext uri="{FF2B5EF4-FFF2-40B4-BE49-F238E27FC236}">
                    <a16:creationId xmlns:a16="http://schemas.microsoft.com/office/drawing/2014/main" xmlns="" id="{69BE89FF-6BE8-4E64-A09A-0365263F6203}"/>
                  </a:ext>
                </a:extLst>
              </p:cNvPr>
              <p:cNvSpPr txBox="1">
                <a:spLocks noChangeArrowheads="1"/>
              </p:cNvSpPr>
              <p:nvPr/>
            </p:nvSpPr>
            <p:spPr bwMode="auto">
              <a:xfrm>
                <a:off x="202176" y="421811"/>
                <a:ext cx="401720" cy="251668"/>
              </a:xfrm>
              <a:prstGeom prst="rect">
                <a:avLst/>
              </a:prstGeom>
              <a:noFill/>
              <a:ln w="9525">
                <a:noFill/>
                <a:miter lim="800000"/>
                <a:headEnd/>
                <a:tailEnd/>
              </a:ln>
            </p:spPr>
            <p:txBody>
              <a:bodyPr rot="0" vert="horz" wrap="square" lIns="91440" tIns="45720" rIns="91440" bIns="45720" anchor="t" anchorCtr="0">
                <a:spAutoFit/>
              </a:bodyPr>
              <a:lstStyle/>
              <a:p>
                <a:pPr algn="r"/>
                <a:r>
                  <a:rPr lang="en-GB" sz="1400" b="1" dirty="0">
                    <a:solidFill>
                      <a:srgbClr val="281F85"/>
                    </a:solidFill>
                    <a:effectLst/>
                    <a:latin typeface="Open Sans" panose="020B0606030504020204" pitchFamily="34" charset="0"/>
                    <a:ea typeface="Open Sans" panose="020B0606030504020204" pitchFamily="34" charset="0"/>
                  </a:rPr>
                  <a:t>500</a:t>
                </a:r>
              </a:p>
            </p:txBody>
          </p:sp>
          <p:sp>
            <p:nvSpPr>
              <p:cNvPr id="29" name="Text Box 2">
                <a:extLst>
                  <a:ext uri="{FF2B5EF4-FFF2-40B4-BE49-F238E27FC236}">
                    <a16:creationId xmlns:a16="http://schemas.microsoft.com/office/drawing/2014/main" xmlns="" id="{60E3A9EB-4888-4107-844F-0EAE93397A13}"/>
                  </a:ext>
                </a:extLst>
              </p:cNvPr>
              <p:cNvSpPr txBox="1">
                <a:spLocks noChangeArrowheads="1"/>
              </p:cNvSpPr>
              <p:nvPr/>
            </p:nvSpPr>
            <p:spPr bwMode="auto">
              <a:xfrm>
                <a:off x="202179" y="6773"/>
                <a:ext cx="411245" cy="251668"/>
              </a:xfrm>
              <a:prstGeom prst="rect">
                <a:avLst/>
              </a:prstGeom>
              <a:noFill/>
              <a:ln w="9525">
                <a:noFill/>
                <a:miter lim="800000"/>
                <a:headEnd/>
                <a:tailEnd/>
              </a:ln>
            </p:spPr>
            <p:txBody>
              <a:bodyPr rot="0" vert="horz" wrap="square" lIns="91440" tIns="45720" rIns="91440" bIns="45720" anchor="t" anchorCtr="0">
                <a:spAutoFit/>
              </a:bodyPr>
              <a:lstStyle/>
              <a:p>
                <a:pPr algn="r"/>
                <a:r>
                  <a:rPr lang="en-GB" sz="1400" b="1" dirty="0">
                    <a:solidFill>
                      <a:srgbClr val="281F85"/>
                    </a:solidFill>
                    <a:effectLst/>
                    <a:latin typeface="Open Sans" panose="020B0606030504020204" pitchFamily="34" charset="0"/>
                    <a:ea typeface="Open Sans" panose="020B0606030504020204" pitchFamily="34" charset="0"/>
                  </a:rPr>
                  <a:t>600</a:t>
                </a:r>
              </a:p>
            </p:txBody>
          </p:sp>
        </p:grpSp>
        <p:sp>
          <p:nvSpPr>
            <p:cNvPr id="12" name="Text Box 275">
              <a:extLst>
                <a:ext uri="{FF2B5EF4-FFF2-40B4-BE49-F238E27FC236}">
                  <a16:creationId xmlns:a16="http://schemas.microsoft.com/office/drawing/2014/main" xmlns="" id="{1A5076E1-AF35-4214-AE1C-E3F6B4718833}"/>
                </a:ext>
              </a:extLst>
            </p:cNvPr>
            <p:cNvSpPr txBox="1"/>
            <p:nvPr/>
          </p:nvSpPr>
          <p:spPr>
            <a:xfrm rot="16200000">
              <a:off x="6697935" y="3570669"/>
              <a:ext cx="3613372" cy="2952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n-GB" sz="900" dirty="0">
                  <a:solidFill>
                    <a:srgbClr val="ACAEAF"/>
                  </a:solidFill>
                  <a:effectLst/>
                  <a:latin typeface="Open Sans" panose="020B0606030504020204" pitchFamily="34" charset="0"/>
                  <a:ea typeface="Open Sans" panose="020B0606030504020204" pitchFamily="34" charset="0"/>
                </a:rPr>
                <a:t>Data source: EM-DAT International Disaster Database</a:t>
              </a:r>
            </a:p>
          </p:txBody>
        </p:sp>
      </p:grpSp>
    </p:spTree>
    <p:extLst>
      <p:ext uri="{BB962C8B-B14F-4D97-AF65-F5344CB8AC3E}">
        <p14:creationId xmlns:p14="http://schemas.microsoft.com/office/powerpoint/2010/main" xmlns="" val="2358977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 id="{192B03AF-7B4F-6B46-A5DA-DAADD53D20AA}"/>
              </a:ext>
            </a:extLst>
          </p:cNvPr>
          <p:cNvSpPr txBox="1">
            <a:spLocks/>
          </p:cNvSpPr>
          <p:nvPr/>
        </p:nvSpPr>
        <p:spPr bwMode="auto">
          <a:xfrm>
            <a:off x="0" y="306388"/>
            <a:ext cx="9144000" cy="620712"/>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a:lstStyle>
          <a:p>
            <a:r>
              <a:rPr lang="en-GB" altLang="en-US" sz="3600" b="1" dirty="0">
                <a:solidFill>
                  <a:srgbClr val="7BC26C"/>
                </a:solidFill>
                <a:latin typeface="Open Sans" panose="020B0606030504020204" pitchFamily="34" charset="0"/>
                <a:ea typeface="Open Sans" panose="020B0606030504020204" pitchFamily="34" charset="0"/>
                <a:cs typeface="Open Sans" panose="020B0606030504020204" pitchFamily="34" charset="0"/>
              </a:rPr>
              <a:t>Why Is Climate Change a Problem?</a:t>
            </a:r>
          </a:p>
        </p:txBody>
      </p:sp>
      <p:sp>
        <p:nvSpPr>
          <p:cNvPr id="10" name="TextBox 9">
            <a:extLst>
              <a:ext uri="{FF2B5EF4-FFF2-40B4-BE49-F238E27FC236}">
                <a16:creationId xmlns:a16="http://schemas.microsoft.com/office/drawing/2014/main" xmlns="" id="{941D4FBC-2B73-7D4D-A561-DC6BB74BF499}"/>
              </a:ext>
            </a:extLst>
          </p:cNvPr>
          <p:cNvSpPr txBox="1"/>
          <p:nvPr/>
        </p:nvSpPr>
        <p:spPr>
          <a:xfrm>
            <a:off x="360002" y="1128166"/>
            <a:ext cx="3020478" cy="246221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l" fontAlgn="auto">
              <a:spcAft>
                <a:spcPts val="1200"/>
              </a:spcAft>
              <a:defRPr/>
            </a:pPr>
            <a:r>
              <a:rPr lang="en-GB" sz="1800" dirty="0">
                <a:effectLst/>
                <a:latin typeface="Open Sans" panose="020B0606030504020204" pitchFamily="34" charset="0"/>
                <a:ea typeface="Open Sans" panose="020B0606030504020204" pitchFamily="34" charset="0"/>
              </a:rPr>
              <a:t>Rising temperatures are causing sea levels to increase. </a:t>
            </a:r>
          </a:p>
          <a:p>
            <a:pPr fontAlgn="auto">
              <a:spcAft>
                <a:spcPts val="1200"/>
              </a:spcAft>
              <a:defRPr/>
            </a:pPr>
            <a:r>
              <a:rPr lang="en-GB" sz="1800" dirty="0">
                <a:effectLst/>
                <a:latin typeface="Open Sans" panose="020B0606030504020204" pitchFamily="34" charset="0"/>
                <a:ea typeface="Open Sans" panose="020B0606030504020204" pitchFamily="34" charset="0"/>
              </a:rPr>
              <a:t>The rising water can </a:t>
            </a:r>
            <a:r>
              <a:rPr lang="en-GB" sz="1800" dirty="0">
                <a:effectLst/>
                <a:latin typeface="Open Sans" panose="020B0606030504020204" pitchFamily="34" charset="0"/>
                <a:ea typeface="Open Sans" panose="020B0606030504020204" pitchFamily="34" charset="0"/>
                <a:cs typeface="Open Sans" panose="020B0606030504020204" pitchFamily="34" charset="0"/>
              </a:rPr>
              <a:t>cover coastal areas, destroying habitats and displacing whole populations from low-lying areas. </a:t>
            </a:r>
            <a:endParaRPr lang="en-GB" sz="18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endParaRPr>
          </a:p>
        </p:txBody>
      </p:sp>
      <p:pic>
        <p:nvPicPr>
          <p:cNvPr id="6" name="Picture 5" descr="Text&#10;&#10;Description automatically generated with low confidence">
            <a:extLst>
              <a:ext uri="{FF2B5EF4-FFF2-40B4-BE49-F238E27FC236}">
                <a16:creationId xmlns:a16="http://schemas.microsoft.com/office/drawing/2014/main" xmlns="" id="{832F5FD7-A76B-8A4B-AAFE-EB883E1E3549}"/>
              </a:ext>
            </a:extLst>
          </p:cNvPr>
          <p:cNvPicPr>
            <a:picLocks noChangeAspect="1"/>
          </p:cNvPicPr>
          <p:nvPr/>
        </p:nvPicPr>
        <p:blipFill rotWithShape="1">
          <a:blip r:embed="rId3" cstate="email">
            <a:extLst>
              <a:ext uri="{28A0092B-C50C-407E-A947-70E740481C1C}">
                <a14:useLocalDpi xmlns:a14="http://schemas.microsoft.com/office/drawing/2010/main" xmlns="" val="0"/>
              </a:ext>
            </a:extLst>
          </a:blip>
          <a:srcRect/>
          <a:stretch/>
        </p:blipFill>
        <p:spPr>
          <a:xfrm>
            <a:off x="8610294" y="6200776"/>
            <a:ext cx="419406" cy="403873"/>
          </a:xfrm>
          <a:prstGeom prst="rect">
            <a:avLst/>
          </a:prstGeom>
        </p:spPr>
      </p:pic>
      <p:grpSp>
        <p:nvGrpSpPr>
          <p:cNvPr id="40" name="Group 39">
            <a:extLst>
              <a:ext uri="{FF2B5EF4-FFF2-40B4-BE49-F238E27FC236}">
                <a16:creationId xmlns:a16="http://schemas.microsoft.com/office/drawing/2014/main" xmlns="" id="{3D59877A-0E7D-4C9E-A5DE-265E57CDD1C8}"/>
              </a:ext>
            </a:extLst>
          </p:cNvPr>
          <p:cNvGrpSpPr/>
          <p:nvPr/>
        </p:nvGrpSpPr>
        <p:grpSpPr>
          <a:xfrm>
            <a:off x="3572542" y="1194493"/>
            <a:ext cx="5386910" cy="3076123"/>
            <a:chOff x="3635726" y="1165890"/>
            <a:chExt cx="5272092" cy="2737101"/>
          </a:xfrm>
        </p:grpSpPr>
        <p:grpSp>
          <p:nvGrpSpPr>
            <p:cNvPr id="41" name="Group 40">
              <a:extLst>
                <a:ext uri="{FF2B5EF4-FFF2-40B4-BE49-F238E27FC236}">
                  <a16:creationId xmlns:a16="http://schemas.microsoft.com/office/drawing/2014/main" xmlns="" id="{634C06A4-9266-4760-B94A-89A0611EB59C}"/>
                </a:ext>
              </a:extLst>
            </p:cNvPr>
            <p:cNvGrpSpPr/>
            <p:nvPr/>
          </p:nvGrpSpPr>
          <p:grpSpPr>
            <a:xfrm>
              <a:off x="3635726" y="1165890"/>
              <a:ext cx="5005460" cy="2737101"/>
              <a:chOff x="58910" y="29320"/>
              <a:chExt cx="3389457" cy="2209680"/>
            </a:xfrm>
          </p:grpSpPr>
          <p:sp>
            <p:nvSpPr>
              <p:cNvPr id="43" name="Text Box 2">
                <a:extLst>
                  <a:ext uri="{FF2B5EF4-FFF2-40B4-BE49-F238E27FC236}">
                    <a16:creationId xmlns:a16="http://schemas.microsoft.com/office/drawing/2014/main" xmlns="" id="{135C7384-1840-468F-B66B-75E7F11E0FEF}"/>
                  </a:ext>
                </a:extLst>
              </p:cNvPr>
              <p:cNvSpPr txBox="1">
                <a:spLocks noChangeArrowheads="1"/>
              </p:cNvSpPr>
              <p:nvPr/>
            </p:nvSpPr>
            <p:spPr bwMode="auto">
              <a:xfrm rot="16200000">
                <a:off x="-713818" y="828639"/>
                <a:ext cx="1749425" cy="203970"/>
              </a:xfrm>
              <a:prstGeom prst="rect">
                <a:avLst/>
              </a:prstGeom>
              <a:noFill/>
              <a:ln w="9525">
                <a:noFill/>
                <a:miter lim="800000"/>
                <a:headEnd/>
                <a:tailEnd/>
              </a:ln>
            </p:spPr>
            <p:txBody>
              <a:bodyPr rot="0" vert="horz" wrap="square" lIns="91440" tIns="45720" rIns="91440" bIns="45720" anchor="t" anchorCtr="0">
                <a:spAutoFit/>
              </a:bodyPr>
              <a:lstStyle/>
              <a:p>
                <a:pPr algn="ctr"/>
                <a:r>
                  <a:rPr lang="en-GB" sz="1400" b="1" dirty="0">
                    <a:effectLst/>
                    <a:latin typeface="Open Sans" panose="020B0606030504020204" pitchFamily="34" charset="0"/>
                    <a:ea typeface="Open Sans" panose="020B0606030504020204" pitchFamily="34" charset="0"/>
                  </a:rPr>
                  <a:t>Sea Level Change (mm)</a:t>
                </a:r>
              </a:p>
            </p:txBody>
          </p:sp>
          <p:sp>
            <p:nvSpPr>
              <p:cNvPr id="44" name="Text Box 2">
                <a:extLst>
                  <a:ext uri="{FF2B5EF4-FFF2-40B4-BE49-F238E27FC236}">
                    <a16:creationId xmlns:a16="http://schemas.microsoft.com/office/drawing/2014/main" xmlns="" id="{505AC276-6C4C-4510-8FB1-E721838050A6}"/>
                  </a:ext>
                </a:extLst>
              </p:cNvPr>
              <p:cNvSpPr txBox="1">
                <a:spLocks noChangeArrowheads="1"/>
              </p:cNvSpPr>
              <p:nvPr/>
            </p:nvSpPr>
            <p:spPr bwMode="auto">
              <a:xfrm>
                <a:off x="398357" y="1810495"/>
                <a:ext cx="408307" cy="221086"/>
              </a:xfrm>
              <a:prstGeom prst="rect">
                <a:avLst/>
              </a:prstGeom>
              <a:noFill/>
              <a:ln w="9525">
                <a:noFill/>
                <a:miter lim="800000"/>
                <a:headEnd/>
                <a:tailEnd/>
              </a:ln>
            </p:spPr>
            <p:txBody>
              <a:bodyPr rot="0" vert="horz" wrap="square" lIns="91440" tIns="45720" rIns="91440" bIns="45720" anchor="t" anchorCtr="0">
                <a:spAutoFit/>
              </a:bodyPr>
              <a:lstStyle/>
              <a:p>
                <a:pPr algn="ctr"/>
                <a:r>
                  <a:rPr lang="en-GB" sz="1400" b="1" dirty="0">
                    <a:solidFill>
                      <a:srgbClr val="281F85"/>
                    </a:solidFill>
                    <a:effectLst/>
                    <a:latin typeface="Open Sans" panose="020B0606030504020204" pitchFamily="34" charset="0"/>
                    <a:ea typeface="Open Sans" panose="020B0606030504020204" pitchFamily="34" charset="0"/>
                  </a:rPr>
                  <a:t>1900</a:t>
                </a:r>
              </a:p>
            </p:txBody>
          </p:sp>
          <p:grpSp>
            <p:nvGrpSpPr>
              <p:cNvPr id="45" name="Group 44">
                <a:extLst>
                  <a:ext uri="{FF2B5EF4-FFF2-40B4-BE49-F238E27FC236}">
                    <a16:creationId xmlns:a16="http://schemas.microsoft.com/office/drawing/2014/main" xmlns="" id="{F65B8466-59EA-4F82-A3EE-2351B6F3D5E7}"/>
                  </a:ext>
                </a:extLst>
              </p:cNvPr>
              <p:cNvGrpSpPr/>
              <p:nvPr/>
            </p:nvGrpSpPr>
            <p:grpSpPr>
              <a:xfrm>
                <a:off x="223005" y="29320"/>
                <a:ext cx="3225362" cy="2209680"/>
                <a:chOff x="13773" y="9952"/>
                <a:chExt cx="3225362" cy="2209680"/>
              </a:xfrm>
            </p:grpSpPr>
            <p:pic>
              <p:nvPicPr>
                <p:cNvPr id="46" name="Picture 45">
                  <a:extLst>
                    <a:ext uri="{FF2B5EF4-FFF2-40B4-BE49-F238E27FC236}">
                      <a16:creationId xmlns:a16="http://schemas.microsoft.com/office/drawing/2014/main" xmlns="" id="{B49E42A1-72B5-4E11-80C9-8D5788480F1D}"/>
                    </a:ext>
                  </a:extLst>
                </p:cNvPr>
                <p:cNvPicPr>
                  <a:picLocks noChangeAspect="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333375" y="36545"/>
                  <a:ext cx="2905760" cy="1749425"/>
                </a:xfrm>
                <a:prstGeom prst="rect">
                  <a:avLst/>
                </a:prstGeom>
                <a:noFill/>
                <a:ln>
                  <a:noFill/>
                </a:ln>
              </p:spPr>
            </p:pic>
            <p:sp>
              <p:nvSpPr>
                <p:cNvPr id="47" name="Text Box 2">
                  <a:extLst>
                    <a:ext uri="{FF2B5EF4-FFF2-40B4-BE49-F238E27FC236}">
                      <a16:creationId xmlns:a16="http://schemas.microsoft.com/office/drawing/2014/main" xmlns="" id="{48E8889D-5E24-421B-9FD2-AB3CA17A07C4}"/>
                    </a:ext>
                  </a:extLst>
                </p:cNvPr>
                <p:cNvSpPr txBox="1">
                  <a:spLocks noChangeArrowheads="1"/>
                </p:cNvSpPr>
                <p:nvPr/>
              </p:nvSpPr>
              <p:spPr bwMode="auto">
                <a:xfrm>
                  <a:off x="13773" y="1381126"/>
                  <a:ext cx="333375" cy="221086"/>
                </a:xfrm>
                <a:prstGeom prst="rect">
                  <a:avLst/>
                </a:prstGeom>
                <a:noFill/>
                <a:ln w="9525">
                  <a:noFill/>
                  <a:miter lim="800000"/>
                  <a:headEnd/>
                  <a:tailEnd/>
                </a:ln>
              </p:spPr>
              <p:txBody>
                <a:bodyPr rot="0" vert="horz" wrap="square" lIns="91440" tIns="45720" rIns="91440" bIns="45720" anchor="t" anchorCtr="0">
                  <a:spAutoFit/>
                </a:bodyPr>
                <a:lstStyle/>
                <a:p>
                  <a:pPr algn="r"/>
                  <a:r>
                    <a:rPr lang="en-GB" sz="1400" b="1" dirty="0">
                      <a:solidFill>
                        <a:srgbClr val="281F85"/>
                      </a:solidFill>
                      <a:effectLst/>
                      <a:latin typeface="Open Sans" panose="020B0606030504020204" pitchFamily="34" charset="0"/>
                      <a:ea typeface="Open Sans" panose="020B0606030504020204" pitchFamily="34" charset="0"/>
                    </a:rPr>
                    <a:t>0</a:t>
                  </a:r>
                </a:p>
              </p:txBody>
            </p:sp>
            <p:sp>
              <p:nvSpPr>
                <p:cNvPr id="48" name="Text Box 2">
                  <a:extLst>
                    <a:ext uri="{FF2B5EF4-FFF2-40B4-BE49-F238E27FC236}">
                      <a16:creationId xmlns:a16="http://schemas.microsoft.com/office/drawing/2014/main" xmlns="" id="{5550AF4A-7C10-4B71-8EFC-4B7D6DA0C418}"/>
                    </a:ext>
                  </a:extLst>
                </p:cNvPr>
                <p:cNvSpPr txBox="1">
                  <a:spLocks noChangeArrowheads="1"/>
                </p:cNvSpPr>
                <p:nvPr/>
              </p:nvSpPr>
              <p:spPr bwMode="auto">
                <a:xfrm>
                  <a:off x="13774" y="1611488"/>
                  <a:ext cx="333375" cy="221086"/>
                </a:xfrm>
                <a:prstGeom prst="rect">
                  <a:avLst/>
                </a:prstGeom>
                <a:noFill/>
                <a:ln w="9525">
                  <a:noFill/>
                  <a:miter lim="800000"/>
                  <a:headEnd/>
                  <a:tailEnd/>
                </a:ln>
              </p:spPr>
              <p:txBody>
                <a:bodyPr rot="0" vert="horz" wrap="square" lIns="91440" tIns="45720" rIns="91440" bIns="45720" anchor="t" anchorCtr="0">
                  <a:spAutoFit/>
                </a:bodyPr>
                <a:lstStyle/>
                <a:p>
                  <a:pPr algn="r"/>
                  <a:r>
                    <a:rPr lang="en-GB" sz="1400" b="1" dirty="0">
                      <a:solidFill>
                        <a:srgbClr val="281F85"/>
                      </a:solidFill>
                      <a:effectLst/>
                      <a:latin typeface="Open Sans" panose="020B0606030504020204" pitchFamily="34" charset="0"/>
                      <a:ea typeface="Open Sans" panose="020B0606030504020204" pitchFamily="34" charset="0"/>
                    </a:rPr>
                    <a:t>-50</a:t>
                  </a:r>
                </a:p>
              </p:txBody>
            </p:sp>
            <p:sp>
              <p:nvSpPr>
                <p:cNvPr id="49" name="Text Box 2">
                  <a:extLst>
                    <a:ext uri="{FF2B5EF4-FFF2-40B4-BE49-F238E27FC236}">
                      <a16:creationId xmlns:a16="http://schemas.microsoft.com/office/drawing/2014/main" xmlns="" id="{E81FE56E-3A70-476D-90A7-D1CC9012A500}"/>
                    </a:ext>
                  </a:extLst>
                </p:cNvPr>
                <p:cNvSpPr txBox="1">
                  <a:spLocks noChangeArrowheads="1"/>
                </p:cNvSpPr>
                <p:nvPr/>
              </p:nvSpPr>
              <p:spPr bwMode="auto">
                <a:xfrm>
                  <a:off x="13773" y="1108582"/>
                  <a:ext cx="333375" cy="221086"/>
                </a:xfrm>
                <a:prstGeom prst="rect">
                  <a:avLst/>
                </a:prstGeom>
                <a:noFill/>
                <a:ln w="9525">
                  <a:noFill/>
                  <a:miter lim="800000"/>
                  <a:headEnd/>
                  <a:tailEnd/>
                </a:ln>
              </p:spPr>
              <p:txBody>
                <a:bodyPr rot="0" vert="horz" wrap="square" lIns="91440" tIns="45720" rIns="91440" bIns="45720" anchor="t" anchorCtr="0">
                  <a:spAutoFit/>
                </a:bodyPr>
                <a:lstStyle/>
                <a:p>
                  <a:pPr algn="r"/>
                  <a:r>
                    <a:rPr lang="en-GB" sz="1400" b="1" dirty="0">
                      <a:solidFill>
                        <a:srgbClr val="281F85"/>
                      </a:solidFill>
                      <a:effectLst/>
                      <a:latin typeface="Open Sans" panose="020B0606030504020204" pitchFamily="34" charset="0"/>
                      <a:ea typeface="Open Sans" panose="020B0606030504020204" pitchFamily="34" charset="0"/>
                    </a:rPr>
                    <a:t>50</a:t>
                  </a:r>
                </a:p>
              </p:txBody>
            </p:sp>
            <p:sp>
              <p:nvSpPr>
                <p:cNvPr id="50" name="Text Box 2">
                  <a:extLst>
                    <a:ext uri="{FF2B5EF4-FFF2-40B4-BE49-F238E27FC236}">
                      <a16:creationId xmlns:a16="http://schemas.microsoft.com/office/drawing/2014/main" xmlns="" id="{BEEB6E93-C87D-42A3-AC9A-73767550B355}"/>
                    </a:ext>
                  </a:extLst>
                </p:cNvPr>
                <p:cNvSpPr txBox="1">
                  <a:spLocks noChangeArrowheads="1"/>
                </p:cNvSpPr>
                <p:nvPr/>
              </p:nvSpPr>
              <p:spPr bwMode="auto">
                <a:xfrm>
                  <a:off x="13773" y="827587"/>
                  <a:ext cx="333375" cy="229536"/>
                </a:xfrm>
                <a:prstGeom prst="rect">
                  <a:avLst/>
                </a:prstGeom>
                <a:noFill/>
                <a:ln w="9525">
                  <a:noFill/>
                  <a:miter lim="800000"/>
                  <a:headEnd/>
                  <a:tailEnd/>
                </a:ln>
              </p:spPr>
              <p:txBody>
                <a:bodyPr rot="0" vert="horz" wrap="square" lIns="91440" tIns="45720" rIns="91440" bIns="45720" anchor="t" anchorCtr="0">
                  <a:spAutoFit/>
                </a:bodyPr>
                <a:lstStyle/>
                <a:p>
                  <a:pPr algn="r"/>
                  <a:r>
                    <a:rPr lang="en-GB" sz="1400" b="1" dirty="0">
                      <a:solidFill>
                        <a:srgbClr val="281F85"/>
                      </a:solidFill>
                      <a:effectLst/>
                      <a:latin typeface="Open Sans" panose="020B0606030504020204" pitchFamily="34" charset="0"/>
                      <a:ea typeface="Open Sans" panose="020B0606030504020204" pitchFamily="34" charset="0"/>
                    </a:rPr>
                    <a:t>100</a:t>
                  </a:r>
                </a:p>
              </p:txBody>
            </p:sp>
            <p:sp>
              <p:nvSpPr>
                <p:cNvPr id="51" name="Text Box 2">
                  <a:extLst>
                    <a:ext uri="{FF2B5EF4-FFF2-40B4-BE49-F238E27FC236}">
                      <a16:creationId xmlns:a16="http://schemas.microsoft.com/office/drawing/2014/main" xmlns="" id="{B90602AE-8052-429B-B53C-EFB4F2389911}"/>
                    </a:ext>
                  </a:extLst>
                </p:cNvPr>
                <p:cNvSpPr txBox="1">
                  <a:spLocks noChangeArrowheads="1"/>
                </p:cNvSpPr>
                <p:nvPr/>
              </p:nvSpPr>
              <p:spPr bwMode="auto">
                <a:xfrm>
                  <a:off x="13773" y="555042"/>
                  <a:ext cx="333375" cy="221086"/>
                </a:xfrm>
                <a:prstGeom prst="rect">
                  <a:avLst/>
                </a:prstGeom>
                <a:noFill/>
                <a:ln w="9525">
                  <a:noFill/>
                  <a:miter lim="800000"/>
                  <a:headEnd/>
                  <a:tailEnd/>
                </a:ln>
              </p:spPr>
              <p:txBody>
                <a:bodyPr rot="0" vert="horz" wrap="square" lIns="91440" tIns="45720" rIns="91440" bIns="45720" anchor="t" anchorCtr="0">
                  <a:spAutoFit/>
                </a:bodyPr>
                <a:lstStyle/>
                <a:p>
                  <a:pPr algn="r"/>
                  <a:r>
                    <a:rPr lang="en-GB" sz="1400" b="1" dirty="0">
                      <a:solidFill>
                        <a:srgbClr val="281F85"/>
                      </a:solidFill>
                      <a:effectLst/>
                      <a:latin typeface="Open Sans" panose="020B0606030504020204" pitchFamily="34" charset="0"/>
                      <a:ea typeface="Open Sans" panose="020B0606030504020204" pitchFamily="34" charset="0"/>
                    </a:rPr>
                    <a:t>150</a:t>
                  </a:r>
                </a:p>
              </p:txBody>
            </p:sp>
            <p:sp>
              <p:nvSpPr>
                <p:cNvPr id="52" name="Text Box 2">
                  <a:extLst>
                    <a:ext uri="{FF2B5EF4-FFF2-40B4-BE49-F238E27FC236}">
                      <a16:creationId xmlns:a16="http://schemas.microsoft.com/office/drawing/2014/main" xmlns="" id="{3F2678AC-6111-42A8-95FD-7E8231CA607C}"/>
                    </a:ext>
                  </a:extLst>
                </p:cNvPr>
                <p:cNvSpPr txBox="1">
                  <a:spLocks noChangeArrowheads="1"/>
                </p:cNvSpPr>
                <p:nvPr/>
              </p:nvSpPr>
              <p:spPr bwMode="auto">
                <a:xfrm>
                  <a:off x="333375" y="1998546"/>
                  <a:ext cx="2894964" cy="221086"/>
                </a:xfrm>
                <a:prstGeom prst="rect">
                  <a:avLst/>
                </a:prstGeom>
                <a:noFill/>
                <a:ln w="9525">
                  <a:noFill/>
                  <a:miter lim="800000"/>
                  <a:headEnd/>
                  <a:tailEnd/>
                </a:ln>
              </p:spPr>
              <p:txBody>
                <a:bodyPr rot="0" vert="horz" wrap="square" lIns="91440" tIns="45720" rIns="91440" bIns="45720" anchor="t" anchorCtr="0">
                  <a:spAutoFit/>
                </a:bodyPr>
                <a:lstStyle/>
                <a:p>
                  <a:pPr algn="ctr"/>
                  <a:r>
                    <a:rPr lang="en-GB" sz="1400" b="1" dirty="0">
                      <a:effectLst/>
                      <a:latin typeface="Open Sans" panose="020B0606030504020204" pitchFamily="34" charset="0"/>
                      <a:ea typeface="Open Sans" panose="020B0606030504020204" pitchFamily="34" charset="0"/>
                    </a:rPr>
                    <a:t>Year</a:t>
                  </a:r>
                </a:p>
              </p:txBody>
            </p:sp>
            <p:sp>
              <p:nvSpPr>
                <p:cNvPr id="53" name="Text Box 2">
                  <a:extLst>
                    <a:ext uri="{FF2B5EF4-FFF2-40B4-BE49-F238E27FC236}">
                      <a16:creationId xmlns:a16="http://schemas.microsoft.com/office/drawing/2014/main" xmlns="" id="{BA57F426-D3EB-43C6-91C3-34A17FB1B63A}"/>
                    </a:ext>
                  </a:extLst>
                </p:cNvPr>
                <p:cNvSpPr txBox="1">
                  <a:spLocks noChangeArrowheads="1"/>
                </p:cNvSpPr>
                <p:nvPr/>
              </p:nvSpPr>
              <p:spPr bwMode="auto">
                <a:xfrm>
                  <a:off x="581025" y="1791127"/>
                  <a:ext cx="408307" cy="221086"/>
                </a:xfrm>
                <a:prstGeom prst="rect">
                  <a:avLst/>
                </a:prstGeom>
                <a:noFill/>
                <a:ln w="9525">
                  <a:noFill/>
                  <a:miter lim="800000"/>
                  <a:headEnd/>
                  <a:tailEnd/>
                </a:ln>
              </p:spPr>
              <p:txBody>
                <a:bodyPr rot="0" vert="horz" wrap="square" lIns="91440" tIns="45720" rIns="91440" bIns="45720" anchor="t" anchorCtr="0">
                  <a:spAutoFit/>
                </a:bodyPr>
                <a:lstStyle/>
                <a:p>
                  <a:pPr algn="ctr"/>
                  <a:r>
                    <a:rPr lang="en-GB" sz="1400" b="1" dirty="0">
                      <a:solidFill>
                        <a:srgbClr val="281F85"/>
                      </a:solidFill>
                      <a:effectLst/>
                      <a:latin typeface="Open Sans" panose="020B0606030504020204" pitchFamily="34" charset="0"/>
                      <a:ea typeface="Open Sans" panose="020B0606030504020204" pitchFamily="34" charset="0"/>
                    </a:rPr>
                    <a:t>1920</a:t>
                  </a:r>
                </a:p>
              </p:txBody>
            </p:sp>
            <p:sp>
              <p:nvSpPr>
                <p:cNvPr id="54" name="Text Box 2">
                  <a:extLst>
                    <a:ext uri="{FF2B5EF4-FFF2-40B4-BE49-F238E27FC236}">
                      <a16:creationId xmlns:a16="http://schemas.microsoft.com/office/drawing/2014/main" xmlns="" id="{66D3355B-5054-47CA-9746-E3E935F43336}"/>
                    </a:ext>
                  </a:extLst>
                </p:cNvPr>
                <p:cNvSpPr txBox="1">
                  <a:spLocks noChangeArrowheads="1"/>
                </p:cNvSpPr>
                <p:nvPr/>
              </p:nvSpPr>
              <p:spPr bwMode="auto">
                <a:xfrm>
                  <a:off x="1022846" y="1791554"/>
                  <a:ext cx="408308" cy="221086"/>
                </a:xfrm>
                <a:prstGeom prst="rect">
                  <a:avLst/>
                </a:prstGeom>
                <a:noFill/>
                <a:ln w="9525">
                  <a:noFill/>
                  <a:miter lim="800000"/>
                  <a:headEnd/>
                  <a:tailEnd/>
                </a:ln>
              </p:spPr>
              <p:txBody>
                <a:bodyPr rot="0" vert="horz" wrap="square" lIns="91440" tIns="45720" rIns="91440" bIns="45720" anchor="t" anchorCtr="0">
                  <a:spAutoFit/>
                </a:bodyPr>
                <a:lstStyle/>
                <a:p>
                  <a:pPr algn="ctr"/>
                  <a:r>
                    <a:rPr lang="en-GB" sz="1400" b="1" dirty="0">
                      <a:solidFill>
                        <a:srgbClr val="281F85"/>
                      </a:solidFill>
                      <a:effectLst/>
                      <a:latin typeface="Open Sans" panose="020B0606030504020204" pitchFamily="34" charset="0"/>
                      <a:ea typeface="Open Sans" panose="020B0606030504020204" pitchFamily="34" charset="0"/>
                    </a:rPr>
                    <a:t>1940</a:t>
                  </a:r>
                </a:p>
              </p:txBody>
            </p:sp>
            <p:sp>
              <p:nvSpPr>
                <p:cNvPr id="55" name="Text Box 2">
                  <a:extLst>
                    <a:ext uri="{FF2B5EF4-FFF2-40B4-BE49-F238E27FC236}">
                      <a16:creationId xmlns:a16="http://schemas.microsoft.com/office/drawing/2014/main" xmlns="" id="{D7CC7E42-8B5A-462F-A85B-ECE73753E403}"/>
                    </a:ext>
                  </a:extLst>
                </p:cNvPr>
                <p:cNvSpPr txBox="1">
                  <a:spLocks noChangeArrowheads="1"/>
                </p:cNvSpPr>
                <p:nvPr/>
              </p:nvSpPr>
              <p:spPr bwMode="auto">
                <a:xfrm>
                  <a:off x="1464669" y="1791981"/>
                  <a:ext cx="408308" cy="221086"/>
                </a:xfrm>
                <a:prstGeom prst="rect">
                  <a:avLst/>
                </a:prstGeom>
                <a:noFill/>
                <a:ln w="9525">
                  <a:noFill/>
                  <a:miter lim="800000"/>
                  <a:headEnd/>
                  <a:tailEnd/>
                </a:ln>
              </p:spPr>
              <p:txBody>
                <a:bodyPr rot="0" vert="horz" wrap="square" lIns="91440" tIns="45720" rIns="91440" bIns="45720" anchor="t" anchorCtr="0">
                  <a:spAutoFit/>
                </a:bodyPr>
                <a:lstStyle/>
                <a:p>
                  <a:pPr algn="ctr"/>
                  <a:r>
                    <a:rPr lang="en-GB" sz="1400" b="1" dirty="0">
                      <a:solidFill>
                        <a:srgbClr val="281F85"/>
                      </a:solidFill>
                      <a:effectLst/>
                      <a:latin typeface="Open Sans" panose="020B0606030504020204" pitchFamily="34" charset="0"/>
                      <a:ea typeface="Open Sans" panose="020B0606030504020204" pitchFamily="34" charset="0"/>
                    </a:rPr>
                    <a:t>1960</a:t>
                  </a:r>
                </a:p>
              </p:txBody>
            </p:sp>
            <p:sp>
              <p:nvSpPr>
                <p:cNvPr id="56" name="Text Box 2">
                  <a:extLst>
                    <a:ext uri="{FF2B5EF4-FFF2-40B4-BE49-F238E27FC236}">
                      <a16:creationId xmlns:a16="http://schemas.microsoft.com/office/drawing/2014/main" xmlns="" id="{9A4D250B-5ECC-4922-8F1A-01F658CEB615}"/>
                    </a:ext>
                  </a:extLst>
                </p:cNvPr>
                <p:cNvSpPr txBox="1">
                  <a:spLocks noChangeArrowheads="1"/>
                </p:cNvSpPr>
                <p:nvPr/>
              </p:nvSpPr>
              <p:spPr bwMode="auto">
                <a:xfrm>
                  <a:off x="2348315" y="1791981"/>
                  <a:ext cx="408309" cy="221086"/>
                </a:xfrm>
                <a:prstGeom prst="rect">
                  <a:avLst/>
                </a:prstGeom>
                <a:noFill/>
                <a:ln w="9525">
                  <a:noFill/>
                  <a:miter lim="800000"/>
                  <a:headEnd/>
                  <a:tailEnd/>
                </a:ln>
              </p:spPr>
              <p:txBody>
                <a:bodyPr rot="0" vert="horz" wrap="square" lIns="91440" tIns="45720" rIns="91440" bIns="45720" anchor="t" anchorCtr="0">
                  <a:spAutoFit/>
                </a:bodyPr>
                <a:lstStyle/>
                <a:p>
                  <a:pPr algn="ctr"/>
                  <a:r>
                    <a:rPr lang="en-GB" sz="1400" b="1" dirty="0">
                      <a:solidFill>
                        <a:srgbClr val="281F85"/>
                      </a:solidFill>
                      <a:effectLst/>
                      <a:latin typeface="Open Sans" panose="020B0606030504020204" pitchFamily="34" charset="0"/>
                      <a:ea typeface="Open Sans" panose="020B0606030504020204" pitchFamily="34" charset="0"/>
                    </a:rPr>
                    <a:t>2000</a:t>
                  </a:r>
                </a:p>
              </p:txBody>
            </p:sp>
            <p:sp>
              <p:nvSpPr>
                <p:cNvPr id="57" name="Text Box 2">
                  <a:extLst>
                    <a:ext uri="{FF2B5EF4-FFF2-40B4-BE49-F238E27FC236}">
                      <a16:creationId xmlns:a16="http://schemas.microsoft.com/office/drawing/2014/main" xmlns="" id="{C1D9C979-359C-4F48-A9DD-861414B0D2A8}"/>
                    </a:ext>
                  </a:extLst>
                </p:cNvPr>
                <p:cNvSpPr txBox="1">
                  <a:spLocks noChangeArrowheads="1"/>
                </p:cNvSpPr>
                <p:nvPr/>
              </p:nvSpPr>
              <p:spPr bwMode="auto">
                <a:xfrm>
                  <a:off x="1906491" y="1791981"/>
                  <a:ext cx="408309" cy="221086"/>
                </a:xfrm>
                <a:prstGeom prst="rect">
                  <a:avLst/>
                </a:prstGeom>
                <a:noFill/>
                <a:ln w="9525">
                  <a:noFill/>
                  <a:miter lim="800000"/>
                  <a:headEnd/>
                  <a:tailEnd/>
                </a:ln>
              </p:spPr>
              <p:txBody>
                <a:bodyPr rot="0" vert="horz" wrap="square" lIns="91440" tIns="45720" rIns="91440" bIns="45720" anchor="t" anchorCtr="0">
                  <a:spAutoFit/>
                </a:bodyPr>
                <a:lstStyle/>
                <a:p>
                  <a:pPr algn="ctr"/>
                  <a:r>
                    <a:rPr lang="en-GB" sz="1400" b="1" dirty="0">
                      <a:solidFill>
                        <a:srgbClr val="281F85"/>
                      </a:solidFill>
                      <a:effectLst/>
                      <a:latin typeface="Open Sans" panose="020B0606030504020204" pitchFamily="34" charset="0"/>
                      <a:ea typeface="Open Sans" panose="020B0606030504020204" pitchFamily="34" charset="0"/>
                    </a:rPr>
                    <a:t>1980</a:t>
                  </a:r>
                </a:p>
              </p:txBody>
            </p:sp>
            <p:sp>
              <p:nvSpPr>
                <p:cNvPr id="58" name="Text Box 2">
                  <a:extLst>
                    <a:ext uri="{FF2B5EF4-FFF2-40B4-BE49-F238E27FC236}">
                      <a16:creationId xmlns:a16="http://schemas.microsoft.com/office/drawing/2014/main" xmlns="" id="{91DA5C11-8955-4ED8-A616-7C3E28A78CCF}"/>
                    </a:ext>
                  </a:extLst>
                </p:cNvPr>
                <p:cNvSpPr txBox="1">
                  <a:spLocks noChangeArrowheads="1"/>
                </p:cNvSpPr>
                <p:nvPr/>
              </p:nvSpPr>
              <p:spPr bwMode="auto">
                <a:xfrm>
                  <a:off x="2790139" y="1791981"/>
                  <a:ext cx="408309" cy="221086"/>
                </a:xfrm>
                <a:prstGeom prst="rect">
                  <a:avLst/>
                </a:prstGeom>
                <a:noFill/>
                <a:ln w="9525">
                  <a:noFill/>
                  <a:miter lim="800000"/>
                  <a:headEnd/>
                  <a:tailEnd/>
                </a:ln>
              </p:spPr>
              <p:txBody>
                <a:bodyPr rot="0" vert="horz" wrap="square" lIns="91440" tIns="45720" rIns="91440" bIns="45720" anchor="t" anchorCtr="0">
                  <a:spAutoFit/>
                </a:bodyPr>
                <a:lstStyle/>
                <a:p>
                  <a:pPr algn="ctr"/>
                  <a:r>
                    <a:rPr lang="en-GB" sz="1400" b="1" dirty="0">
                      <a:solidFill>
                        <a:srgbClr val="281F85"/>
                      </a:solidFill>
                      <a:effectLst/>
                      <a:latin typeface="Open Sans" panose="020B0606030504020204" pitchFamily="34" charset="0"/>
                      <a:ea typeface="Open Sans" panose="020B0606030504020204" pitchFamily="34" charset="0"/>
                    </a:rPr>
                    <a:t>2020</a:t>
                  </a:r>
                </a:p>
              </p:txBody>
            </p:sp>
            <p:sp>
              <p:nvSpPr>
                <p:cNvPr id="59" name="Text Box 2">
                  <a:extLst>
                    <a:ext uri="{FF2B5EF4-FFF2-40B4-BE49-F238E27FC236}">
                      <a16:creationId xmlns:a16="http://schemas.microsoft.com/office/drawing/2014/main" xmlns="" id="{F173BC2F-D92C-4E0C-9ED7-0F1A7E339D6C}"/>
                    </a:ext>
                  </a:extLst>
                </p:cNvPr>
                <p:cNvSpPr txBox="1">
                  <a:spLocks noChangeArrowheads="1"/>
                </p:cNvSpPr>
                <p:nvPr/>
              </p:nvSpPr>
              <p:spPr bwMode="auto">
                <a:xfrm>
                  <a:off x="13773" y="282497"/>
                  <a:ext cx="333375" cy="221086"/>
                </a:xfrm>
                <a:prstGeom prst="rect">
                  <a:avLst/>
                </a:prstGeom>
                <a:noFill/>
                <a:ln w="9525">
                  <a:noFill/>
                  <a:miter lim="800000"/>
                  <a:headEnd/>
                  <a:tailEnd/>
                </a:ln>
              </p:spPr>
              <p:txBody>
                <a:bodyPr rot="0" vert="horz" wrap="square" lIns="91440" tIns="45720" rIns="91440" bIns="45720" anchor="t" anchorCtr="0">
                  <a:spAutoFit/>
                </a:bodyPr>
                <a:lstStyle/>
                <a:p>
                  <a:pPr algn="r"/>
                  <a:r>
                    <a:rPr lang="en-GB" sz="1400" b="1" dirty="0">
                      <a:solidFill>
                        <a:srgbClr val="281F85"/>
                      </a:solidFill>
                      <a:effectLst/>
                      <a:latin typeface="Open Sans" panose="020B0606030504020204" pitchFamily="34" charset="0"/>
                      <a:ea typeface="Open Sans" panose="020B0606030504020204" pitchFamily="34" charset="0"/>
                    </a:rPr>
                    <a:t>200</a:t>
                  </a:r>
                </a:p>
              </p:txBody>
            </p:sp>
            <p:sp>
              <p:nvSpPr>
                <p:cNvPr id="60" name="Text Box 2">
                  <a:extLst>
                    <a:ext uri="{FF2B5EF4-FFF2-40B4-BE49-F238E27FC236}">
                      <a16:creationId xmlns:a16="http://schemas.microsoft.com/office/drawing/2014/main" xmlns="" id="{47193681-565F-47B0-A62C-AA21B16913C3}"/>
                    </a:ext>
                  </a:extLst>
                </p:cNvPr>
                <p:cNvSpPr txBox="1">
                  <a:spLocks noChangeArrowheads="1"/>
                </p:cNvSpPr>
                <p:nvPr/>
              </p:nvSpPr>
              <p:spPr bwMode="auto">
                <a:xfrm>
                  <a:off x="13773" y="9952"/>
                  <a:ext cx="333375" cy="221086"/>
                </a:xfrm>
                <a:prstGeom prst="rect">
                  <a:avLst/>
                </a:prstGeom>
                <a:noFill/>
                <a:ln w="9525">
                  <a:noFill/>
                  <a:miter lim="800000"/>
                  <a:headEnd/>
                  <a:tailEnd/>
                </a:ln>
              </p:spPr>
              <p:txBody>
                <a:bodyPr rot="0" vert="horz" wrap="square" lIns="91440" tIns="45720" rIns="91440" bIns="45720" anchor="t" anchorCtr="0">
                  <a:spAutoFit/>
                </a:bodyPr>
                <a:lstStyle/>
                <a:p>
                  <a:pPr algn="r"/>
                  <a:r>
                    <a:rPr lang="en-GB" sz="1400" b="1" dirty="0">
                      <a:solidFill>
                        <a:srgbClr val="281F85"/>
                      </a:solidFill>
                      <a:effectLst/>
                      <a:latin typeface="Open Sans" panose="020B0606030504020204" pitchFamily="34" charset="0"/>
                      <a:ea typeface="Open Sans" panose="020B0606030504020204" pitchFamily="34" charset="0"/>
                    </a:rPr>
                    <a:t>250</a:t>
                  </a:r>
                </a:p>
              </p:txBody>
            </p:sp>
          </p:grpSp>
        </p:grpSp>
        <p:sp>
          <p:nvSpPr>
            <p:cNvPr id="42" name="Text Box 195">
              <a:extLst>
                <a:ext uri="{FF2B5EF4-FFF2-40B4-BE49-F238E27FC236}">
                  <a16:creationId xmlns:a16="http://schemas.microsoft.com/office/drawing/2014/main" xmlns="" id="{B6AE4212-1766-4F5B-871D-AE4AAC4B0731}"/>
                </a:ext>
              </a:extLst>
            </p:cNvPr>
            <p:cNvSpPr txBox="1"/>
            <p:nvPr/>
          </p:nvSpPr>
          <p:spPr>
            <a:xfrm rot="16200000">
              <a:off x="7878166" y="2336166"/>
              <a:ext cx="1776730" cy="2825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n-GB" sz="950" dirty="0">
                  <a:solidFill>
                    <a:srgbClr val="9D9E9F"/>
                  </a:solidFill>
                  <a:effectLst/>
                  <a:latin typeface="Open Sans" panose="020B0606030504020204" pitchFamily="34" charset="0"/>
                  <a:ea typeface="Open Sans" panose="020B0606030504020204" pitchFamily="34" charset="0"/>
                </a:rPr>
                <a:t>Data source: NASA (GISS)</a:t>
              </a:r>
            </a:p>
          </p:txBody>
        </p:sp>
      </p:grpSp>
      <p:sp>
        <p:nvSpPr>
          <p:cNvPr id="62" name="TextBox 61">
            <a:extLst>
              <a:ext uri="{FF2B5EF4-FFF2-40B4-BE49-F238E27FC236}">
                <a16:creationId xmlns:a16="http://schemas.microsoft.com/office/drawing/2014/main" xmlns="" id="{16512E49-05F5-4055-9379-8FF686807211}"/>
              </a:ext>
            </a:extLst>
          </p:cNvPr>
          <p:cNvSpPr txBox="1"/>
          <p:nvPr/>
        </p:nvSpPr>
        <p:spPr>
          <a:xfrm>
            <a:off x="360001" y="4377491"/>
            <a:ext cx="8511856" cy="178510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l" fontAlgn="auto">
              <a:spcAft>
                <a:spcPts val="0"/>
              </a:spcAft>
              <a:defRPr/>
            </a:pPr>
            <a:r>
              <a:rPr lang="en-GB" sz="1800" dirty="0">
                <a:effectLst/>
                <a:latin typeface="Open Sans" panose="020B0606030504020204" pitchFamily="34" charset="0"/>
                <a:ea typeface="Open Sans" panose="020B0606030504020204" pitchFamily="34" charset="0"/>
                <a:cs typeface="Open Sans" panose="020B0606030504020204" pitchFamily="34" charset="0"/>
              </a:rPr>
              <a:t>Rising sea levels</a:t>
            </a:r>
            <a:r>
              <a:rPr lang="en-GB" sz="1800" dirty="0">
                <a:solidFill>
                  <a:schemeClr val="tx1">
                    <a:lumMod val="85000"/>
                    <a:lumOff val="15000"/>
                  </a:schemeClr>
                </a:solidFill>
                <a:effectLst/>
                <a:latin typeface="Open Sans" panose="020B0606030504020204" pitchFamily="34" charset="0"/>
                <a:ea typeface="Open Sans" panose="020B0606030504020204" pitchFamily="34" charset="0"/>
                <a:cs typeface="Open Sans" panose="020B0606030504020204" pitchFamily="34" charset="0"/>
              </a:rPr>
              <a:t> </a:t>
            </a:r>
            <a:r>
              <a:rPr lang="en-GB" sz="1800" dirty="0">
                <a:latin typeface="Open Sans" panose="020B0606030504020204" pitchFamily="34" charset="0"/>
                <a:ea typeface="Open Sans" panose="020B0606030504020204" pitchFamily="34" charset="0"/>
              </a:rPr>
              <a:t>are </a:t>
            </a:r>
            <a:r>
              <a:rPr lang="en-GB" sz="1800" dirty="0">
                <a:effectLst/>
                <a:latin typeface="Open Sans" panose="020B0606030504020204" pitchFamily="34" charset="0"/>
                <a:ea typeface="Open Sans" panose="020B0606030504020204" pitchFamily="34" charset="0"/>
              </a:rPr>
              <a:t>driven by two main processes: </a:t>
            </a:r>
            <a:endParaRPr lang="en-GB" sz="1800" dirty="0">
              <a:solidFill>
                <a:srgbClr val="FF0000"/>
              </a:solidFill>
              <a:effectLst/>
              <a:latin typeface="Open Sans" panose="020B0606030504020204" pitchFamily="34" charset="0"/>
              <a:ea typeface="Open Sans" panose="020B0606030504020204" pitchFamily="34" charset="0"/>
            </a:endParaRPr>
          </a:p>
          <a:p>
            <a:pPr marL="342900" indent="-342900" algn="l">
              <a:spcBef>
                <a:spcPts val="1200"/>
              </a:spcBef>
              <a:buFont typeface="+mj-lt"/>
              <a:buAutoNum type="arabicPeriod"/>
            </a:pPr>
            <a:r>
              <a:rPr lang="en-GB" sz="1800" b="1" dirty="0">
                <a:effectLst/>
                <a:latin typeface="Open Sans" panose="020B0606030504020204" pitchFamily="34" charset="0"/>
                <a:ea typeface="Open Sans" panose="020B0606030504020204" pitchFamily="34" charset="0"/>
              </a:rPr>
              <a:t>Ice Melt: </a:t>
            </a:r>
            <a:r>
              <a:rPr lang="en-GB" sz="1800" dirty="0">
                <a:effectLst/>
                <a:latin typeface="Open Sans" panose="020B0606030504020204" pitchFamily="34" charset="0"/>
                <a:ea typeface="Open Sans" panose="020B0606030504020204" pitchFamily="34" charset="0"/>
              </a:rPr>
              <a:t>When the atmosphere and ocean get warmer, ice sheets and glaciers melt, resulting in the addition of fresh water to the ocean. </a:t>
            </a:r>
            <a:endParaRPr lang="en-GB" sz="1800" dirty="0">
              <a:solidFill>
                <a:srgbClr val="FF0000"/>
              </a:solidFill>
              <a:effectLst/>
              <a:latin typeface="Open Sans" panose="020B0606030504020204" pitchFamily="34" charset="0"/>
              <a:ea typeface="Open Sans" panose="020B0606030504020204" pitchFamily="34" charset="0"/>
            </a:endParaRPr>
          </a:p>
          <a:p>
            <a:pPr marL="360000" indent="-342900" algn="l">
              <a:spcBef>
                <a:spcPts val="1200"/>
              </a:spcBef>
              <a:buFont typeface="+mj-lt"/>
              <a:buAutoNum type="arabicPeriod"/>
            </a:pPr>
            <a:r>
              <a:rPr lang="en-GB" sz="1800" b="1" dirty="0">
                <a:effectLst/>
                <a:latin typeface="Open Sans" panose="020B0606030504020204" pitchFamily="34" charset="0"/>
                <a:ea typeface="Open Sans" panose="020B0606030504020204" pitchFamily="34" charset="0"/>
              </a:rPr>
              <a:t>Thermal Expansion: </a:t>
            </a:r>
            <a:r>
              <a:rPr lang="en-GB" sz="1800" dirty="0">
                <a:effectLst/>
                <a:latin typeface="Open Sans" panose="020B0606030504020204" pitchFamily="34" charset="0"/>
                <a:ea typeface="Open Sans" panose="020B0606030504020204" pitchFamily="34" charset="0"/>
              </a:rPr>
              <a:t>As ocean water gets warmer, it expands, causing </a:t>
            </a:r>
            <a:br>
              <a:rPr lang="en-GB" sz="1800" dirty="0">
                <a:effectLst/>
                <a:latin typeface="Open Sans" panose="020B0606030504020204" pitchFamily="34" charset="0"/>
                <a:ea typeface="Open Sans" panose="020B0606030504020204" pitchFamily="34" charset="0"/>
              </a:rPr>
            </a:br>
            <a:r>
              <a:rPr lang="en-GB" sz="1800" dirty="0">
                <a:effectLst/>
                <a:latin typeface="Open Sans" panose="020B0606030504020204" pitchFamily="34" charset="0"/>
                <a:ea typeface="Open Sans" panose="020B0606030504020204" pitchFamily="34" charset="0"/>
              </a:rPr>
              <a:t>sea levels to rise.</a:t>
            </a:r>
            <a:r>
              <a:rPr lang="en-GB" sz="1800" dirty="0">
                <a:solidFill>
                  <a:srgbClr val="FF0000"/>
                </a:solidFill>
                <a:effectLst/>
                <a:latin typeface="Open Sans" panose="020B0606030504020204" pitchFamily="34" charset="0"/>
                <a:ea typeface="Open Sans" panose="020B0606030504020204" pitchFamily="34" charset="0"/>
              </a:rPr>
              <a:t> </a:t>
            </a:r>
          </a:p>
        </p:txBody>
      </p:sp>
    </p:spTree>
    <p:extLst>
      <p:ext uri="{BB962C8B-B14F-4D97-AF65-F5344CB8AC3E}">
        <p14:creationId xmlns:p14="http://schemas.microsoft.com/office/powerpoint/2010/main" xmlns="" val="114954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 id="{192B03AF-7B4F-6B46-A5DA-DAADD53D20AA}"/>
              </a:ext>
            </a:extLst>
          </p:cNvPr>
          <p:cNvSpPr txBox="1">
            <a:spLocks/>
          </p:cNvSpPr>
          <p:nvPr/>
        </p:nvSpPr>
        <p:spPr bwMode="auto">
          <a:xfrm>
            <a:off x="0" y="306388"/>
            <a:ext cx="9144000" cy="620712"/>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a:lstStyle>
          <a:p>
            <a:r>
              <a:rPr lang="en-GB" altLang="en-US" sz="3600" b="1" dirty="0">
                <a:solidFill>
                  <a:srgbClr val="7BC26C"/>
                </a:solidFill>
                <a:latin typeface="Open Sans" panose="020B0606030504020204" pitchFamily="34" charset="0"/>
                <a:ea typeface="Open Sans" panose="020B0606030504020204" pitchFamily="34" charset="0"/>
                <a:cs typeface="Open Sans" panose="020B0606030504020204" pitchFamily="34" charset="0"/>
              </a:rPr>
              <a:t>Why Is Climate Change a Problem?</a:t>
            </a:r>
          </a:p>
        </p:txBody>
      </p:sp>
      <p:sp>
        <p:nvSpPr>
          <p:cNvPr id="10" name="TextBox 9">
            <a:extLst>
              <a:ext uri="{FF2B5EF4-FFF2-40B4-BE49-F238E27FC236}">
                <a16:creationId xmlns:a16="http://schemas.microsoft.com/office/drawing/2014/main" xmlns="" id="{941D4FBC-2B73-7D4D-A561-DC6BB74BF499}"/>
              </a:ext>
            </a:extLst>
          </p:cNvPr>
          <p:cNvSpPr txBox="1"/>
          <p:nvPr/>
        </p:nvSpPr>
        <p:spPr>
          <a:xfrm>
            <a:off x="360002" y="1128166"/>
            <a:ext cx="8783998" cy="80021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l" fontAlgn="auto">
              <a:spcAft>
                <a:spcPts val="1200"/>
              </a:spcAft>
              <a:defRPr/>
            </a:pPr>
            <a:r>
              <a:rPr lang="en-GB" sz="1800" dirty="0">
                <a:effectLst/>
                <a:latin typeface="Open Sans" panose="020B0606030504020204" pitchFamily="34" charset="0"/>
                <a:ea typeface="Open Sans" panose="020B0606030504020204" pitchFamily="34" charset="0"/>
              </a:rPr>
              <a:t>The increase in global temperatures is causing a reduction in sea ice. </a:t>
            </a:r>
          </a:p>
          <a:p>
            <a:pPr algn="l" fontAlgn="auto">
              <a:spcAft>
                <a:spcPts val="1200"/>
              </a:spcAft>
              <a:defRPr/>
            </a:pPr>
            <a:r>
              <a:rPr lang="en-GB" sz="1800" spc="-40" dirty="0">
                <a:effectLst/>
                <a:latin typeface="Open Sans" panose="020B0606030504020204" pitchFamily="34" charset="0"/>
                <a:ea typeface="Open Sans" panose="020B0606030504020204" pitchFamily="34" charset="0"/>
              </a:rPr>
              <a:t>This causes problems for animals that depend on the ice to hunt, mate and sleep.</a:t>
            </a:r>
            <a:endParaRPr lang="en-GB" sz="1800" spc="-40" dirty="0">
              <a:solidFill>
                <a:schemeClr val="tx1">
                  <a:lumMod val="85000"/>
                  <a:lumOff val="15000"/>
                </a:schemeClr>
              </a:solidFill>
              <a:latin typeface="Open Sans" pitchFamily="34" charset="0"/>
              <a:ea typeface="Open Sans" pitchFamily="34" charset="0"/>
              <a:cs typeface="Open Sans" pitchFamily="34" charset="0"/>
            </a:endParaRPr>
          </a:p>
        </p:txBody>
      </p:sp>
      <p:pic>
        <p:nvPicPr>
          <p:cNvPr id="6" name="Picture 5" descr="Text&#10;&#10;Description automatically generated with low confidence">
            <a:extLst>
              <a:ext uri="{FF2B5EF4-FFF2-40B4-BE49-F238E27FC236}">
                <a16:creationId xmlns:a16="http://schemas.microsoft.com/office/drawing/2014/main" xmlns="" id="{832F5FD7-A76B-8A4B-AAFE-EB883E1E3549}"/>
              </a:ext>
            </a:extLst>
          </p:cNvPr>
          <p:cNvPicPr>
            <a:picLocks noChangeAspect="1"/>
          </p:cNvPicPr>
          <p:nvPr/>
        </p:nvPicPr>
        <p:blipFill rotWithShape="1">
          <a:blip r:embed="rId3" cstate="email">
            <a:extLst>
              <a:ext uri="{28A0092B-C50C-407E-A947-70E740481C1C}">
                <a14:useLocalDpi xmlns:a14="http://schemas.microsoft.com/office/drawing/2010/main" xmlns="" val="0"/>
              </a:ext>
            </a:extLst>
          </a:blip>
          <a:srcRect/>
          <a:stretch/>
        </p:blipFill>
        <p:spPr>
          <a:xfrm>
            <a:off x="8610294" y="6200776"/>
            <a:ext cx="419406" cy="403873"/>
          </a:xfrm>
          <a:prstGeom prst="rect">
            <a:avLst/>
          </a:prstGeom>
        </p:spPr>
      </p:pic>
      <p:pic>
        <p:nvPicPr>
          <p:cNvPr id="7" name="Picture 2">
            <a:extLst>
              <a:ext uri="{FF2B5EF4-FFF2-40B4-BE49-F238E27FC236}">
                <a16:creationId xmlns:a16="http://schemas.microsoft.com/office/drawing/2014/main" xmlns="" id="{59BDAC03-FAC0-45B5-BBAC-67D7B01CEA8D}"/>
              </a:ext>
            </a:extLst>
          </p:cNvPr>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1431353" y="2129451"/>
            <a:ext cx="6281293" cy="4187529"/>
          </a:xfrm>
          <a:prstGeom prst="rect">
            <a:avLst/>
          </a:prstGeom>
          <a:noFill/>
          <a:extLst>
            <a:ext uri="{909E8E84-426E-40DD-AFC4-6F175D3DCCD1}">
              <a14:hiddenFill xmlns:a14="http://schemas.microsoft.com/office/drawing/2010/main" xmlns="">
                <a:solidFill>
                  <a:srgbClr val="FFFFFF"/>
                </a:solidFill>
              </a14:hiddenFill>
            </a:ext>
          </a:extLst>
        </p:spPr>
      </p:pic>
      <p:sp>
        <p:nvSpPr>
          <p:cNvPr id="9" name="Google Shape;136;p6">
            <a:extLst>
              <a:ext uri="{FF2B5EF4-FFF2-40B4-BE49-F238E27FC236}">
                <a16:creationId xmlns:a16="http://schemas.microsoft.com/office/drawing/2014/main" xmlns="" id="{99039D72-2AE9-45DD-B764-AB43FF5FEBA7}"/>
              </a:ext>
            </a:extLst>
          </p:cNvPr>
          <p:cNvSpPr/>
          <p:nvPr/>
        </p:nvSpPr>
        <p:spPr>
          <a:xfrm>
            <a:off x="1431353" y="6343037"/>
            <a:ext cx="6281293" cy="23079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900" dirty="0">
                <a:solidFill>
                  <a:srgbClr val="ACAEAF"/>
                </a:solidFill>
                <a:latin typeface="Open Sans" panose="020B0606030504020204" pitchFamily="34" charset="0"/>
                <a:ea typeface="Open Sans" panose="020B0606030504020204" pitchFamily="34" charset="0"/>
                <a:cs typeface="Open Sans" panose="020B0606030504020204" pitchFamily="34" charset="0"/>
                <a:sym typeface="Arial"/>
              </a:rPr>
              <a:t>Untitled by © Shutterstock / </a:t>
            </a:r>
            <a:r>
              <a:rPr lang="en-GB" sz="900" dirty="0" err="1">
                <a:solidFill>
                  <a:srgbClr val="ACAEAF"/>
                </a:solidFill>
                <a:latin typeface="Open Sans" panose="020B0606030504020204" pitchFamily="34" charset="0"/>
                <a:ea typeface="Open Sans" panose="020B0606030504020204" pitchFamily="34" charset="0"/>
                <a:cs typeface="Open Sans" panose="020B0606030504020204" pitchFamily="34" charset="0"/>
                <a:sym typeface="Arial"/>
              </a:rPr>
              <a:t>Ritesh</a:t>
            </a:r>
            <a:r>
              <a:rPr lang="en-GB" sz="900" dirty="0">
                <a:solidFill>
                  <a:srgbClr val="ACAEAF"/>
                </a:solidFill>
                <a:latin typeface="Open Sans" panose="020B0606030504020204" pitchFamily="34" charset="0"/>
                <a:ea typeface="Open Sans" panose="020B0606030504020204" pitchFamily="34" charset="0"/>
                <a:cs typeface="Open Sans" panose="020B0606030504020204" pitchFamily="34" charset="0"/>
                <a:sym typeface="Arial"/>
              </a:rPr>
              <a:t> Chaudhary / WWF licensed under CC BY </a:t>
            </a:r>
            <a:endParaRPr sz="1200" dirty="0">
              <a:solidFill>
                <a:srgbClr val="ACAEAF"/>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xmlns="" val="2572058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 id="{192B03AF-7B4F-6B46-A5DA-DAADD53D20AA}"/>
              </a:ext>
            </a:extLst>
          </p:cNvPr>
          <p:cNvSpPr txBox="1">
            <a:spLocks/>
          </p:cNvSpPr>
          <p:nvPr/>
        </p:nvSpPr>
        <p:spPr bwMode="auto">
          <a:xfrm>
            <a:off x="0" y="306388"/>
            <a:ext cx="9144000" cy="620712"/>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a:lstStyle>
          <a:p>
            <a:r>
              <a:rPr lang="en-GB" altLang="en-US" sz="3600" b="1" dirty="0">
                <a:solidFill>
                  <a:srgbClr val="7BC26C"/>
                </a:solidFill>
                <a:latin typeface="Open Sans" panose="020B0606030504020204" pitchFamily="34" charset="0"/>
                <a:ea typeface="Open Sans" panose="020B0606030504020204" pitchFamily="34" charset="0"/>
                <a:cs typeface="Open Sans" panose="020B0606030504020204" pitchFamily="34" charset="0"/>
              </a:rPr>
              <a:t>Why Is Climate Change a Problem?</a:t>
            </a:r>
          </a:p>
        </p:txBody>
      </p:sp>
      <p:sp>
        <p:nvSpPr>
          <p:cNvPr id="10" name="TextBox 9">
            <a:extLst>
              <a:ext uri="{FF2B5EF4-FFF2-40B4-BE49-F238E27FC236}">
                <a16:creationId xmlns:a16="http://schemas.microsoft.com/office/drawing/2014/main" xmlns="" id="{941D4FBC-2B73-7D4D-A561-DC6BB74BF499}"/>
              </a:ext>
            </a:extLst>
          </p:cNvPr>
          <p:cNvSpPr txBox="1"/>
          <p:nvPr/>
        </p:nvSpPr>
        <p:spPr>
          <a:xfrm>
            <a:off x="360002" y="1128166"/>
            <a:ext cx="8543840" cy="178510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l" fontAlgn="auto">
              <a:spcAft>
                <a:spcPts val="0"/>
              </a:spcAft>
              <a:defRPr/>
            </a:pPr>
            <a:r>
              <a:rPr lang="en-GB" sz="1800" dirty="0">
                <a:effectLst/>
                <a:latin typeface="Open Sans" panose="020B0606030504020204" pitchFamily="34" charset="0"/>
                <a:ea typeface="Open Sans" panose="020B0606030504020204" pitchFamily="34" charset="0"/>
              </a:rPr>
              <a:t>The bright surface of the ice reflects 80% of the sunlight that hits it back into space. This keeps the polar regions cool and moderates the global climate. </a:t>
            </a:r>
            <a:endParaRPr lang="en-GB" sz="1800" spc="-45" dirty="0">
              <a:solidFill>
                <a:srgbClr val="323031"/>
              </a:solidFill>
              <a:latin typeface="Open Sans" panose="020B0606030504020204" pitchFamily="34" charset="0"/>
              <a:ea typeface="Open Sans" panose="020B0606030504020204" pitchFamily="34" charset="0"/>
            </a:endParaRPr>
          </a:p>
          <a:p>
            <a:pPr algn="l" fontAlgn="auto">
              <a:spcBef>
                <a:spcPts val="1200"/>
              </a:spcBef>
              <a:spcAft>
                <a:spcPts val="0"/>
              </a:spcAft>
              <a:defRPr/>
            </a:pPr>
            <a:r>
              <a:rPr lang="en-GB" sz="1800" dirty="0">
                <a:effectLst/>
                <a:latin typeface="Open Sans" panose="020B0606030504020204" pitchFamily="34" charset="0"/>
                <a:ea typeface="Open Sans" panose="020B0606030504020204" pitchFamily="34" charset="0"/>
              </a:rPr>
              <a:t>When the area of sea ice is reduced, less sunlight is reflected back into space. This causes more ocean warming and reduces the sea ice even further. </a:t>
            </a:r>
            <a:endParaRPr lang="en-GB" sz="1800" dirty="0">
              <a:solidFill>
                <a:srgbClr val="FF0000"/>
              </a:solidFill>
              <a:effectLst/>
              <a:latin typeface="Open Sans" panose="020B0606030504020204" pitchFamily="34" charset="0"/>
              <a:ea typeface="Open Sans" panose="020B0606030504020204" pitchFamily="34" charset="0"/>
            </a:endParaRPr>
          </a:p>
          <a:p>
            <a:pPr algn="l" fontAlgn="auto">
              <a:spcBef>
                <a:spcPts val="1200"/>
              </a:spcBef>
              <a:spcAft>
                <a:spcPts val="0"/>
              </a:spcAft>
              <a:defRPr/>
            </a:pPr>
            <a:r>
              <a:rPr lang="en-GB" sz="1800" spc="-45" dirty="0">
                <a:effectLst/>
                <a:latin typeface="Open Sans" panose="020B0606030504020204" pitchFamily="34" charset="0"/>
                <a:ea typeface="Open Sans" panose="020B0606030504020204" pitchFamily="34" charset="0"/>
              </a:rPr>
              <a:t>This feedback drives faster climate change. </a:t>
            </a:r>
          </a:p>
        </p:txBody>
      </p:sp>
      <p:pic>
        <p:nvPicPr>
          <p:cNvPr id="6" name="Picture 5" descr="Text&#10;&#10;Description automatically generated with low confidence">
            <a:extLst>
              <a:ext uri="{FF2B5EF4-FFF2-40B4-BE49-F238E27FC236}">
                <a16:creationId xmlns:a16="http://schemas.microsoft.com/office/drawing/2014/main" xmlns="" id="{832F5FD7-A76B-8A4B-AAFE-EB883E1E3549}"/>
              </a:ext>
            </a:extLst>
          </p:cNvPr>
          <p:cNvPicPr>
            <a:picLocks noChangeAspect="1"/>
          </p:cNvPicPr>
          <p:nvPr/>
        </p:nvPicPr>
        <p:blipFill rotWithShape="1">
          <a:blip r:embed="rId3" cstate="email">
            <a:extLst>
              <a:ext uri="{28A0092B-C50C-407E-A947-70E740481C1C}">
                <a14:useLocalDpi xmlns:a14="http://schemas.microsoft.com/office/drawing/2010/main" xmlns="" val="0"/>
              </a:ext>
            </a:extLst>
          </a:blip>
          <a:srcRect/>
          <a:stretch/>
        </p:blipFill>
        <p:spPr>
          <a:xfrm>
            <a:off x="8610294" y="6200776"/>
            <a:ext cx="419406" cy="403873"/>
          </a:xfrm>
          <a:prstGeom prst="rect">
            <a:avLst/>
          </a:prstGeom>
        </p:spPr>
      </p:pic>
      <p:sp>
        <p:nvSpPr>
          <p:cNvPr id="7" name="TextBox 6">
            <a:extLst>
              <a:ext uri="{FF2B5EF4-FFF2-40B4-BE49-F238E27FC236}">
                <a16:creationId xmlns:a16="http://schemas.microsoft.com/office/drawing/2014/main" xmlns="" id="{FBA865BD-5B9A-47AE-8AD2-B76CAE507270}"/>
              </a:ext>
            </a:extLst>
          </p:cNvPr>
          <p:cNvSpPr txBox="1"/>
          <p:nvPr/>
        </p:nvSpPr>
        <p:spPr>
          <a:xfrm>
            <a:off x="360001" y="3002582"/>
            <a:ext cx="2883583" cy="286232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l" fontAlgn="auto">
              <a:spcAft>
                <a:spcPts val="0"/>
              </a:spcAft>
              <a:defRPr/>
            </a:pPr>
            <a:r>
              <a:rPr lang="en-GB" sz="1800" dirty="0">
                <a:effectLst/>
                <a:latin typeface="Open Sans" panose="020B0606030504020204" pitchFamily="34" charset="0"/>
                <a:ea typeface="Open Sans" panose="020B0606030504020204" pitchFamily="34" charset="0"/>
              </a:rPr>
              <a:t>The orange line on the picture marks the average minimum sea ice coverage from 1981 to 2010. The white ice shows the minimum sea ice coverage in 2020. </a:t>
            </a:r>
          </a:p>
          <a:p>
            <a:pPr algn="l" fontAlgn="auto">
              <a:spcAft>
                <a:spcPts val="0"/>
              </a:spcAft>
              <a:defRPr/>
            </a:pPr>
            <a:r>
              <a:rPr lang="en-GB" sz="1800" dirty="0">
                <a:effectLst/>
                <a:latin typeface="Open Sans" panose="020B0606030504020204" pitchFamily="34" charset="0"/>
                <a:ea typeface="Open Sans" panose="020B0606030504020204" pitchFamily="34" charset="0"/>
              </a:rPr>
              <a:t>The difference between the two exceeds one million miles. </a:t>
            </a:r>
          </a:p>
        </p:txBody>
      </p:sp>
      <p:grpSp>
        <p:nvGrpSpPr>
          <p:cNvPr id="2" name="Group 1">
            <a:extLst>
              <a:ext uri="{FF2B5EF4-FFF2-40B4-BE49-F238E27FC236}">
                <a16:creationId xmlns:a16="http://schemas.microsoft.com/office/drawing/2014/main" xmlns="" id="{72FE4C9A-2E85-4834-B6A5-A666C1BC3E18}"/>
              </a:ext>
            </a:extLst>
          </p:cNvPr>
          <p:cNvGrpSpPr/>
          <p:nvPr/>
        </p:nvGrpSpPr>
        <p:grpSpPr>
          <a:xfrm>
            <a:off x="3243584" y="3002582"/>
            <a:ext cx="5238309" cy="3198194"/>
            <a:chOff x="3243584" y="2987173"/>
            <a:chExt cx="5314789" cy="3244888"/>
          </a:xfrm>
        </p:grpSpPr>
        <p:pic>
          <p:nvPicPr>
            <p:cNvPr id="15" name="Picture 14">
              <a:extLst>
                <a:ext uri="{FF2B5EF4-FFF2-40B4-BE49-F238E27FC236}">
                  <a16:creationId xmlns:a16="http://schemas.microsoft.com/office/drawing/2014/main" xmlns="" id="{3C228C55-A2DB-4BFA-8DC2-C5BB6E7991D0}"/>
                </a:ext>
              </a:extLst>
            </p:cNvPr>
            <p:cNvPicPr>
              <a:picLocks noChangeAspect="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3243584" y="2987173"/>
              <a:ext cx="5314789" cy="3244888"/>
            </a:xfrm>
            <a:prstGeom prst="rect">
              <a:avLst/>
            </a:prstGeom>
            <a:noFill/>
            <a:ln>
              <a:noFill/>
            </a:ln>
          </p:spPr>
        </p:pic>
        <p:sp>
          <p:nvSpPr>
            <p:cNvPr id="16" name="Text Box 2">
              <a:extLst>
                <a:ext uri="{FF2B5EF4-FFF2-40B4-BE49-F238E27FC236}">
                  <a16:creationId xmlns:a16="http://schemas.microsoft.com/office/drawing/2014/main" xmlns="" id="{55A88160-2F13-4F3C-9DBD-9BEA41C04886}"/>
                </a:ext>
              </a:extLst>
            </p:cNvPr>
            <p:cNvSpPr txBox="1">
              <a:spLocks noChangeArrowheads="1"/>
            </p:cNvSpPr>
            <p:nvPr/>
          </p:nvSpPr>
          <p:spPr bwMode="auto">
            <a:xfrm>
              <a:off x="3324235" y="3437916"/>
              <a:ext cx="892877" cy="349026"/>
            </a:xfrm>
            <a:prstGeom prst="rect">
              <a:avLst/>
            </a:prstGeom>
            <a:noFill/>
            <a:ln w="9525">
              <a:noFill/>
              <a:miter lim="800000"/>
              <a:headEnd/>
              <a:tailEnd/>
            </a:ln>
          </p:spPr>
          <p:txBody>
            <a:bodyPr rot="0" vert="horz" wrap="square" lIns="91440" tIns="45720" rIns="91440" bIns="45720" anchor="t" anchorCtr="0">
              <a:noAutofit/>
            </a:bodyPr>
            <a:lstStyle/>
            <a:p>
              <a:r>
                <a:rPr lang="en-GB" sz="1400" dirty="0">
                  <a:solidFill>
                    <a:srgbClr val="FFFFFF"/>
                  </a:solidFill>
                  <a:effectLst/>
                  <a:latin typeface="Open Sans" panose="020B0606030504020204" pitchFamily="34" charset="0"/>
                  <a:ea typeface="Open Sans" panose="020B0606030504020204" pitchFamily="34" charset="0"/>
                </a:rPr>
                <a:t>Russia</a:t>
              </a:r>
              <a:endParaRPr lang="en-GB" sz="1400" dirty="0">
                <a:effectLst/>
                <a:latin typeface="Open Sans" panose="020B0606030504020204" pitchFamily="34" charset="0"/>
                <a:ea typeface="Open Sans" panose="020B0606030504020204" pitchFamily="34" charset="0"/>
              </a:endParaRPr>
            </a:p>
          </p:txBody>
        </p:sp>
        <p:sp>
          <p:nvSpPr>
            <p:cNvPr id="17" name="Text Box 2">
              <a:extLst>
                <a:ext uri="{FF2B5EF4-FFF2-40B4-BE49-F238E27FC236}">
                  <a16:creationId xmlns:a16="http://schemas.microsoft.com/office/drawing/2014/main" xmlns="" id="{10490C17-BBA7-4089-AB48-B099CDC2A05C}"/>
                </a:ext>
              </a:extLst>
            </p:cNvPr>
            <p:cNvSpPr txBox="1">
              <a:spLocks noChangeArrowheads="1"/>
            </p:cNvSpPr>
            <p:nvPr/>
          </p:nvSpPr>
          <p:spPr bwMode="auto">
            <a:xfrm>
              <a:off x="6855017" y="4477687"/>
              <a:ext cx="1383885" cy="288277"/>
            </a:xfrm>
            <a:prstGeom prst="rect">
              <a:avLst/>
            </a:prstGeom>
            <a:noFill/>
            <a:ln w="9525">
              <a:noFill/>
              <a:miter lim="800000"/>
              <a:headEnd/>
              <a:tailEnd/>
            </a:ln>
          </p:spPr>
          <p:txBody>
            <a:bodyPr rot="0" vert="horz" wrap="square" lIns="91440" tIns="45720" rIns="91440" bIns="45720" anchor="t" anchorCtr="0">
              <a:noAutofit/>
            </a:bodyPr>
            <a:lstStyle/>
            <a:p>
              <a:pPr algn="ctr"/>
              <a:r>
                <a:rPr lang="en-GB" sz="1400" dirty="0">
                  <a:solidFill>
                    <a:srgbClr val="FFFFFF"/>
                  </a:solidFill>
                  <a:effectLst/>
                  <a:latin typeface="Open Sans" panose="020B0606030504020204" pitchFamily="34" charset="0"/>
                  <a:ea typeface="Open Sans" panose="020B0606030504020204" pitchFamily="34" charset="0"/>
                </a:rPr>
                <a:t>Greenland</a:t>
              </a:r>
              <a:endParaRPr lang="en-GB" sz="1400" dirty="0">
                <a:effectLst/>
                <a:latin typeface="Open Sans" panose="020B0606030504020204" pitchFamily="34" charset="0"/>
                <a:ea typeface="Open Sans" panose="020B0606030504020204" pitchFamily="34" charset="0"/>
              </a:endParaRPr>
            </a:p>
          </p:txBody>
        </p:sp>
        <p:sp>
          <p:nvSpPr>
            <p:cNvPr id="18" name="Text Box 2">
              <a:extLst>
                <a:ext uri="{FF2B5EF4-FFF2-40B4-BE49-F238E27FC236}">
                  <a16:creationId xmlns:a16="http://schemas.microsoft.com/office/drawing/2014/main" xmlns="" id="{1064DFE3-C802-4135-BAA4-BA631AF1D336}"/>
                </a:ext>
              </a:extLst>
            </p:cNvPr>
            <p:cNvSpPr txBox="1">
              <a:spLocks noChangeArrowheads="1"/>
            </p:cNvSpPr>
            <p:nvPr/>
          </p:nvSpPr>
          <p:spPr bwMode="auto">
            <a:xfrm>
              <a:off x="3833019" y="5737741"/>
              <a:ext cx="1299402" cy="349026"/>
            </a:xfrm>
            <a:prstGeom prst="rect">
              <a:avLst/>
            </a:prstGeom>
            <a:noFill/>
            <a:ln w="9525">
              <a:noFill/>
              <a:miter lim="800000"/>
              <a:headEnd/>
              <a:tailEnd/>
            </a:ln>
          </p:spPr>
          <p:txBody>
            <a:bodyPr rot="0" vert="horz" wrap="square" lIns="91440" tIns="45720" rIns="91440" bIns="45720" anchor="t" anchorCtr="0">
              <a:spAutoFit/>
            </a:bodyPr>
            <a:lstStyle/>
            <a:p>
              <a:r>
                <a:rPr lang="en-GB" sz="1400" dirty="0">
                  <a:solidFill>
                    <a:srgbClr val="FFFFFF"/>
                  </a:solidFill>
                  <a:effectLst/>
                  <a:latin typeface="Open Sans" panose="020B0606030504020204" pitchFamily="34" charset="0"/>
                  <a:ea typeface="Open Sans" panose="020B0606030504020204" pitchFamily="34" charset="0"/>
                </a:rPr>
                <a:t>Alaska</a:t>
              </a:r>
              <a:endParaRPr lang="en-GB" sz="1400" dirty="0">
                <a:effectLst/>
                <a:latin typeface="Open Sans" panose="020B0606030504020204" pitchFamily="34" charset="0"/>
                <a:ea typeface="Open Sans" panose="020B0606030504020204" pitchFamily="34" charset="0"/>
              </a:endParaRPr>
            </a:p>
          </p:txBody>
        </p:sp>
      </p:grpSp>
    </p:spTree>
    <p:extLst>
      <p:ext uri="{BB962C8B-B14F-4D97-AF65-F5344CB8AC3E}">
        <p14:creationId xmlns:p14="http://schemas.microsoft.com/office/powerpoint/2010/main" xmlns="" val="643513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 id="{192B03AF-7B4F-6B46-A5DA-DAADD53D20AA}"/>
              </a:ext>
            </a:extLst>
          </p:cNvPr>
          <p:cNvSpPr txBox="1">
            <a:spLocks/>
          </p:cNvSpPr>
          <p:nvPr/>
        </p:nvSpPr>
        <p:spPr bwMode="auto">
          <a:xfrm>
            <a:off x="0" y="306388"/>
            <a:ext cx="9144000" cy="620712"/>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a:lstStyle>
          <a:p>
            <a:r>
              <a:rPr lang="en-GB" altLang="en-US" sz="3600" b="1" dirty="0">
                <a:solidFill>
                  <a:srgbClr val="7BC26C"/>
                </a:solidFill>
                <a:latin typeface="Open Sans" panose="020B0606030504020204" pitchFamily="34" charset="0"/>
                <a:ea typeface="Open Sans" panose="020B0606030504020204" pitchFamily="34" charset="0"/>
                <a:cs typeface="Open Sans" panose="020B0606030504020204" pitchFamily="34" charset="0"/>
              </a:rPr>
              <a:t>Why Is Climate Change a Problem?</a:t>
            </a:r>
          </a:p>
        </p:txBody>
      </p:sp>
      <p:sp>
        <p:nvSpPr>
          <p:cNvPr id="10" name="TextBox 9">
            <a:extLst>
              <a:ext uri="{FF2B5EF4-FFF2-40B4-BE49-F238E27FC236}">
                <a16:creationId xmlns:a16="http://schemas.microsoft.com/office/drawing/2014/main" xmlns="" id="{941D4FBC-2B73-7D4D-A561-DC6BB74BF499}"/>
              </a:ext>
            </a:extLst>
          </p:cNvPr>
          <p:cNvSpPr txBox="1"/>
          <p:nvPr/>
        </p:nvSpPr>
        <p:spPr>
          <a:xfrm>
            <a:off x="360002" y="1128166"/>
            <a:ext cx="8543840" cy="92333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800" dirty="0">
                <a:effectLst/>
                <a:latin typeface="Open Sans" panose="020B0606030504020204" pitchFamily="34" charset="0"/>
                <a:ea typeface="Open Sans" panose="020B0606030504020204" pitchFamily="34" charset="0"/>
                <a:cs typeface="Open Sans" panose="020B0606030504020204" pitchFamily="34" charset="0"/>
              </a:rPr>
              <a:t>No matter how fast we act, the global temperature is set to continue rising as a result of greenhouse gases that are already in the atmosphere. The problems that we are already experiencing are going to worsen.</a:t>
            </a:r>
            <a:endParaRPr lang="en-GB" dirty="0">
              <a:latin typeface="Open Sans" panose="020B0606030504020204" pitchFamily="34" charset="0"/>
              <a:ea typeface="Open Sans" panose="020B0606030504020204" pitchFamily="34" charset="0"/>
              <a:cs typeface="Open Sans" panose="020B0606030504020204" pitchFamily="34" charset="0"/>
            </a:endParaRPr>
          </a:p>
        </p:txBody>
      </p:sp>
      <p:sp>
        <p:nvSpPr>
          <p:cNvPr id="11" name="TextBox 10">
            <a:extLst>
              <a:ext uri="{FF2B5EF4-FFF2-40B4-BE49-F238E27FC236}">
                <a16:creationId xmlns:a16="http://schemas.microsoft.com/office/drawing/2014/main" xmlns="" id="{AD1E1B0A-86CA-EB41-AA2C-65A5C5377FBC}"/>
              </a:ext>
            </a:extLst>
          </p:cNvPr>
          <p:cNvSpPr txBox="1"/>
          <p:nvPr/>
        </p:nvSpPr>
        <p:spPr>
          <a:xfrm>
            <a:off x="468548" y="5416814"/>
            <a:ext cx="8280400" cy="646331"/>
          </a:xfrm>
          <a:prstGeom prst="rect">
            <a:avLst/>
          </a:prstGeom>
          <a:solidFill>
            <a:srgbClr val="C7F0BD"/>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8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How much difference do you think a 0.5°C increase in global temperature can make?</a:t>
            </a:r>
          </a:p>
        </p:txBody>
      </p:sp>
      <p:pic>
        <p:nvPicPr>
          <p:cNvPr id="6" name="Picture 5" descr="Text&#10;&#10;Description automatically generated with low confidence">
            <a:extLst>
              <a:ext uri="{FF2B5EF4-FFF2-40B4-BE49-F238E27FC236}">
                <a16:creationId xmlns:a16="http://schemas.microsoft.com/office/drawing/2014/main" xmlns="" id="{832F5FD7-A76B-8A4B-AAFE-EB883E1E3549}"/>
              </a:ext>
            </a:extLst>
          </p:cNvPr>
          <p:cNvPicPr>
            <a:picLocks noChangeAspect="1"/>
          </p:cNvPicPr>
          <p:nvPr/>
        </p:nvPicPr>
        <p:blipFill rotWithShape="1">
          <a:blip r:embed="rId3" cstate="email">
            <a:extLst>
              <a:ext uri="{28A0092B-C50C-407E-A947-70E740481C1C}">
                <a14:useLocalDpi xmlns:a14="http://schemas.microsoft.com/office/drawing/2010/main" xmlns="" val="0"/>
              </a:ext>
            </a:extLst>
          </a:blip>
          <a:srcRect/>
          <a:stretch/>
        </p:blipFill>
        <p:spPr>
          <a:xfrm>
            <a:off x="8610294" y="6200776"/>
            <a:ext cx="419406" cy="403873"/>
          </a:xfrm>
          <a:prstGeom prst="rect">
            <a:avLst/>
          </a:prstGeom>
        </p:spPr>
      </p:pic>
      <p:sp>
        <p:nvSpPr>
          <p:cNvPr id="7" name="TextBox 6">
            <a:extLst>
              <a:ext uri="{FF2B5EF4-FFF2-40B4-BE49-F238E27FC236}">
                <a16:creationId xmlns:a16="http://schemas.microsoft.com/office/drawing/2014/main" xmlns="" id="{66CAA6EA-FB66-47CB-AE9E-A7596534BECB}"/>
              </a:ext>
            </a:extLst>
          </p:cNvPr>
          <p:cNvSpPr txBox="1"/>
          <p:nvPr/>
        </p:nvSpPr>
        <p:spPr>
          <a:xfrm>
            <a:off x="360002" y="4608029"/>
            <a:ext cx="8543840" cy="67063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07000"/>
              </a:lnSpc>
              <a:spcAft>
                <a:spcPts val="800"/>
              </a:spcAft>
            </a:pPr>
            <a:r>
              <a:rPr lang="en-GB" sz="1800" dirty="0">
                <a:effectLst/>
                <a:latin typeface="Open Sans" panose="020B0606030504020204" pitchFamily="34" charset="0"/>
                <a:ea typeface="Open Sans" panose="020B0606030504020204" pitchFamily="34" charset="0"/>
                <a:cs typeface="Open Sans" panose="020B0606030504020204" pitchFamily="34" charset="0"/>
              </a:rPr>
              <a:t>Acting quickly to keep the temperature rise to minimum is extremely important for humans and wildlife.</a:t>
            </a:r>
          </a:p>
        </p:txBody>
      </p:sp>
      <p:pic>
        <p:nvPicPr>
          <p:cNvPr id="9" name="Picture 2">
            <a:extLst>
              <a:ext uri="{FF2B5EF4-FFF2-40B4-BE49-F238E27FC236}">
                <a16:creationId xmlns:a16="http://schemas.microsoft.com/office/drawing/2014/main" xmlns="" id="{E61EB33B-A268-4279-9592-80630E6982E8}"/>
              </a:ext>
            </a:extLst>
          </p:cNvPr>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440188" y="2252562"/>
            <a:ext cx="2625511" cy="1750341"/>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4">
            <a:extLst>
              <a:ext uri="{FF2B5EF4-FFF2-40B4-BE49-F238E27FC236}">
                <a16:creationId xmlns:a16="http://schemas.microsoft.com/office/drawing/2014/main" xmlns="" id="{D44CF2FE-7D41-43E7-A465-9C2D48BCEA56}"/>
              </a:ext>
            </a:extLst>
          </p:cNvPr>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3223604" y="2252562"/>
            <a:ext cx="2651008" cy="1750341"/>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6">
            <a:extLst>
              <a:ext uri="{FF2B5EF4-FFF2-40B4-BE49-F238E27FC236}">
                <a16:creationId xmlns:a16="http://schemas.microsoft.com/office/drawing/2014/main" xmlns="" id="{3AD983AE-E09E-4DB7-AF9D-5AEF75E314C2}"/>
              </a:ext>
            </a:extLst>
          </p:cNvPr>
          <p:cNvPicPr>
            <a:picLocks noChangeAspect="1" noChangeArrowheads="1"/>
          </p:cNvPicPr>
          <p:nvPr/>
        </p:nvPicPr>
        <p:blipFill>
          <a:blip r:embed="rId6" cstate="email">
            <a:extLst>
              <a:ext uri="{28A0092B-C50C-407E-A947-70E740481C1C}">
                <a14:useLocalDpi xmlns:a14="http://schemas.microsoft.com/office/drawing/2010/main" xmlns="" val="0"/>
              </a:ext>
            </a:extLst>
          </a:blip>
          <a:srcRect/>
          <a:stretch>
            <a:fillRect/>
          </a:stretch>
        </p:blipFill>
        <p:spPr bwMode="auto">
          <a:xfrm>
            <a:off x="6032518" y="2252562"/>
            <a:ext cx="2716430" cy="1738327"/>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Google Shape;162;p8">
            <a:extLst>
              <a:ext uri="{FF2B5EF4-FFF2-40B4-BE49-F238E27FC236}">
                <a16:creationId xmlns:a16="http://schemas.microsoft.com/office/drawing/2014/main" xmlns="" id="{97244B34-2A2B-499F-A7C5-BBBA282615B0}"/>
              </a:ext>
            </a:extLst>
          </p:cNvPr>
          <p:cNvSpPr/>
          <p:nvPr/>
        </p:nvSpPr>
        <p:spPr>
          <a:xfrm>
            <a:off x="360002" y="4039512"/>
            <a:ext cx="2705697"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9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sym typeface="Arial"/>
              </a:rPr>
              <a:t>Untitled by © Marcio James / WWF–Brazil licensed under CC BY </a:t>
            </a:r>
            <a:endParaRPr sz="9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 name="Google Shape;163;p8">
            <a:extLst>
              <a:ext uri="{FF2B5EF4-FFF2-40B4-BE49-F238E27FC236}">
                <a16:creationId xmlns:a16="http://schemas.microsoft.com/office/drawing/2014/main" xmlns="" id="{3141B4BF-3B86-46AB-AD67-4454AF2A32FA}"/>
              </a:ext>
            </a:extLst>
          </p:cNvPr>
          <p:cNvSpPr/>
          <p:nvPr/>
        </p:nvSpPr>
        <p:spPr>
          <a:xfrm>
            <a:off x="3138372" y="4039512"/>
            <a:ext cx="2705697"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9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sym typeface="Arial"/>
              </a:rPr>
              <a:t>Untitled by © Marcio James / WWF–Brazil licensed under CC BY </a:t>
            </a:r>
            <a:endParaRPr sz="9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 name="Google Shape;164;p8">
            <a:extLst>
              <a:ext uri="{FF2B5EF4-FFF2-40B4-BE49-F238E27FC236}">
                <a16:creationId xmlns:a16="http://schemas.microsoft.com/office/drawing/2014/main" xmlns="" id="{833C9A7F-21B4-4148-B438-265A07BD10B8}"/>
              </a:ext>
            </a:extLst>
          </p:cNvPr>
          <p:cNvSpPr/>
          <p:nvPr/>
        </p:nvSpPr>
        <p:spPr>
          <a:xfrm>
            <a:off x="5951911" y="4039512"/>
            <a:ext cx="2951931"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9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sym typeface="Arial"/>
              </a:rPr>
              <a:t>Melting ice, Antarctica by © Wim van </a:t>
            </a:r>
            <a:r>
              <a:rPr lang="en-GB" sz="900" dirty="0" err="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sym typeface="Arial"/>
              </a:rPr>
              <a:t>Passel</a:t>
            </a:r>
            <a:r>
              <a:rPr lang="en-GB" sz="9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sym typeface="Arial"/>
              </a:rPr>
              <a:t> / WWF licensed under CC BY </a:t>
            </a:r>
            <a:endParaRPr sz="9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xmlns="" val="105497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lum/>
          </a:blip>
          <a:srcRect/>
          <a:stretch>
            <a:fillRect/>
          </a:stretch>
        </a:blipFill>
        <a:effectLst/>
      </p:bgPr>
    </p:bg>
    <p:spTree>
      <p:nvGrpSpPr>
        <p:cNvPr id="1" name=""/>
        <p:cNvGrpSpPr/>
        <p:nvPr/>
      </p:nvGrpSpPr>
      <p:grpSpPr>
        <a:xfrm>
          <a:off x="0" y="0"/>
          <a:ext cx="0" cy="0"/>
          <a:chOff x="0" y="0"/>
          <a:chExt cx="0" cy="0"/>
        </a:xfrm>
      </p:grpSpPr>
      <p:grpSp>
        <p:nvGrpSpPr>
          <p:cNvPr id="121" name="Group 120">
            <a:extLst>
              <a:ext uri="{FF2B5EF4-FFF2-40B4-BE49-F238E27FC236}">
                <a16:creationId xmlns:a16="http://schemas.microsoft.com/office/drawing/2014/main" xmlns="" id="{C62CA848-847B-47DB-8620-EA25967DFE1C}"/>
              </a:ext>
            </a:extLst>
          </p:cNvPr>
          <p:cNvGrpSpPr/>
          <p:nvPr/>
        </p:nvGrpSpPr>
        <p:grpSpPr>
          <a:xfrm>
            <a:off x="4482242" y="1016264"/>
            <a:ext cx="4065792" cy="2951709"/>
            <a:chOff x="4482242" y="1016264"/>
            <a:chExt cx="4065792" cy="2951709"/>
          </a:xfrm>
        </p:grpSpPr>
        <p:sp>
          <p:nvSpPr>
            <p:cNvPr id="16" name="Rectangle 15">
              <a:extLst>
                <a:ext uri="{FF2B5EF4-FFF2-40B4-BE49-F238E27FC236}">
                  <a16:creationId xmlns:a16="http://schemas.microsoft.com/office/drawing/2014/main" xmlns="" id="{FC956449-556E-4BAC-A08C-89FBC3D1F151}"/>
                </a:ext>
              </a:extLst>
            </p:cNvPr>
            <p:cNvSpPr/>
            <p:nvPr/>
          </p:nvSpPr>
          <p:spPr>
            <a:xfrm>
              <a:off x="4485820" y="1016264"/>
              <a:ext cx="4062212" cy="2734635"/>
            </a:xfrm>
            <a:prstGeom prst="rect">
              <a:avLst/>
            </a:prstGeom>
            <a:solidFill>
              <a:schemeClr val="bg1">
                <a:alpha val="75000"/>
              </a:schemeClr>
            </a:solidFill>
            <a:ln>
              <a:solidFill>
                <a:srgbClr val="3728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C7EFBB"/>
                </a:solidFill>
              </a:endParaRPr>
            </a:p>
          </p:txBody>
        </p:sp>
        <p:pic>
          <p:nvPicPr>
            <p:cNvPr id="18" name="Picture 17">
              <a:extLst>
                <a:ext uri="{FF2B5EF4-FFF2-40B4-BE49-F238E27FC236}">
                  <a16:creationId xmlns:a16="http://schemas.microsoft.com/office/drawing/2014/main" xmlns="" id="{829508CA-CF67-4E3C-A828-D1440A175820}"/>
                </a:ext>
              </a:extLst>
            </p:cNvPr>
            <p:cNvPicPr>
              <a:picLocks noChangeAspect="1"/>
            </p:cNvPicPr>
            <p:nvPr/>
          </p:nvPicPr>
          <p:blipFill rotWithShape="1">
            <a:blip r:embed="rId3" cstate="email"/>
            <a:srcRect/>
            <a:stretch/>
          </p:blipFill>
          <p:spPr>
            <a:xfrm>
              <a:off x="4603936" y="1539603"/>
              <a:ext cx="1239570" cy="1886704"/>
            </a:xfrm>
            <a:prstGeom prst="rect">
              <a:avLst/>
            </a:prstGeom>
            <a:solidFill>
              <a:srgbClr val="C7F0BD"/>
            </a:solidFill>
            <a:ln>
              <a:noFill/>
            </a:ln>
          </p:spPr>
        </p:pic>
        <p:sp>
          <p:nvSpPr>
            <p:cNvPr id="59" name="Rectangle 58">
              <a:extLst>
                <a:ext uri="{FF2B5EF4-FFF2-40B4-BE49-F238E27FC236}">
                  <a16:creationId xmlns:a16="http://schemas.microsoft.com/office/drawing/2014/main" xmlns="" id="{4F74F740-8D66-49F7-8C92-693F0E17FE0F}"/>
                </a:ext>
              </a:extLst>
            </p:cNvPr>
            <p:cNvSpPr/>
            <p:nvPr/>
          </p:nvSpPr>
          <p:spPr>
            <a:xfrm>
              <a:off x="4492861" y="1032221"/>
              <a:ext cx="4045570" cy="396096"/>
            </a:xfrm>
            <a:prstGeom prst="rect">
              <a:avLst/>
            </a:prstGeom>
            <a:solidFill>
              <a:srgbClr val="37286D"/>
            </a:solidFill>
            <a:ln>
              <a:solidFill>
                <a:srgbClr val="3728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C7EFBB"/>
                </a:solidFill>
              </a:endParaRPr>
            </a:p>
          </p:txBody>
        </p:sp>
        <p:sp>
          <p:nvSpPr>
            <p:cNvPr id="17" name="TextBox 16">
              <a:extLst>
                <a:ext uri="{FF2B5EF4-FFF2-40B4-BE49-F238E27FC236}">
                  <a16:creationId xmlns:a16="http://schemas.microsoft.com/office/drawing/2014/main" xmlns="" id="{11D9B973-BF71-488D-BACB-7D42E2BC5B7D}"/>
                </a:ext>
              </a:extLst>
            </p:cNvPr>
            <p:cNvSpPr txBox="1"/>
            <p:nvPr/>
          </p:nvSpPr>
          <p:spPr>
            <a:xfrm>
              <a:off x="4482242" y="1038385"/>
              <a:ext cx="1766158" cy="380701"/>
            </a:xfrm>
            <a:prstGeom prst="rect">
              <a:avLst/>
            </a:prstGeom>
            <a:noFill/>
            <a:ln>
              <a:noFill/>
            </a:ln>
          </p:spPr>
          <p:txBody>
            <a:bodyPr wrap="square" rtlCol="0">
              <a:spAutoFit/>
            </a:bodyPr>
            <a:lstStyle/>
            <a:p>
              <a:r>
                <a:rPr lang="en-GB" b="1" dirty="0">
                  <a:solidFill>
                    <a:schemeClr val="bg1"/>
                  </a:solidFill>
                  <a:latin typeface="Open Sans" panose="020B0606030504020204" pitchFamily="34" charset="0"/>
                  <a:ea typeface="Open Sans" panose="020B0606030504020204" pitchFamily="34" charset="0"/>
                  <a:cs typeface="Open Sans" panose="020B0606030504020204" pitchFamily="34" charset="0"/>
                </a:rPr>
                <a:t>Species Loss</a:t>
              </a:r>
            </a:p>
          </p:txBody>
        </p:sp>
        <p:sp>
          <p:nvSpPr>
            <p:cNvPr id="88" name="TextBox 87">
              <a:extLst>
                <a:ext uri="{FF2B5EF4-FFF2-40B4-BE49-F238E27FC236}">
                  <a16:creationId xmlns:a16="http://schemas.microsoft.com/office/drawing/2014/main" xmlns="" id="{FE918775-7582-4EA2-B50E-517369BC2507}"/>
                </a:ext>
              </a:extLst>
            </p:cNvPr>
            <p:cNvSpPr txBox="1"/>
            <p:nvPr/>
          </p:nvSpPr>
          <p:spPr>
            <a:xfrm>
              <a:off x="4503435" y="3428958"/>
              <a:ext cx="3065765" cy="338554"/>
            </a:xfrm>
            <a:prstGeom prst="rect">
              <a:avLst/>
            </a:prstGeom>
            <a:noFill/>
          </p:spPr>
          <p:txBody>
            <a:bodyPr wrap="square">
              <a:spAutoFit/>
            </a:bodyPr>
            <a:lstStyle/>
            <a:p>
              <a:pPr marL="0" marR="0" lvl="0" indent="0" algn="l" rtl="0">
                <a:spcBef>
                  <a:spcPts val="0"/>
                </a:spcBef>
                <a:spcAft>
                  <a:spcPts val="0"/>
                </a:spcAft>
                <a:buNone/>
              </a:pPr>
              <a:r>
                <a:rPr lang="en-GB" sz="8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sym typeface="Arial"/>
                </a:rPr>
                <a:t>Untitled by © Ola </a:t>
              </a:r>
              <a:r>
                <a:rPr lang="en-GB" sz="800" dirty="0" err="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sym typeface="Arial"/>
                </a:rPr>
                <a:t>Jennersten</a:t>
              </a:r>
              <a:endParaRPr lang="en-GB" sz="8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l" rtl="0">
                <a:spcBef>
                  <a:spcPts val="0"/>
                </a:spcBef>
                <a:spcAft>
                  <a:spcPts val="0"/>
                </a:spcAft>
                <a:buNone/>
              </a:pPr>
              <a:r>
                <a:rPr lang="en-GB" sz="8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sym typeface="Arial"/>
                </a:rPr>
                <a:t>/ WWF-Sweden licensed under CC BY </a:t>
              </a:r>
              <a:endParaRPr lang="en-GB" sz="8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19" name="Chart 18">
              <a:extLst>
                <a:ext uri="{FF2B5EF4-FFF2-40B4-BE49-F238E27FC236}">
                  <a16:creationId xmlns:a16="http://schemas.microsoft.com/office/drawing/2014/main" xmlns="" id="{AF8DF2B9-8E05-4DDC-BCD4-6B86B257F414}"/>
                </a:ext>
              </a:extLst>
            </p:cNvPr>
            <p:cNvGraphicFramePr>
              <a:graphicFrameLocks/>
            </p:cNvGraphicFramePr>
            <p:nvPr>
              <p:extLst>
                <p:ext uri="{D42A27DB-BD31-4B8C-83A1-F6EECF244321}">
                  <p14:modId xmlns:p14="http://schemas.microsoft.com/office/powerpoint/2010/main" xmlns="" val="4189680577"/>
                </p:ext>
              </p:extLst>
            </p:nvPr>
          </p:nvGraphicFramePr>
          <p:xfrm>
            <a:off x="5915168" y="1445435"/>
            <a:ext cx="2632866" cy="2522538"/>
          </p:xfrm>
          <a:graphic>
            <a:graphicData uri="http://schemas.openxmlformats.org/drawingml/2006/chart">
              <c:chart xmlns:c="http://schemas.openxmlformats.org/drawingml/2006/chart" xmlns:r="http://schemas.openxmlformats.org/officeDocument/2006/relationships" r:id="rId4"/>
            </a:graphicData>
          </a:graphic>
        </p:graphicFrame>
        <p:sp>
          <p:nvSpPr>
            <p:cNvPr id="106" name="Rectangle 105">
              <a:extLst>
                <a:ext uri="{FF2B5EF4-FFF2-40B4-BE49-F238E27FC236}">
                  <a16:creationId xmlns:a16="http://schemas.microsoft.com/office/drawing/2014/main" xmlns="" id="{55CB183D-5056-4DCD-ABC9-87D3C8CC3A34}"/>
                </a:ext>
              </a:extLst>
            </p:cNvPr>
            <p:cNvSpPr/>
            <p:nvPr/>
          </p:nvSpPr>
          <p:spPr>
            <a:xfrm>
              <a:off x="8022713" y="1600004"/>
              <a:ext cx="460106" cy="1436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tx1"/>
                  </a:solidFill>
                  <a:latin typeface="Open Sans" panose="020B0606030504020204" pitchFamily="34" charset="0"/>
                  <a:ea typeface="Open Sans" panose="020B0606030504020204" pitchFamily="34" charset="0"/>
                  <a:cs typeface="Open Sans" panose="020B0606030504020204" pitchFamily="34" charset="0"/>
                </a:rPr>
                <a:t>1.5°C</a:t>
              </a:r>
              <a:endParaRPr lang="en-US" sz="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0" name="Rectangle 19">
              <a:extLst>
                <a:ext uri="{FF2B5EF4-FFF2-40B4-BE49-F238E27FC236}">
                  <a16:creationId xmlns:a16="http://schemas.microsoft.com/office/drawing/2014/main" xmlns="" id="{853606CD-1291-4591-B22E-0A5A62F93318}"/>
                </a:ext>
              </a:extLst>
            </p:cNvPr>
            <p:cNvSpPr/>
            <p:nvPr/>
          </p:nvSpPr>
          <p:spPr>
            <a:xfrm>
              <a:off x="7984589" y="1620177"/>
              <a:ext cx="114113" cy="114113"/>
            </a:xfrm>
            <a:prstGeom prst="rect">
              <a:avLst/>
            </a:prstGeom>
            <a:solidFill>
              <a:srgbClr val="372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itle 1">
            <a:extLst>
              <a:ext uri="{FF2B5EF4-FFF2-40B4-BE49-F238E27FC236}">
                <a16:creationId xmlns:a16="http://schemas.microsoft.com/office/drawing/2014/main" xmlns="" id="{192B03AF-7B4F-6B46-A5DA-DAADD53D20AA}"/>
              </a:ext>
            </a:extLst>
          </p:cNvPr>
          <p:cNvSpPr txBox="1">
            <a:spLocks/>
          </p:cNvSpPr>
          <p:nvPr/>
        </p:nvSpPr>
        <p:spPr bwMode="auto">
          <a:xfrm>
            <a:off x="0" y="306388"/>
            <a:ext cx="9144000" cy="620712"/>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a:lstStyle>
          <a:p>
            <a:r>
              <a:rPr lang="en-GB" altLang="en-US" sz="3600" b="1" dirty="0">
                <a:solidFill>
                  <a:srgbClr val="7BC26C"/>
                </a:solidFill>
                <a:latin typeface="Open Sans" panose="020B0606030504020204" pitchFamily="34" charset="0"/>
                <a:ea typeface="Open Sans" panose="020B0606030504020204" pitchFamily="34" charset="0"/>
                <a:cs typeface="Open Sans" panose="020B0606030504020204" pitchFamily="34" charset="0"/>
              </a:rPr>
              <a:t>Why Is Climate Change a Problem?</a:t>
            </a:r>
          </a:p>
        </p:txBody>
      </p:sp>
      <p:pic>
        <p:nvPicPr>
          <p:cNvPr id="6" name="Picture 5" descr="Text&#10;&#10;Description automatically generated with low confidence">
            <a:extLst>
              <a:ext uri="{FF2B5EF4-FFF2-40B4-BE49-F238E27FC236}">
                <a16:creationId xmlns:a16="http://schemas.microsoft.com/office/drawing/2014/main" xmlns="" id="{832F5FD7-A76B-8A4B-AAFE-EB883E1E3549}"/>
              </a:ext>
            </a:extLst>
          </p:cNvPr>
          <p:cNvPicPr>
            <a:picLocks noChangeAspect="1"/>
          </p:cNvPicPr>
          <p:nvPr/>
        </p:nvPicPr>
        <p:blipFill rotWithShape="1">
          <a:blip r:embed="rId5" cstate="email">
            <a:extLst>
              <a:ext uri="{28A0092B-C50C-407E-A947-70E740481C1C}">
                <a14:useLocalDpi xmlns:a14="http://schemas.microsoft.com/office/drawing/2010/main" xmlns="" val="0"/>
              </a:ext>
            </a:extLst>
          </a:blip>
          <a:srcRect/>
          <a:stretch/>
        </p:blipFill>
        <p:spPr>
          <a:xfrm>
            <a:off x="8610294" y="6200776"/>
            <a:ext cx="419406" cy="403873"/>
          </a:xfrm>
          <a:prstGeom prst="rect">
            <a:avLst/>
          </a:prstGeom>
        </p:spPr>
      </p:pic>
      <p:sp>
        <p:nvSpPr>
          <p:cNvPr id="31" name="Rectangle 30">
            <a:extLst>
              <a:ext uri="{FF2B5EF4-FFF2-40B4-BE49-F238E27FC236}">
                <a16:creationId xmlns:a16="http://schemas.microsoft.com/office/drawing/2014/main" xmlns="" id="{484C3C32-16A1-49ED-86B5-DD26C4167157}"/>
              </a:ext>
            </a:extLst>
          </p:cNvPr>
          <p:cNvSpPr/>
          <p:nvPr/>
        </p:nvSpPr>
        <p:spPr>
          <a:xfrm>
            <a:off x="3660318" y="6272054"/>
            <a:ext cx="343202" cy="167482"/>
          </a:xfrm>
          <a:prstGeom prst="rect">
            <a:avLst/>
          </a:prstGeom>
          <a:solidFill>
            <a:srgbClr val="F9F9F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n>
                <a:solidFill>
                  <a:schemeClr val="bg1"/>
                </a:solidFill>
              </a:ln>
              <a:solidFill>
                <a:srgbClr val="C7F0BD"/>
              </a:solidFill>
            </a:endParaRPr>
          </a:p>
        </p:txBody>
      </p:sp>
      <p:grpSp>
        <p:nvGrpSpPr>
          <p:cNvPr id="119" name="Group 118">
            <a:extLst>
              <a:ext uri="{FF2B5EF4-FFF2-40B4-BE49-F238E27FC236}">
                <a16:creationId xmlns:a16="http://schemas.microsoft.com/office/drawing/2014/main" xmlns="" id="{A6F42312-B57C-4CDE-98CE-0E654DDB5560}"/>
              </a:ext>
            </a:extLst>
          </p:cNvPr>
          <p:cNvGrpSpPr/>
          <p:nvPr/>
        </p:nvGrpSpPr>
        <p:grpSpPr>
          <a:xfrm>
            <a:off x="475947" y="1021176"/>
            <a:ext cx="3840482" cy="2786731"/>
            <a:chOff x="475947" y="1021176"/>
            <a:chExt cx="3840482" cy="2786731"/>
          </a:xfrm>
        </p:grpSpPr>
        <p:sp>
          <p:nvSpPr>
            <p:cNvPr id="9" name="Rectangle 8">
              <a:extLst>
                <a:ext uri="{FF2B5EF4-FFF2-40B4-BE49-F238E27FC236}">
                  <a16:creationId xmlns:a16="http://schemas.microsoft.com/office/drawing/2014/main" xmlns="" id="{2CB9FAD6-4D6E-4D17-8D5C-2A49769EE13E}"/>
                </a:ext>
              </a:extLst>
            </p:cNvPr>
            <p:cNvSpPr/>
            <p:nvPr/>
          </p:nvSpPr>
          <p:spPr>
            <a:xfrm>
              <a:off x="475947" y="1031152"/>
              <a:ext cx="3840482" cy="2734635"/>
            </a:xfrm>
            <a:prstGeom prst="rect">
              <a:avLst/>
            </a:prstGeom>
            <a:solidFill>
              <a:schemeClr val="lt1">
                <a:alpha val="75000"/>
              </a:schemeClr>
            </a:solidFill>
            <a:ln>
              <a:solidFill>
                <a:srgbClr val="37286D"/>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solidFill>
                  <a:srgbClr val="C7EFBB"/>
                </a:solidFill>
              </a:endParaRPr>
            </a:p>
          </p:txBody>
        </p:sp>
        <p:graphicFrame>
          <p:nvGraphicFramePr>
            <p:cNvPr id="13" name="Chart 12">
              <a:extLst>
                <a:ext uri="{FF2B5EF4-FFF2-40B4-BE49-F238E27FC236}">
                  <a16:creationId xmlns:a16="http://schemas.microsoft.com/office/drawing/2014/main" xmlns="" id="{900B3182-168D-49AE-99BE-167A96B7E503}"/>
                </a:ext>
              </a:extLst>
            </p:cNvPr>
            <p:cNvGraphicFramePr>
              <a:graphicFrameLocks/>
            </p:cNvGraphicFramePr>
            <p:nvPr>
              <p:extLst>
                <p:ext uri="{D42A27DB-BD31-4B8C-83A1-F6EECF244321}">
                  <p14:modId xmlns:p14="http://schemas.microsoft.com/office/powerpoint/2010/main" xmlns="" val="1261094815"/>
                </p:ext>
              </p:extLst>
            </p:nvPr>
          </p:nvGraphicFramePr>
          <p:xfrm>
            <a:off x="1926895" y="1474308"/>
            <a:ext cx="2314575" cy="2333599"/>
          </p:xfrm>
          <a:graphic>
            <a:graphicData uri="http://schemas.openxmlformats.org/drawingml/2006/chart">
              <c:chart xmlns:c="http://schemas.openxmlformats.org/drawingml/2006/chart" xmlns:r="http://schemas.openxmlformats.org/officeDocument/2006/relationships" r:id="rId6"/>
            </a:graphicData>
          </a:graphic>
        </p:graphicFrame>
        <p:pic>
          <p:nvPicPr>
            <p:cNvPr id="14" name="Picture 2">
              <a:extLst>
                <a:ext uri="{FF2B5EF4-FFF2-40B4-BE49-F238E27FC236}">
                  <a16:creationId xmlns:a16="http://schemas.microsoft.com/office/drawing/2014/main" xmlns="" id="{76E647CD-031B-4D93-9ED0-D7D49811A78D}"/>
                </a:ext>
              </a:extLst>
            </p:cNvPr>
            <p:cNvPicPr>
              <a:picLocks noChangeAspect="1" noChangeArrowheads="1"/>
            </p:cNvPicPr>
            <p:nvPr/>
          </p:nvPicPr>
          <p:blipFill>
            <a:blip r:embed="rId7" cstate="email">
              <a:extLst>
                <a:ext uri="{28A0092B-C50C-407E-A947-70E740481C1C}">
                  <a14:useLocalDpi xmlns:a14="http://schemas.microsoft.com/office/drawing/2010/main" xmlns="" val="0"/>
                </a:ext>
              </a:extLst>
            </a:blip>
            <a:srcRect/>
            <a:stretch>
              <a:fillRect/>
            </a:stretch>
          </p:blipFill>
          <p:spPr bwMode="auto">
            <a:xfrm>
              <a:off x="595966" y="1535009"/>
              <a:ext cx="1254580" cy="1899014"/>
            </a:xfrm>
            <a:prstGeom prst="rect">
              <a:avLst/>
            </a:prstGeom>
            <a:noFill/>
            <a:ln>
              <a:solidFill>
                <a:srgbClr val="F9F9F9"/>
              </a:solidFill>
            </a:ln>
            <a:extLst>
              <a:ext uri="{909E8E84-426E-40DD-AFC4-6F175D3DCCD1}">
                <a14:hiddenFill xmlns:a14="http://schemas.microsoft.com/office/drawing/2010/main" xmlns="">
                  <a:solidFill>
                    <a:srgbClr val="FFFFFF"/>
                  </a:solidFill>
                </a14:hiddenFill>
              </a:ext>
            </a:extLst>
          </p:spPr>
        </p:pic>
        <p:sp>
          <p:nvSpPr>
            <p:cNvPr id="56" name="Rectangle 55">
              <a:extLst>
                <a:ext uri="{FF2B5EF4-FFF2-40B4-BE49-F238E27FC236}">
                  <a16:creationId xmlns:a16="http://schemas.microsoft.com/office/drawing/2014/main" xmlns="" id="{02F21479-924F-4AC4-9921-05DFB89E426E}"/>
                </a:ext>
              </a:extLst>
            </p:cNvPr>
            <p:cNvSpPr/>
            <p:nvPr/>
          </p:nvSpPr>
          <p:spPr>
            <a:xfrm>
              <a:off x="475947" y="1021176"/>
              <a:ext cx="3840482" cy="402491"/>
            </a:xfrm>
            <a:prstGeom prst="rect">
              <a:avLst/>
            </a:prstGeom>
            <a:solidFill>
              <a:srgbClr val="37286D"/>
            </a:solidFill>
            <a:ln>
              <a:solidFill>
                <a:srgbClr val="3728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C7EFBB"/>
                </a:solidFill>
              </a:endParaRPr>
            </a:p>
          </p:txBody>
        </p:sp>
        <p:sp>
          <p:nvSpPr>
            <p:cNvPr id="12" name="TextBox 11">
              <a:extLst>
                <a:ext uri="{FF2B5EF4-FFF2-40B4-BE49-F238E27FC236}">
                  <a16:creationId xmlns:a16="http://schemas.microsoft.com/office/drawing/2014/main" xmlns="" id="{E956D709-D683-44C0-9E08-34EA08E3B97D}"/>
                </a:ext>
              </a:extLst>
            </p:cNvPr>
            <p:cNvSpPr txBox="1"/>
            <p:nvPr/>
          </p:nvSpPr>
          <p:spPr>
            <a:xfrm>
              <a:off x="475947" y="1048577"/>
              <a:ext cx="2576947" cy="369332"/>
            </a:xfrm>
            <a:prstGeom prst="rect">
              <a:avLst/>
            </a:prstGeom>
            <a:noFill/>
            <a:ln>
              <a:noFill/>
            </a:ln>
          </p:spPr>
          <p:txBody>
            <a:bodyPr wrap="square" rtlCol="0">
              <a:spAutoFit/>
            </a:bodyPr>
            <a:lstStyle/>
            <a:p>
              <a:r>
                <a:rPr lang="en-GB" b="1" dirty="0">
                  <a:solidFill>
                    <a:schemeClr val="bg1"/>
                  </a:solidFill>
                  <a:latin typeface="Open Sans" panose="020B0606030504020204" pitchFamily="34" charset="0"/>
                  <a:ea typeface="Open Sans" panose="020B0606030504020204" pitchFamily="34" charset="0"/>
                  <a:cs typeface="Open Sans" panose="020B0606030504020204" pitchFamily="34" charset="0"/>
                </a:rPr>
                <a:t>Coral Bleaching</a:t>
              </a:r>
            </a:p>
          </p:txBody>
        </p:sp>
        <p:sp>
          <p:nvSpPr>
            <p:cNvPr id="63" name="TextBox 62">
              <a:extLst>
                <a:ext uri="{FF2B5EF4-FFF2-40B4-BE49-F238E27FC236}">
                  <a16:creationId xmlns:a16="http://schemas.microsoft.com/office/drawing/2014/main" xmlns="" id="{44B0F997-D477-44D6-8CF5-E73CB37B8AB7}"/>
                </a:ext>
              </a:extLst>
            </p:cNvPr>
            <p:cNvSpPr txBox="1"/>
            <p:nvPr/>
          </p:nvSpPr>
          <p:spPr>
            <a:xfrm>
              <a:off x="2362561" y="3342187"/>
              <a:ext cx="1863667" cy="24622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rtl="0">
                <a:defRPr sz="1000" b="0" i="0" u="none" strike="noStrike" kern="1200" baseline="0">
                  <a:solidFill>
                    <a:prstClr val="black">
                      <a:lumMod val="65000"/>
                      <a:lumOff val="35000"/>
                    </a:prstClr>
                  </a:solidFill>
                  <a:latin typeface="+mn-lt"/>
                  <a:ea typeface="+mn-ea"/>
                  <a:cs typeface="+mn-cs"/>
                </a:defRPr>
              </a:pPr>
              <a:r>
                <a:rPr lang="en-GB" sz="1000" b="1" i="0" baseline="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Temperature Rise (°C)</a:t>
              </a:r>
              <a:endParaRPr lang="en-GB" sz="1000" b="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77" name="TextBox 76">
              <a:extLst>
                <a:ext uri="{FF2B5EF4-FFF2-40B4-BE49-F238E27FC236}">
                  <a16:creationId xmlns:a16="http://schemas.microsoft.com/office/drawing/2014/main" xmlns="" id="{9A839A6A-9662-427E-A363-BC8406F45730}"/>
                </a:ext>
              </a:extLst>
            </p:cNvPr>
            <p:cNvSpPr txBox="1"/>
            <p:nvPr/>
          </p:nvSpPr>
          <p:spPr>
            <a:xfrm>
              <a:off x="505475" y="3428958"/>
              <a:ext cx="3065765" cy="338554"/>
            </a:xfrm>
            <a:prstGeom prst="rect">
              <a:avLst/>
            </a:prstGeom>
            <a:noFill/>
          </p:spPr>
          <p:txBody>
            <a:bodyPr wrap="square">
              <a:spAutoFit/>
            </a:bodyPr>
            <a:lstStyle/>
            <a:p>
              <a:pPr marL="0" marR="0" lvl="0" indent="0" algn="l" rtl="0">
                <a:spcBef>
                  <a:spcPts val="0"/>
                </a:spcBef>
                <a:spcAft>
                  <a:spcPts val="0"/>
                </a:spcAft>
                <a:buNone/>
              </a:pPr>
              <a:r>
                <a:rPr lang="en-GB" sz="8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sym typeface="Arial"/>
                </a:rPr>
                <a:t>Bleached coral, Maldives by </a:t>
              </a:r>
            </a:p>
            <a:p>
              <a:pPr marL="0" marR="0" lvl="0" indent="0" algn="l" rtl="0">
                <a:spcBef>
                  <a:spcPts val="0"/>
                </a:spcBef>
                <a:spcAft>
                  <a:spcPts val="0"/>
                </a:spcAft>
                <a:buNone/>
              </a:pPr>
              <a:r>
                <a:rPr lang="en-GB" sz="8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sym typeface="Arial"/>
                </a:rPr>
                <a:t>© naturepl.com / Peter </a:t>
              </a:r>
              <a:r>
                <a:rPr lang="en-GB" sz="800" dirty="0" err="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sym typeface="Arial"/>
                </a:rPr>
                <a:t>Scoones</a:t>
              </a:r>
              <a:r>
                <a:rPr lang="en-GB" sz="8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sym typeface="Arial"/>
                </a:rPr>
                <a:t> / WWF licensed under CC BY </a:t>
              </a:r>
              <a:endParaRPr lang="en-GB" sz="8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1" name="Rectangle 80">
              <a:extLst>
                <a:ext uri="{FF2B5EF4-FFF2-40B4-BE49-F238E27FC236}">
                  <a16:creationId xmlns:a16="http://schemas.microsoft.com/office/drawing/2014/main" xmlns="" id="{C76A1456-91F6-4D74-AEEF-4FC26940793D}"/>
                </a:ext>
              </a:extLst>
            </p:cNvPr>
            <p:cNvSpPr/>
            <p:nvPr/>
          </p:nvSpPr>
          <p:spPr>
            <a:xfrm>
              <a:off x="2790522" y="3245043"/>
              <a:ext cx="351225" cy="165988"/>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tx1"/>
                  </a:solidFill>
                  <a:latin typeface="Open Sans" panose="020B0606030504020204" pitchFamily="34" charset="0"/>
                  <a:ea typeface="Open Sans" panose="020B0606030504020204" pitchFamily="34" charset="0"/>
                  <a:cs typeface="Open Sans" panose="020B0606030504020204" pitchFamily="34" charset="0"/>
                </a:rPr>
                <a:t>1.5</a:t>
              </a:r>
              <a:endParaRPr lang="en-US" sz="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20" name="Group 119">
            <a:extLst>
              <a:ext uri="{FF2B5EF4-FFF2-40B4-BE49-F238E27FC236}">
                <a16:creationId xmlns:a16="http://schemas.microsoft.com/office/drawing/2014/main" xmlns="" id="{1FFE62CE-3F4D-4BF8-82B1-C89AF58F2B09}"/>
              </a:ext>
            </a:extLst>
          </p:cNvPr>
          <p:cNvGrpSpPr/>
          <p:nvPr/>
        </p:nvGrpSpPr>
        <p:grpSpPr>
          <a:xfrm>
            <a:off x="1924756" y="1476613"/>
            <a:ext cx="2314575" cy="2333599"/>
            <a:chOff x="1924756" y="1476613"/>
            <a:chExt cx="2314575" cy="2333599"/>
          </a:xfrm>
        </p:grpSpPr>
        <p:graphicFrame>
          <p:nvGraphicFramePr>
            <p:cNvPr id="38" name="Chart 37">
              <a:extLst>
                <a:ext uri="{FF2B5EF4-FFF2-40B4-BE49-F238E27FC236}">
                  <a16:creationId xmlns:a16="http://schemas.microsoft.com/office/drawing/2014/main" xmlns="" id="{B51E90F4-68AF-41AC-9985-6D444F90541F}"/>
                </a:ext>
              </a:extLst>
            </p:cNvPr>
            <p:cNvGraphicFramePr>
              <a:graphicFrameLocks/>
            </p:cNvGraphicFramePr>
            <p:nvPr>
              <p:extLst>
                <p:ext uri="{D42A27DB-BD31-4B8C-83A1-F6EECF244321}">
                  <p14:modId xmlns:p14="http://schemas.microsoft.com/office/powerpoint/2010/main" xmlns="" val="374155792"/>
                </p:ext>
              </p:extLst>
            </p:nvPr>
          </p:nvGraphicFramePr>
          <p:xfrm>
            <a:off x="1924756" y="1476613"/>
            <a:ext cx="2314575" cy="2333599"/>
          </p:xfrm>
          <a:graphic>
            <a:graphicData uri="http://schemas.openxmlformats.org/drawingml/2006/chart">
              <c:chart xmlns:c="http://schemas.openxmlformats.org/drawingml/2006/chart" xmlns:r="http://schemas.openxmlformats.org/officeDocument/2006/relationships" r:id="rId8"/>
            </a:graphicData>
          </a:graphic>
        </p:graphicFrame>
        <p:sp>
          <p:nvSpPr>
            <p:cNvPr id="83" name="Rectangle 82">
              <a:extLst>
                <a:ext uri="{FF2B5EF4-FFF2-40B4-BE49-F238E27FC236}">
                  <a16:creationId xmlns:a16="http://schemas.microsoft.com/office/drawing/2014/main" xmlns="" id="{CE1C39F1-4366-4D96-B78E-A9568D0F0599}"/>
                </a:ext>
              </a:extLst>
            </p:cNvPr>
            <p:cNvSpPr/>
            <p:nvPr/>
          </p:nvSpPr>
          <p:spPr>
            <a:xfrm>
              <a:off x="3543824" y="3251579"/>
              <a:ext cx="351225" cy="1659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tx1"/>
                  </a:solidFill>
                  <a:latin typeface="Open Sans" panose="020B0606030504020204" pitchFamily="34" charset="0"/>
                  <a:ea typeface="Open Sans" panose="020B0606030504020204" pitchFamily="34" charset="0"/>
                  <a:cs typeface="Open Sans" panose="020B0606030504020204" pitchFamily="34" charset="0"/>
                </a:rPr>
                <a:t>2</a:t>
              </a:r>
              <a:endParaRPr lang="en-US" sz="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23" name="Group 122">
            <a:extLst>
              <a:ext uri="{FF2B5EF4-FFF2-40B4-BE49-F238E27FC236}">
                <a16:creationId xmlns:a16="http://schemas.microsoft.com/office/drawing/2014/main" xmlns="" id="{2478AF15-08C4-4ABB-BDD9-BD0CD3B09F8B}"/>
              </a:ext>
            </a:extLst>
          </p:cNvPr>
          <p:cNvGrpSpPr/>
          <p:nvPr/>
        </p:nvGrpSpPr>
        <p:grpSpPr>
          <a:xfrm>
            <a:off x="466796" y="3936918"/>
            <a:ext cx="3840481" cy="2810561"/>
            <a:chOff x="475948" y="3936919"/>
            <a:chExt cx="3840481" cy="2810561"/>
          </a:xfrm>
        </p:grpSpPr>
        <p:sp>
          <p:nvSpPr>
            <p:cNvPr id="21" name="Rectangle 20">
              <a:extLst>
                <a:ext uri="{FF2B5EF4-FFF2-40B4-BE49-F238E27FC236}">
                  <a16:creationId xmlns:a16="http://schemas.microsoft.com/office/drawing/2014/main" xmlns="" id="{66EB8A6D-3A8B-40E7-9ED9-0802170F9CB5}"/>
                </a:ext>
              </a:extLst>
            </p:cNvPr>
            <p:cNvSpPr/>
            <p:nvPr/>
          </p:nvSpPr>
          <p:spPr>
            <a:xfrm>
              <a:off x="475949" y="3936919"/>
              <a:ext cx="3840480" cy="2810561"/>
            </a:xfrm>
            <a:prstGeom prst="rect">
              <a:avLst/>
            </a:prstGeom>
            <a:solidFill>
              <a:schemeClr val="bg1">
                <a:alpha val="75000"/>
              </a:schemeClr>
            </a:solidFill>
            <a:ln>
              <a:solidFill>
                <a:srgbClr val="3728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3" name="Picture 22">
              <a:extLst>
                <a:ext uri="{FF2B5EF4-FFF2-40B4-BE49-F238E27FC236}">
                  <a16:creationId xmlns:a16="http://schemas.microsoft.com/office/drawing/2014/main" xmlns="" id="{397B7DCB-689B-49A8-8E19-DA21F3853209}"/>
                </a:ext>
              </a:extLst>
            </p:cNvPr>
            <p:cNvPicPr>
              <a:picLocks noChangeAspect="1"/>
            </p:cNvPicPr>
            <p:nvPr/>
          </p:nvPicPr>
          <p:blipFill rotWithShape="1">
            <a:blip r:embed="rId9" cstate="email"/>
            <a:srcRect/>
            <a:stretch/>
          </p:blipFill>
          <p:spPr>
            <a:xfrm>
              <a:off x="587287" y="4461502"/>
              <a:ext cx="1282410" cy="1938607"/>
            </a:xfrm>
            <a:prstGeom prst="rect">
              <a:avLst/>
            </a:prstGeom>
            <a:solidFill>
              <a:srgbClr val="C7F0BD"/>
            </a:solidFill>
            <a:ln>
              <a:solidFill>
                <a:srgbClr val="F9F9F9"/>
              </a:solidFill>
            </a:ln>
          </p:spPr>
        </p:pic>
        <p:sp>
          <p:nvSpPr>
            <p:cNvPr id="60" name="Rectangle 59">
              <a:extLst>
                <a:ext uri="{FF2B5EF4-FFF2-40B4-BE49-F238E27FC236}">
                  <a16:creationId xmlns:a16="http://schemas.microsoft.com/office/drawing/2014/main" xmlns="" id="{22AF4054-8916-4D23-BF91-CBA94B2305AC}"/>
                </a:ext>
              </a:extLst>
            </p:cNvPr>
            <p:cNvSpPr/>
            <p:nvPr/>
          </p:nvSpPr>
          <p:spPr>
            <a:xfrm>
              <a:off x="475949" y="3942515"/>
              <a:ext cx="3840480" cy="402491"/>
            </a:xfrm>
            <a:prstGeom prst="rect">
              <a:avLst/>
            </a:prstGeom>
            <a:solidFill>
              <a:srgbClr val="37286D"/>
            </a:solidFill>
            <a:ln>
              <a:solidFill>
                <a:srgbClr val="3728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TextBox 21">
              <a:extLst>
                <a:ext uri="{FF2B5EF4-FFF2-40B4-BE49-F238E27FC236}">
                  <a16:creationId xmlns:a16="http://schemas.microsoft.com/office/drawing/2014/main" xmlns="" id="{00D6AE31-B110-48D8-A74A-626B324EC2E6}"/>
                </a:ext>
              </a:extLst>
            </p:cNvPr>
            <p:cNvSpPr txBox="1"/>
            <p:nvPr/>
          </p:nvSpPr>
          <p:spPr>
            <a:xfrm>
              <a:off x="475948" y="3961868"/>
              <a:ext cx="2625671" cy="369332"/>
            </a:xfrm>
            <a:prstGeom prst="rect">
              <a:avLst/>
            </a:prstGeom>
            <a:noFill/>
            <a:ln>
              <a:noFill/>
            </a:ln>
          </p:spPr>
          <p:txBody>
            <a:bodyPr wrap="square" rtlCol="0">
              <a:spAutoFit/>
            </a:bodyPr>
            <a:lstStyle/>
            <a:p>
              <a:r>
                <a:rPr lang="en-GB" b="1" dirty="0">
                  <a:solidFill>
                    <a:schemeClr val="bg1"/>
                  </a:solidFill>
                  <a:latin typeface="Open Sans" panose="020B0606030504020204" pitchFamily="34" charset="0"/>
                  <a:ea typeface="Open Sans" panose="020B0606030504020204" pitchFamily="34" charset="0"/>
                  <a:cs typeface="Open Sans" panose="020B0606030504020204" pitchFamily="34" charset="0"/>
                </a:rPr>
                <a:t>Drought</a:t>
              </a:r>
            </a:p>
          </p:txBody>
        </p:sp>
        <p:graphicFrame>
          <p:nvGraphicFramePr>
            <p:cNvPr id="72" name="Chart 71">
              <a:extLst>
                <a:ext uri="{FF2B5EF4-FFF2-40B4-BE49-F238E27FC236}">
                  <a16:creationId xmlns:a16="http://schemas.microsoft.com/office/drawing/2014/main" xmlns="" id="{138CF6B1-9FCA-41A3-AC79-5A616823D5C3}"/>
                </a:ext>
              </a:extLst>
            </p:cNvPr>
            <p:cNvGraphicFramePr>
              <a:graphicFrameLocks/>
            </p:cNvGraphicFramePr>
            <p:nvPr>
              <p:extLst>
                <p:ext uri="{D42A27DB-BD31-4B8C-83A1-F6EECF244321}">
                  <p14:modId xmlns:p14="http://schemas.microsoft.com/office/powerpoint/2010/main" xmlns="" val="2651070128"/>
                </p:ext>
              </p:extLst>
            </p:nvPr>
          </p:nvGraphicFramePr>
          <p:xfrm>
            <a:off x="1735064" y="4371546"/>
            <a:ext cx="2383133" cy="2375934"/>
          </p:xfrm>
          <a:graphic>
            <a:graphicData uri="http://schemas.openxmlformats.org/drawingml/2006/chart">
              <c:chart xmlns:c="http://schemas.openxmlformats.org/drawingml/2006/chart" xmlns:r="http://schemas.openxmlformats.org/officeDocument/2006/relationships" r:id="rId10"/>
            </a:graphicData>
          </a:graphic>
        </p:graphicFrame>
        <p:sp>
          <p:nvSpPr>
            <p:cNvPr id="84" name="TextBox 83">
              <a:extLst>
                <a:ext uri="{FF2B5EF4-FFF2-40B4-BE49-F238E27FC236}">
                  <a16:creationId xmlns:a16="http://schemas.microsoft.com/office/drawing/2014/main" xmlns="" id="{3EDC59DC-DE7E-45A1-A347-E09812D0B257}"/>
                </a:ext>
              </a:extLst>
            </p:cNvPr>
            <p:cNvSpPr txBox="1"/>
            <p:nvPr/>
          </p:nvSpPr>
          <p:spPr>
            <a:xfrm>
              <a:off x="505475" y="6400110"/>
              <a:ext cx="3390885" cy="338554"/>
            </a:xfrm>
            <a:prstGeom prst="rect">
              <a:avLst/>
            </a:prstGeom>
            <a:noFill/>
          </p:spPr>
          <p:txBody>
            <a:bodyPr wrap="square">
              <a:spAutoFit/>
            </a:bodyPr>
            <a:lstStyle/>
            <a:p>
              <a:pPr marL="0" marR="0" lvl="0" indent="0" algn="l" rtl="0">
                <a:spcBef>
                  <a:spcPts val="0"/>
                </a:spcBef>
                <a:spcAft>
                  <a:spcPts val="0"/>
                </a:spcAft>
                <a:buNone/>
              </a:pPr>
              <a:r>
                <a:rPr lang="en-GB" sz="8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sym typeface="Arial"/>
                </a:rPr>
                <a:t>Dried up fishing pans in </a:t>
              </a:r>
              <a:r>
                <a:rPr lang="en-GB" sz="800" dirty="0" err="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sym typeface="Arial"/>
                </a:rPr>
                <a:t>Liuwa</a:t>
              </a:r>
              <a:r>
                <a:rPr lang="en-GB" sz="8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sym typeface="Arial"/>
                </a:rPr>
                <a:t> plain </a:t>
              </a:r>
            </a:p>
            <a:p>
              <a:pPr marL="0" marR="0" lvl="0" indent="0" algn="l" rtl="0">
                <a:spcBef>
                  <a:spcPts val="0"/>
                </a:spcBef>
                <a:spcAft>
                  <a:spcPts val="0"/>
                </a:spcAft>
                <a:buNone/>
              </a:pPr>
              <a:r>
                <a:rPr lang="en-GB" sz="8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sym typeface="Arial"/>
                </a:rPr>
                <a:t>National Park by © Jasper </a:t>
              </a:r>
              <a:r>
                <a:rPr lang="en-GB" sz="800" dirty="0" err="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sym typeface="Arial"/>
                </a:rPr>
                <a:t>Doest</a:t>
              </a:r>
              <a:r>
                <a:rPr lang="en-GB" sz="8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sym typeface="Arial"/>
                </a:rPr>
                <a:t> / WWF licensed under CC BY</a:t>
              </a:r>
              <a:endParaRPr lang="en-GB" sz="11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6" name="TextBox 85">
              <a:extLst>
                <a:ext uri="{FF2B5EF4-FFF2-40B4-BE49-F238E27FC236}">
                  <a16:creationId xmlns:a16="http://schemas.microsoft.com/office/drawing/2014/main" xmlns="" id="{345F2A47-177C-4E8B-8087-CF3498E68432}"/>
                </a:ext>
              </a:extLst>
            </p:cNvPr>
            <p:cNvSpPr txBox="1"/>
            <p:nvPr/>
          </p:nvSpPr>
          <p:spPr>
            <a:xfrm>
              <a:off x="2730988" y="6319067"/>
              <a:ext cx="1585440" cy="24622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rtl="0">
                <a:defRPr sz="1000" b="0" i="0" u="none" strike="noStrike" kern="1200" baseline="0">
                  <a:solidFill>
                    <a:prstClr val="black">
                      <a:lumMod val="65000"/>
                      <a:lumOff val="35000"/>
                    </a:prstClr>
                  </a:solidFill>
                  <a:latin typeface="+mn-lt"/>
                  <a:ea typeface="+mn-ea"/>
                  <a:cs typeface="+mn-cs"/>
                </a:defRPr>
              </a:pPr>
              <a:r>
                <a:rPr lang="en-GB" sz="1000" b="1" i="0" baseline="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Temperature Rise (°C)</a:t>
              </a:r>
              <a:endParaRPr lang="en-GB" sz="1000" b="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87" name="Rectangle 86">
              <a:extLst>
                <a:ext uri="{FF2B5EF4-FFF2-40B4-BE49-F238E27FC236}">
                  <a16:creationId xmlns:a16="http://schemas.microsoft.com/office/drawing/2014/main" xmlns="" id="{CEA0A569-67F8-44F0-9093-5337918DB407}"/>
                </a:ext>
              </a:extLst>
            </p:cNvPr>
            <p:cNvSpPr/>
            <p:nvPr/>
          </p:nvSpPr>
          <p:spPr>
            <a:xfrm>
              <a:off x="3005058" y="6221923"/>
              <a:ext cx="351225" cy="165988"/>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tx1"/>
                  </a:solidFill>
                  <a:latin typeface="Open Sans" panose="020B0606030504020204" pitchFamily="34" charset="0"/>
                  <a:ea typeface="Open Sans" panose="020B0606030504020204" pitchFamily="34" charset="0"/>
                  <a:cs typeface="Open Sans" panose="020B0606030504020204" pitchFamily="34" charset="0"/>
                </a:rPr>
                <a:t>1.5</a:t>
              </a:r>
              <a:endParaRPr lang="en-US" sz="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27" name="Group 126">
            <a:extLst>
              <a:ext uri="{FF2B5EF4-FFF2-40B4-BE49-F238E27FC236}">
                <a16:creationId xmlns:a16="http://schemas.microsoft.com/office/drawing/2014/main" xmlns="" id="{8DB7EBCC-612C-45DE-8D30-B9EAD981B07B}"/>
              </a:ext>
            </a:extLst>
          </p:cNvPr>
          <p:cNvGrpSpPr/>
          <p:nvPr/>
        </p:nvGrpSpPr>
        <p:grpSpPr>
          <a:xfrm>
            <a:off x="4402752" y="3932790"/>
            <a:ext cx="4206053" cy="2814689"/>
            <a:chOff x="4402752" y="3932790"/>
            <a:chExt cx="4206053" cy="2814689"/>
          </a:xfrm>
        </p:grpSpPr>
        <p:sp>
          <p:nvSpPr>
            <p:cNvPr id="26" name="Rectangle 25">
              <a:extLst>
                <a:ext uri="{FF2B5EF4-FFF2-40B4-BE49-F238E27FC236}">
                  <a16:creationId xmlns:a16="http://schemas.microsoft.com/office/drawing/2014/main" xmlns="" id="{CC6F6F44-21EA-40A0-8F4D-60E47B9F9243}"/>
                </a:ext>
              </a:extLst>
            </p:cNvPr>
            <p:cNvSpPr/>
            <p:nvPr/>
          </p:nvSpPr>
          <p:spPr>
            <a:xfrm>
              <a:off x="4485271" y="3932790"/>
              <a:ext cx="4062212" cy="2814689"/>
            </a:xfrm>
            <a:prstGeom prst="rect">
              <a:avLst/>
            </a:prstGeom>
            <a:solidFill>
              <a:schemeClr val="bg1">
                <a:alpha val="75000"/>
              </a:schemeClr>
            </a:solidFill>
            <a:ln>
              <a:solidFill>
                <a:srgbClr val="3728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C7EFBB"/>
                </a:solidFill>
              </a:endParaRPr>
            </a:p>
          </p:txBody>
        </p:sp>
        <p:pic>
          <p:nvPicPr>
            <p:cNvPr id="28" name="Picture 27">
              <a:extLst>
                <a:ext uri="{FF2B5EF4-FFF2-40B4-BE49-F238E27FC236}">
                  <a16:creationId xmlns:a16="http://schemas.microsoft.com/office/drawing/2014/main" xmlns="" id="{AE3C6C61-C29D-431A-8DAB-C7CFC79AE3B3}"/>
                </a:ext>
              </a:extLst>
            </p:cNvPr>
            <p:cNvPicPr>
              <a:picLocks noChangeAspect="1"/>
            </p:cNvPicPr>
            <p:nvPr/>
          </p:nvPicPr>
          <p:blipFill rotWithShape="1">
            <a:blip r:embed="rId11" cstate="email"/>
            <a:srcRect/>
            <a:stretch/>
          </p:blipFill>
          <p:spPr>
            <a:xfrm>
              <a:off x="4597735" y="5980421"/>
              <a:ext cx="3827822" cy="528286"/>
            </a:xfrm>
            <a:prstGeom prst="rect">
              <a:avLst/>
            </a:prstGeom>
            <a:solidFill>
              <a:srgbClr val="C7F0BD"/>
            </a:solidFill>
            <a:ln>
              <a:noFill/>
            </a:ln>
          </p:spPr>
        </p:pic>
        <p:graphicFrame>
          <p:nvGraphicFramePr>
            <p:cNvPr id="29" name="Chart 28">
              <a:extLst>
                <a:ext uri="{FF2B5EF4-FFF2-40B4-BE49-F238E27FC236}">
                  <a16:creationId xmlns:a16="http://schemas.microsoft.com/office/drawing/2014/main" xmlns="" id="{C111EAA3-9C91-4340-AB2D-6A3B7C47A648}"/>
                </a:ext>
              </a:extLst>
            </p:cNvPr>
            <p:cNvGraphicFramePr>
              <a:graphicFrameLocks/>
            </p:cNvGraphicFramePr>
            <p:nvPr>
              <p:extLst>
                <p:ext uri="{D42A27DB-BD31-4B8C-83A1-F6EECF244321}">
                  <p14:modId xmlns:p14="http://schemas.microsoft.com/office/powerpoint/2010/main" xmlns="" val="1053613559"/>
                </p:ext>
              </p:extLst>
            </p:nvPr>
          </p:nvGraphicFramePr>
          <p:xfrm>
            <a:off x="4402752" y="4441181"/>
            <a:ext cx="2103026" cy="1731963"/>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30" name="Chart 29">
              <a:extLst>
                <a:ext uri="{FF2B5EF4-FFF2-40B4-BE49-F238E27FC236}">
                  <a16:creationId xmlns:a16="http://schemas.microsoft.com/office/drawing/2014/main" xmlns="" id="{629B197B-10B0-47A4-AE73-849298457933}"/>
                </a:ext>
              </a:extLst>
            </p:cNvPr>
            <p:cNvGraphicFramePr>
              <a:graphicFrameLocks/>
            </p:cNvGraphicFramePr>
            <p:nvPr>
              <p:extLst>
                <p:ext uri="{D42A27DB-BD31-4B8C-83A1-F6EECF244321}">
                  <p14:modId xmlns:p14="http://schemas.microsoft.com/office/powerpoint/2010/main" xmlns="" val="2228285366"/>
                </p:ext>
              </p:extLst>
            </p:nvPr>
          </p:nvGraphicFramePr>
          <p:xfrm>
            <a:off x="6383120" y="4414436"/>
            <a:ext cx="2113048" cy="1746850"/>
          </p:xfrm>
          <a:graphic>
            <a:graphicData uri="http://schemas.openxmlformats.org/drawingml/2006/chart">
              <c:chart xmlns:c="http://schemas.openxmlformats.org/drawingml/2006/chart" xmlns:r="http://schemas.openxmlformats.org/officeDocument/2006/relationships" r:id="rId13"/>
            </a:graphicData>
          </a:graphic>
        </p:graphicFrame>
        <p:sp>
          <p:nvSpPr>
            <p:cNvPr id="61" name="Rectangle 60">
              <a:extLst>
                <a:ext uri="{FF2B5EF4-FFF2-40B4-BE49-F238E27FC236}">
                  <a16:creationId xmlns:a16="http://schemas.microsoft.com/office/drawing/2014/main" xmlns="" id="{72DA4FFB-F701-497E-B3C2-A68360DBF47E}"/>
                </a:ext>
              </a:extLst>
            </p:cNvPr>
            <p:cNvSpPr/>
            <p:nvPr/>
          </p:nvSpPr>
          <p:spPr>
            <a:xfrm>
              <a:off x="4485271" y="3932790"/>
              <a:ext cx="4041015" cy="396096"/>
            </a:xfrm>
            <a:prstGeom prst="rect">
              <a:avLst/>
            </a:prstGeom>
            <a:solidFill>
              <a:srgbClr val="37286D"/>
            </a:solidFill>
            <a:ln>
              <a:solidFill>
                <a:srgbClr val="3728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C7EFBB"/>
                </a:solidFill>
              </a:endParaRPr>
            </a:p>
          </p:txBody>
        </p:sp>
        <p:sp>
          <p:nvSpPr>
            <p:cNvPr id="27" name="TextBox 26">
              <a:extLst>
                <a:ext uri="{FF2B5EF4-FFF2-40B4-BE49-F238E27FC236}">
                  <a16:creationId xmlns:a16="http://schemas.microsoft.com/office/drawing/2014/main" xmlns="" id="{85E89DA3-E7E8-446B-BB33-B4AEB09A1DF3}"/>
                </a:ext>
              </a:extLst>
            </p:cNvPr>
            <p:cNvSpPr txBox="1"/>
            <p:nvPr/>
          </p:nvSpPr>
          <p:spPr>
            <a:xfrm>
              <a:off x="4482243" y="3954031"/>
              <a:ext cx="2898210" cy="372204"/>
            </a:xfrm>
            <a:prstGeom prst="rect">
              <a:avLst/>
            </a:prstGeom>
            <a:noFill/>
            <a:ln>
              <a:noFill/>
            </a:ln>
          </p:spPr>
          <p:txBody>
            <a:bodyPr wrap="square" rtlCol="0">
              <a:spAutoFit/>
            </a:bodyPr>
            <a:lstStyle/>
            <a:p>
              <a:r>
                <a:rPr lang="en-GB" b="1" dirty="0">
                  <a:solidFill>
                    <a:schemeClr val="bg1"/>
                  </a:solidFill>
                  <a:latin typeface="Open Sans" panose="020B0606030504020204" pitchFamily="34" charset="0"/>
                  <a:ea typeface="Open Sans" panose="020B0606030504020204" pitchFamily="34" charset="0"/>
                  <a:cs typeface="Open Sans" panose="020B0606030504020204" pitchFamily="34" charset="0"/>
                </a:rPr>
                <a:t>Rise in Sea Level</a:t>
              </a:r>
            </a:p>
          </p:txBody>
        </p:sp>
        <p:sp>
          <p:nvSpPr>
            <p:cNvPr id="78" name="Google Shape;225;p10">
              <a:extLst>
                <a:ext uri="{FF2B5EF4-FFF2-40B4-BE49-F238E27FC236}">
                  <a16:creationId xmlns:a16="http://schemas.microsoft.com/office/drawing/2014/main" xmlns="" id="{293F351C-0A9C-4F8D-9CBF-996AAE92460E}"/>
                </a:ext>
              </a:extLst>
            </p:cNvPr>
            <p:cNvSpPr/>
            <p:nvPr/>
          </p:nvSpPr>
          <p:spPr>
            <a:xfrm>
              <a:off x="4495655" y="6518920"/>
              <a:ext cx="4113150" cy="21540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sym typeface="Arial"/>
                </a:rPr>
                <a:t>Climate change adaption </a:t>
              </a:r>
              <a:r>
                <a:rPr lang="en-GB" sz="800" dirty="0" err="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sym typeface="Arial"/>
                </a:rPr>
                <a:t>Wadden</a:t>
              </a:r>
              <a:r>
                <a:rPr lang="en-GB" sz="8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sym typeface="Arial"/>
                </a:rPr>
                <a:t> sea by © </a:t>
              </a:r>
              <a:r>
                <a:rPr lang="en-GB" sz="800" dirty="0" err="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sym typeface="Arial"/>
                </a:rPr>
                <a:t>Claudi</a:t>
              </a:r>
              <a:r>
                <a:rPr lang="en-GB" sz="8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sym typeface="Arial"/>
                </a:rPr>
                <a:t> Nir / WWF licensed under CC BY </a:t>
              </a:r>
              <a:endParaRPr sz="8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TextBox 97">
              <a:extLst>
                <a:ext uri="{FF2B5EF4-FFF2-40B4-BE49-F238E27FC236}">
                  <a16:creationId xmlns:a16="http://schemas.microsoft.com/office/drawing/2014/main" xmlns="" id="{94058F26-3F88-49D9-AF05-6C445601FB76}"/>
                </a:ext>
              </a:extLst>
            </p:cNvPr>
            <p:cNvSpPr txBox="1"/>
            <p:nvPr/>
          </p:nvSpPr>
          <p:spPr>
            <a:xfrm rot="16200000">
              <a:off x="5875865" y="5017983"/>
              <a:ext cx="1667466" cy="24622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rtl="0">
                <a:defRPr sz="1000" b="0" i="0" u="none" strike="noStrike" kern="1200" baseline="0">
                  <a:solidFill>
                    <a:prstClr val="black">
                      <a:lumMod val="65000"/>
                      <a:lumOff val="35000"/>
                    </a:prstClr>
                  </a:solidFill>
                  <a:latin typeface="+mn-lt"/>
                  <a:ea typeface="+mn-ea"/>
                  <a:cs typeface="+mn-cs"/>
                </a:defRPr>
              </a:pPr>
              <a:r>
                <a:rPr lang="en-GB" sz="1000" b="1" i="0" baseline="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Million People Affected</a:t>
              </a:r>
              <a:endParaRPr lang="en-GB" sz="1000" b="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99" name="TextBox 98">
              <a:extLst>
                <a:ext uri="{FF2B5EF4-FFF2-40B4-BE49-F238E27FC236}">
                  <a16:creationId xmlns:a16="http://schemas.microsoft.com/office/drawing/2014/main" xmlns="" id="{B0912EB2-1619-4A66-9091-CEE3042B6698}"/>
                </a:ext>
              </a:extLst>
            </p:cNvPr>
            <p:cNvSpPr txBox="1"/>
            <p:nvPr/>
          </p:nvSpPr>
          <p:spPr>
            <a:xfrm>
              <a:off x="4720140" y="5745691"/>
              <a:ext cx="1863667" cy="24622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rtl="0">
                <a:defRPr sz="1000" b="0" i="0" u="none" strike="noStrike" kern="1200" baseline="0">
                  <a:solidFill>
                    <a:prstClr val="black">
                      <a:lumMod val="65000"/>
                      <a:lumOff val="35000"/>
                    </a:prstClr>
                  </a:solidFill>
                  <a:latin typeface="+mn-lt"/>
                  <a:ea typeface="+mn-ea"/>
                  <a:cs typeface="+mn-cs"/>
                </a:defRPr>
              </a:pPr>
              <a:r>
                <a:rPr lang="en-GB" sz="1000" b="1" i="0" baseline="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Temperature Rise (°C)</a:t>
              </a:r>
              <a:endParaRPr lang="en-GB" sz="1000" b="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100" name="Rectangle 99">
              <a:extLst>
                <a:ext uri="{FF2B5EF4-FFF2-40B4-BE49-F238E27FC236}">
                  <a16:creationId xmlns:a16="http://schemas.microsoft.com/office/drawing/2014/main" xmlns="" id="{E23C1571-683F-4F3B-AA1A-ECA4DABCBFEC}"/>
                </a:ext>
              </a:extLst>
            </p:cNvPr>
            <p:cNvSpPr/>
            <p:nvPr/>
          </p:nvSpPr>
          <p:spPr>
            <a:xfrm>
              <a:off x="5148101" y="5658707"/>
              <a:ext cx="351225" cy="165988"/>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tx1"/>
                  </a:solidFill>
                  <a:latin typeface="Open Sans" panose="020B0606030504020204" pitchFamily="34" charset="0"/>
                  <a:ea typeface="Open Sans" panose="020B0606030504020204" pitchFamily="34" charset="0"/>
                  <a:cs typeface="Open Sans" panose="020B0606030504020204" pitchFamily="34" charset="0"/>
                </a:rPr>
                <a:t>1.5</a:t>
              </a:r>
              <a:endParaRPr lang="en-US" sz="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4" name="TextBox 103">
              <a:extLst>
                <a:ext uri="{FF2B5EF4-FFF2-40B4-BE49-F238E27FC236}">
                  <a16:creationId xmlns:a16="http://schemas.microsoft.com/office/drawing/2014/main" xmlns="" id="{292EB5C8-6F96-4155-B9E5-2DC30B781DB7}"/>
                </a:ext>
              </a:extLst>
            </p:cNvPr>
            <p:cNvSpPr txBox="1"/>
            <p:nvPr/>
          </p:nvSpPr>
          <p:spPr>
            <a:xfrm>
              <a:off x="6933738" y="5745691"/>
              <a:ext cx="1575261" cy="24622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rtl="0">
                <a:defRPr sz="1000" b="0" i="0" u="none" strike="noStrike" kern="1200" baseline="0">
                  <a:solidFill>
                    <a:prstClr val="black">
                      <a:lumMod val="65000"/>
                      <a:lumOff val="35000"/>
                    </a:prstClr>
                  </a:solidFill>
                  <a:latin typeface="+mn-lt"/>
                  <a:ea typeface="+mn-ea"/>
                  <a:cs typeface="+mn-cs"/>
                </a:defRPr>
              </a:pPr>
              <a:r>
                <a:rPr lang="en-GB" sz="1000" b="1" i="0" baseline="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Temperature Rise (°C)</a:t>
              </a:r>
              <a:endParaRPr lang="en-GB" sz="1000" b="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105" name="Rectangle 104">
              <a:extLst>
                <a:ext uri="{FF2B5EF4-FFF2-40B4-BE49-F238E27FC236}">
                  <a16:creationId xmlns:a16="http://schemas.microsoft.com/office/drawing/2014/main" xmlns="" id="{BEBCCF36-B7C8-40D8-B45A-C510C492F0C4}"/>
                </a:ext>
              </a:extLst>
            </p:cNvPr>
            <p:cNvSpPr/>
            <p:nvPr/>
          </p:nvSpPr>
          <p:spPr>
            <a:xfrm>
              <a:off x="7231731" y="5658707"/>
              <a:ext cx="351225" cy="1659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tx1"/>
                  </a:solidFill>
                  <a:latin typeface="Open Sans" panose="020B0606030504020204" pitchFamily="34" charset="0"/>
                  <a:ea typeface="Open Sans" panose="020B0606030504020204" pitchFamily="34" charset="0"/>
                  <a:cs typeface="Open Sans" panose="020B0606030504020204" pitchFamily="34" charset="0"/>
                </a:rPr>
                <a:t>1.5</a:t>
              </a:r>
              <a:endParaRPr lang="en-US" sz="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50" name="Group 149">
            <a:extLst>
              <a:ext uri="{FF2B5EF4-FFF2-40B4-BE49-F238E27FC236}">
                <a16:creationId xmlns:a16="http://schemas.microsoft.com/office/drawing/2014/main" xmlns="" id="{738CCA94-35D6-492E-88A6-3659CA490EE6}"/>
              </a:ext>
            </a:extLst>
          </p:cNvPr>
          <p:cNvGrpSpPr/>
          <p:nvPr/>
        </p:nvGrpSpPr>
        <p:grpSpPr>
          <a:xfrm>
            <a:off x="6788579" y="1601616"/>
            <a:ext cx="351342" cy="1735628"/>
            <a:chOff x="6788579" y="1601616"/>
            <a:chExt cx="351342" cy="1735628"/>
          </a:xfrm>
        </p:grpSpPr>
        <p:sp>
          <p:nvSpPr>
            <p:cNvPr id="107" name="Rectangle 106">
              <a:extLst>
                <a:ext uri="{FF2B5EF4-FFF2-40B4-BE49-F238E27FC236}">
                  <a16:creationId xmlns:a16="http://schemas.microsoft.com/office/drawing/2014/main" xmlns="" id="{22272B97-DF22-43F8-837F-F553FA488770}"/>
                </a:ext>
              </a:extLst>
            </p:cNvPr>
            <p:cNvSpPr/>
            <p:nvPr/>
          </p:nvSpPr>
          <p:spPr>
            <a:xfrm>
              <a:off x="6788579" y="1601616"/>
              <a:ext cx="351342" cy="1436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tx1"/>
                  </a:solidFill>
                  <a:latin typeface="Open Sans" panose="020B0606030504020204" pitchFamily="34" charset="0"/>
                  <a:ea typeface="Open Sans" panose="020B0606030504020204" pitchFamily="34" charset="0"/>
                  <a:cs typeface="Open Sans" panose="020B0606030504020204" pitchFamily="34" charset="0"/>
                </a:rPr>
                <a:t>18</a:t>
              </a:r>
              <a:endParaRPr lang="en-US" sz="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3" name="Rectangle 32">
              <a:extLst>
                <a:ext uri="{FF2B5EF4-FFF2-40B4-BE49-F238E27FC236}">
                  <a16:creationId xmlns:a16="http://schemas.microsoft.com/office/drawing/2014/main" xmlns="" id="{173729B9-95E0-4252-A520-642F5C95A3A4}"/>
                </a:ext>
              </a:extLst>
            </p:cNvPr>
            <p:cNvSpPr/>
            <p:nvPr/>
          </p:nvSpPr>
          <p:spPr>
            <a:xfrm>
              <a:off x="6867301" y="1762364"/>
              <a:ext cx="193899" cy="1574880"/>
            </a:xfrm>
            <a:prstGeom prst="rect">
              <a:avLst/>
            </a:prstGeom>
            <a:solidFill>
              <a:srgbClr val="E956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1" name="Group 150">
            <a:extLst>
              <a:ext uri="{FF2B5EF4-FFF2-40B4-BE49-F238E27FC236}">
                <a16:creationId xmlns:a16="http://schemas.microsoft.com/office/drawing/2014/main" xmlns="" id="{01B63544-38FE-42F8-8FBA-4C338CFC81AA}"/>
              </a:ext>
            </a:extLst>
          </p:cNvPr>
          <p:cNvGrpSpPr/>
          <p:nvPr/>
        </p:nvGrpSpPr>
        <p:grpSpPr>
          <a:xfrm>
            <a:off x="7419346" y="1773593"/>
            <a:ext cx="351342" cy="1564784"/>
            <a:chOff x="7419346" y="1773593"/>
            <a:chExt cx="351342" cy="1564784"/>
          </a:xfrm>
        </p:grpSpPr>
        <p:sp>
          <p:nvSpPr>
            <p:cNvPr id="110" name="Rectangle 109">
              <a:extLst>
                <a:ext uri="{FF2B5EF4-FFF2-40B4-BE49-F238E27FC236}">
                  <a16:creationId xmlns:a16="http://schemas.microsoft.com/office/drawing/2014/main" xmlns="" id="{C580542D-345F-47CF-9BFD-74EA9F009089}"/>
                </a:ext>
              </a:extLst>
            </p:cNvPr>
            <p:cNvSpPr/>
            <p:nvPr/>
          </p:nvSpPr>
          <p:spPr>
            <a:xfrm>
              <a:off x="7502301" y="1935561"/>
              <a:ext cx="193899" cy="1402816"/>
            </a:xfrm>
            <a:prstGeom prst="rect">
              <a:avLst/>
            </a:prstGeom>
            <a:solidFill>
              <a:srgbClr val="E956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xmlns="" id="{5F3DC59D-85F1-42CD-85D2-D741E608135D}"/>
                </a:ext>
              </a:extLst>
            </p:cNvPr>
            <p:cNvSpPr/>
            <p:nvPr/>
          </p:nvSpPr>
          <p:spPr>
            <a:xfrm>
              <a:off x="7419346" y="1773593"/>
              <a:ext cx="351342" cy="1436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tx1"/>
                  </a:solidFill>
                  <a:latin typeface="Open Sans" panose="020B0606030504020204" pitchFamily="34" charset="0"/>
                  <a:ea typeface="Open Sans" panose="020B0606030504020204" pitchFamily="34" charset="0"/>
                  <a:cs typeface="Open Sans" panose="020B0606030504020204" pitchFamily="34" charset="0"/>
                </a:rPr>
                <a:t>16</a:t>
              </a:r>
              <a:endParaRPr lang="en-US" sz="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52" name="Group 151">
            <a:extLst>
              <a:ext uri="{FF2B5EF4-FFF2-40B4-BE49-F238E27FC236}">
                <a16:creationId xmlns:a16="http://schemas.microsoft.com/office/drawing/2014/main" xmlns="" id="{3702E09B-7BC7-4767-A0F8-AC3A5B7EF445}"/>
              </a:ext>
            </a:extLst>
          </p:cNvPr>
          <p:cNvGrpSpPr/>
          <p:nvPr/>
        </p:nvGrpSpPr>
        <p:grpSpPr>
          <a:xfrm>
            <a:off x="8074215" y="2478151"/>
            <a:ext cx="351342" cy="859028"/>
            <a:chOff x="8074215" y="2478151"/>
            <a:chExt cx="351342" cy="859028"/>
          </a:xfrm>
        </p:grpSpPr>
        <p:sp>
          <p:nvSpPr>
            <p:cNvPr id="117" name="Rectangle 116">
              <a:extLst>
                <a:ext uri="{FF2B5EF4-FFF2-40B4-BE49-F238E27FC236}">
                  <a16:creationId xmlns:a16="http://schemas.microsoft.com/office/drawing/2014/main" xmlns="" id="{0A30EF54-026E-489F-95F9-A25409F912CE}"/>
                </a:ext>
              </a:extLst>
            </p:cNvPr>
            <p:cNvSpPr/>
            <p:nvPr/>
          </p:nvSpPr>
          <p:spPr>
            <a:xfrm>
              <a:off x="8155816" y="2640513"/>
              <a:ext cx="193899" cy="696666"/>
            </a:xfrm>
            <a:prstGeom prst="rect">
              <a:avLst/>
            </a:prstGeom>
            <a:solidFill>
              <a:srgbClr val="E956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a:extLst>
                <a:ext uri="{FF2B5EF4-FFF2-40B4-BE49-F238E27FC236}">
                  <a16:creationId xmlns:a16="http://schemas.microsoft.com/office/drawing/2014/main" xmlns="" id="{C8350FA7-4C58-4CD8-9C9A-F9FE71D75674}"/>
                </a:ext>
              </a:extLst>
            </p:cNvPr>
            <p:cNvSpPr/>
            <p:nvPr/>
          </p:nvSpPr>
          <p:spPr>
            <a:xfrm>
              <a:off x="8074215" y="2478151"/>
              <a:ext cx="351342" cy="1436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tx1"/>
                  </a:solidFill>
                  <a:latin typeface="Open Sans" panose="020B0606030504020204" pitchFamily="34" charset="0"/>
                  <a:ea typeface="Open Sans" panose="020B0606030504020204" pitchFamily="34" charset="0"/>
                  <a:cs typeface="Open Sans" panose="020B0606030504020204" pitchFamily="34" charset="0"/>
                </a:rPr>
                <a:t>8</a:t>
              </a:r>
              <a:endParaRPr lang="en-US" sz="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49" name="Group 148">
            <a:extLst>
              <a:ext uri="{FF2B5EF4-FFF2-40B4-BE49-F238E27FC236}">
                <a16:creationId xmlns:a16="http://schemas.microsoft.com/office/drawing/2014/main" xmlns="" id="{E700DBC9-A63B-4675-B19E-FE8417902D68}"/>
              </a:ext>
            </a:extLst>
          </p:cNvPr>
          <p:cNvGrpSpPr/>
          <p:nvPr/>
        </p:nvGrpSpPr>
        <p:grpSpPr>
          <a:xfrm>
            <a:off x="7984589" y="1773570"/>
            <a:ext cx="440968" cy="143635"/>
            <a:chOff x="7984589" y="1773570"/>
            <a:chExt cx="440968" cy="143635"/>
          </a:xfrm>
        </p:grpSpPr>
        <p:sp>
          <p:nvSpPr>
            <p:cNvPr id="114" name="Rectangle 113">
              <a:extLst>
                <a:ext uri="{FF2B5EF4-FFF2-40B4-BE49-F238E27FC236}">
                  <a16:creationId xmlns:a16="http://schemas.microsoft.com/office/drawing/2014/main" xmlns="" id="{B7ED9158-F36C-4BFD-815D-6C9059DF899C}"/>
                </a:ext>
              </a:extLst>
            </p:cNvPr>
            <p:cNvSpPr/>
            <p:nvPr/>
          </p:nvSpPr>
          <p:spPr>
            <a:xfrm>
              <a:off x="8022713" y="1773570"/>
              <a:ext cx="402844" cy="1436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tx1"/>
                  </a:solidFill>
                  <a:latin typeface="Open Sans" panose="020B0606030504020204" pitchFamily="34" charset="0"/>
                  <a:ea typeface="Open Sans" panose="020B0606030504020204" pitchFamily="34" charset="0"/>
                  <a:cs typeface="Open Sans" panose="020B0606030504020204" pitchFamily="34" charset="0"/>
                </a:rPr>
                <a:t>2°C</a:t>
              </a:r>
              <a:endParaRPr lang="en-US" sz="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5" name="Rectangle 114">
              <a:extLst>
                <a:ext uri="{FF2B5EF4-FFF2-40B4-BE49-F238E27FC236}">
                  <a16:creationId xmlns:a16="http://schemas.microsoft.com/office/drawing/2014/main" xmlns="" id="{6B5D2333-A81B-4CF0-AE00-D88692889EC1}"/>
                </a:ext>
              </a:extLst>
            </p:cNvPr>
            <p:cNvSpPr/>
            <p:nvPr/>
          </p:nvSpPr>
          <p:spPr>
            <a:xfrm>
              <a:off x="7984589" y="1793743"/>
              <a:ext cx="114113" cy="114113"/>
            </a:xfrm>
            <a:prstGeom prst="rect">
              <a:avLst/>
            </a:prstGeom>
            <a:solidFill>
              <a:srgbClr val="E956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a:extLst>
              <a:ext uri="{FF2B5EF4-FFF2-40B4-BE49-F238E27FC236}">
                <a16:creationId xmlns:a16="http://schemas.microsoft.com/office/drawing/2014/main" xmlns="" id="{90A3FBED-29A0-483F-B1D1-9D3428D90D32}"/>
              </a:ext>
            </a:extLst>
          </p:cNvPr>
          <p:cNvGrpSpPr/>
          <p:nvPr/>
        </p:nvGrpSpPr>
        <p:grpSpPr>
          <a:xfrm>
            <a:off x="3470996" y="4414619"/>
            <a:ext cx="558187" cy="1973290"/>
            <a:chOff x="3470996" y="4414619"/>
            <a:chExt cx="558187" cy="1973290"/>
          </a:xfrm>
        </p:grpSpPr>
        <p:sp>
          <p:nvSpPr>
            <p:cNvPr id="109" name="Rectangle 108">
              <a:extLst>
                <a:ext uri="{FF2B5EF4-FFF2-40B4-BE49-F238E27FC236}">
                  <a16:creationId xmlns:a16="http://schemas.microsoft.com/office/drawing/2014/main" xmlns="" id="{D16AEF0F-B8DD-40CD-B5C2-F37D3CFE44BD}"/>
                </a:ext>
              </a:extLst>
            </p:cNvPr>
            <p:cNvSpPr/>
            <p:nvPr/>
          </p:nvSpPr>
          <p:spPr>
            <a:xfrm>
              <a:off x="3475161" y="4414619"/>
              <a:ext cx="554022" cy="2747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tx1"/>
                  </a:solidFill>
                  <a:latin typeface="Open Sans" panose="020B0606030504020204" pitchFamily="34" charset="0"/>
                  <a:ea typeface="Open Sans" panose="020B0606030504020204" pitchFamily="34" charset="0"/>
                  <a:cs typeface="Open Sans" panose="020B0606030504020204" pitchFamily="34" charset="0"/>
                </a:rPr>
                <a:t>410</a:t>
              </a:r>
            </a:p>
            <a:p>
              <a:pPr algn="ctr"/>
              <a:r>
                <a:rPr lang="en-GB" sz="800" dirty="0">
                  <a:solidFill>
                    <a:schemeClr val="tx1"/>
                  </a:solidFill>
                  <a:latin typeface="Open Sans" panose="020B0606030504020204" pitchFamily="34" charset="0"/>
                  <a:ea typeface="Open Sans" panose="020B0606030504020204" pitchFamily="34" charset="0"/>
                  <a:cs typeface="Open Sans" panose="020B0606030504020204" pitchFamily="34" charset="0"/>
                </a:rPr>
                <a:t>million</a:t>
              </a:r>
              <a:endParaRPr lang="en-US" sz="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1" name="Rectangle 110">
              <a:extLst>
                <a:ext uri="{FF2B5EF4-FFF2-40B4-BE49-F238E27FC236}">
                  <a16:creationId xmlns:a16="http://schemas.microsoft.com/office/drawing/2014/main" xmlns="" id="{9D6BC785-D9C2-4073-AC0D-F3FE0F42E042}"/>
                </a:ext>
              </a:extLst>
            </p:cNvPr>
            <p:cNvSpPr/>
            <p:nvPr/>
          </p:nvSpPr>
          <p:spPr>
            <a:xfrm>
              <a:off x="3651058" y="4700806"/>
              <a:ext cx="193899" cy="1504103"/>
            </a:xfrm>
            <a:prstGeom prst="rect">
              <a:avLst/>
            </a:prstGeom>
            <a:solidFill>
              <a:srgbClr val="E956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a:extLst>
                <a:ext uri="{FF2B5EF4-FFF2-40B4-BE49-F238E27FC236}">
                  <a16:creationId xmlns:a16="http://schemas.microsoft.com/office/drawing/2014/main" xmlns="" id="{1BFD13F7-D12B-4901-85E2-81583E50889A}"/>
                </a:ext>
              </a:extLst>
            </p:cNvPr>
            <p:cNvSpPr/>
            <p:nvPr/>
          </p:nvSpPr>
          <p:spPr>
            <a:xfrm>
              <a:off x="3470996" y="6221922"/>
              <a:ext cx="554022" cy="1659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tx1"/>
                  </a:solidFill>
                  <a:latin typeface="Open Sans" panose="020B0606030504020204" pitchFamily="34" charset="0"/>
                  <a:ea typeface="Open Sans" panose="020B0606030504020204" pitchFamily="34" charset="0"/>
                  <a:cs typeface="Open Sans" panose="020B0606030504020204" pitchFamily="34" charset="0"/>
                </a:rPr>
                <a:t>2</a:t>
              </a:r>
              <a:endParaRPr lang="en-US" sz="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45" name="Group 144">
            <a:extLst>
              <a:ext uri="{FF2B5EF4-FFF2-40B4-BE49-F238E27FC236}">
                <a16:creationId xmlns:a16="http://schemas.microsoft.com/office/drawing/2014/main" xmlns="" id="{D16AA8E3-5523-4609-8180-F50EE2D39ABD}"/>
              </a:ext>
            </a:extLst>
          </p:cNvPr>
          <p:cNvGrpSpPr/>
          <p:nvPr/>
        </p:nvGrpSpPr>
        <p:grpSpPr>
          <a:xfrm>
            <a:off x="5577225" y="4525067"/>
            <a:ext cx="610240" cy="1294548"/>
            <a:chOff x="5577225" y="4525067"/>
            <a:chExt cx="610240" cy="1294548"/>
          </a:xfrm>
        </p:grpSpPr>
        <p:sp>
          <p:nvSpPr>
            <p:cNvPr id="116" name="Rectangle 115">
              <a:extLst>
                <a:ext uri="{FF2B5EF4-FFF2-40B4-BE49-F238E27FC236}">
                  <a16:creationId xmlns:a16="http://schemas.microsoft.com/office/drawing/2014/main" xmlns="" id="{1FF5F9CE-4D2A-4E04-9FF3-8FAF2EBFB9FD}"/>
                </a:ext>
              </a:extLst>
            </p:cNvPr>
            <p:cNvSpPr/>
            <p:nvPr/>
          </p:nvSpPr>
          <p:spPr>
            <a:xfrm>
              <a:off x="5577225" y="4525067"/>
              <a:ext cx="610240" cy="2462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tx1"/>
                  </a:solidFill>
                  <a:latin typeface="Open Sans" panose="020B0606030504020204" pitchFamily="34" charset="0"/>
                  <a:ea typeface="Open Sans" panose="020B0606030504020204" pitchFamily="34" charset="0"/>
                  <a:cs typeface="Open Sans" panose="020B0606030504020204" pitchFamily="34" charset="0"/>
                </a:rPr>
                <a:t>56 cm</a:t>
              </a:r>
            </a:p>
          </p:txBody>
        </p:sp>
        <p:sp>
          <p:nvSpPr>
            <p:cNvPr id="128" name="Rectangle 127">
              <a:extLst>
                <a:ext uri="{FF2B5EF4-FFF2-40B4-BE49-F238E27FC236}">
                  <a16:creationId xmlns:a16="http://schemas.microsoft.com/office/drawing/2014/main" xmlns="" id="{8E25D762-ED25-46C8-8810-FBF8071D12A6}"/>
                </a:ext>
              </a:extLst>
            </p:cNvPr>
            <p:cNvSpPr/>
            <p:nvPr/>
          </p:nvSpPr>
          <p:spPr>
            <a:xfrm>
              <a:off x="5784660" y="4730817"/>
              <a:ext cx="201719" cy="911338"/>
            </a:xfrm>
            <a:prstGeom prst="rect">
              <a:avLst/>
            </a:prstGeom>
            <a:solidFill>
              <a:srgbClr val="E956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a:extLst>
                <a:ext uri="{FF2B5EF4-FFF2-40B4-BE49-F238E27FC236}">
                  <a16:creationId xmlns:a16="http://schemas.microsoft.com/office/drawing/2014/main" xmlns="" id="{1B6826B3-69A6-474D-B571-44B6D59C5C7E}"/>
                </a:ext>
              </a:extLst>
            </p:cNvPr>
            <p:cNvSpPr/>
            <p:nvPr/>
          </p:nvSpPr>
          <p:spPr>
            <a:xfrm>
              <a:off x="5577225" y="5668900"/>
              <a:ext cx="610240" cy="1507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tx1"/>
                  </a:solidFill>
                  <a:latin typeface="Open Sans" panose="020B0606030504020204" pitchFamily="34" charset="0"/>
                  <a:ea typeface="Open Sans" panose="020B0606030504020204" pitchFamily="34" charset="0"/>
                  <a:cs typeface="Open Sans" panose="020B0606030504020204" pitchFamily="34" charset="0"/>
                </a:rPr>
                <a:t>2</a:t>
              </a:r>
            </a:p>
          </p:txBody>
        </p:sp>
      </p:grpSp>
      <p:grpSp>
        <p:nvGrpSpPr>
          <p:cNvPr id="147" name="Group 146">
            <a:extLst>
              <a:ext uri="{FF2B5EF4-FFF2-40B4-BE49-F238E27FC236}">
                <a16:creationId xmlns:a16="http://schemas.microsoft.com/office/drawing/2014/main" xmlns="" id="{29731B64-A446-4B26-B226-3CEB33C26168}"/>
              </a:ext>
            </a:extLst>
          </p:cNvPr>
          <p:cNvGrpSpPr/>
          <p:nvPr/>
        </p:nvGrpSpPr>
        <p:grpSpPr>
          <a:xfrm>
            <a:off x="7700664" y="4438129"/>
            <a:ext cx="610240" cy="1381486"/>
            <a:chOff x="7700664" y="4438129"/>
            <a:chExt cx="610240" cy="1381486"/>
          </a:xfrm>
        </p:grpSpPr>
        <p:sp>
          <p:nvSpPr>
            <p:cNvPr id="113" name="Rectangle 112">
              <a:extLst>
                <a:ext uri="{FF2B5EF4-FFF2-40B4-BE49-F238E27FC236}">
                  <a16:creationId xmlns:a16="http://schemas.microsoft.com/office/drawing/2014/main" xmlns="" id="{25C71169-5BF4-46B5-AD1A-08AC4C7CE97C}"/>
                </a:ext>
              </a:extLst>
            </p:cNvPr>
            <p:cNvSpPr/>
            <p:nvPr/>
          </p:nvSpPr>
          <p:spPr>
            <a:xfrm>
              <a:off x="7700664" y="4438129"/>
              <a:ext cx="610240" cy="2462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tx1"/>
                  </a:solidFill>
                  <a:latin typeface="Open Sans" panose="020B0606030504020204" pitchFamily="34" charset="0"/>
                  <a:ea typeface="Open Sans" panose="020B0606030504020204" pitchFamily="34" charset="0"/>
                  <a:cs typeface="Open Sans" panose="020B0606030504020204" pitchFamily="34" charset="0"/>
                </a:rPr>
                <a:t>49</a:t>
              </a:r>
            </a:p>
            <a:p>
              <a:pPr algn="ctr"/>
              <a:r>
                <a:rPr lang="en-GB" sz="800" dirty="0">
                  <a:solidFill>
                    <a:schemeClr val="tx1"/>
                  </a:solidFill>
                  <a:latin typeface="Open Sans" panose="020B0606030504020204" pitchFamily="34" charset="0"/>
                  <a:ea typeface="Open Sans" panose="020B0606030504020204" pitchFamily="34" charset="0"/>
                  <a:cs typeface="Open Sans" panose="020B0606030504020204" pitchFamily="34" charset="0"/>
                </a:rPr>
                <a:t>million</a:t>
              </a:r>
            </a:p>
          </p:txBody>
        </p:sp>
        <p:sp>
          <p:nvSpPr>
            <p:cNvPr id="129" name="Rectangle 128">
              <a:extLst>
                <a:ext uri="{FF2B5EF4-FFF2-40B4-BE49-F238E27FC236}">
                  <a16:creationId xmlns:a16="http://schemas.microsoft.com/office/drawing/2014/main" xmlns="" id="{26634E96-EBA1-43DD-8B7D-5819E345E134}"/>
                </a:ext>
              </a:extLst>
            </p:cNvPr>
            <p:cNvSpPr/>
            <p:nvPr/>
          </p:nvSpPr>
          <p:spPr>
            <a:xfrm>
              <a:off x="7904925" y="4730817"/>
              <a:ext cx="201719" cy="911338"/>
            </a:xfrm>
            <a:prstGeom prst="rect">
              <a:avLst/>
            </a:prstGeom>
            <a:solidFill>
              <a:srgbClr val="E956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a:extLst>
                <a:ext uri="{FF2B5EF4-FFF2-40B4-BE49-F238E27FC236}">
                  <a16:creationId xmlns:a16="http://schemas.microsoft.com/office/drawing/2014/main" xmlns="" id="{A21E2EE1-0A1D-4B3B-9AEC-C37863BAA853}"/>
                </a:ext>
              </a:extLst>
            </p:cNvPr>
            <p:cNvSpPr/>
            <p:nvPr/>
          </p:nvSpPr>
          <p:spPr>
            <a:xfrm>
              <a:off x="7700664" y="5660141"/>
              <a:ext cx="610240" cy="1594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tx1"/>
                  </a:solidFill>
                  <a:latin typeface="Open Sans" panose="020B0606030504020204" pitchFamily="34" charset="0"/>
                  <a:ea typeface="Open Sans" panose="020B0606030504020204" pitchFamily="34" charset="0"/>
                  <a:cs typeface="Open Sans" panose="020B0606030504020204" pitchFamily="34" charset="0"/>
                </a:rPr>
                <a:t>2</a:t>
              </a:r>
            </a:p>
          </p:txBody>
        </p:sp>
      </p:grpSp>
    </p:spTree>
    <p:extLst>
      <p:ext uri="{BB962C8B-B14F-4D97-AF65-F5344CB8AC3E}">
        <p14:creationId xmlns:p14="http://schemas.microsoft.com/office/powerpoint/2010/main" xmlns="" val="1963965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wipe(down)">
                                      <p:cBhvr>
                                        <p:cTn id="11" dur="1000"/>
                                        <p:tgtEl>
                                          <p:spTgt spid="120"/>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2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49"/>
                                        </p:tgtEl>
                                        <p:attrNameLst>
                                          <p:attrName>style.visibility</p:attrName>
                                        </p:attrNameLst>
                                      </p:cBhvr>
                                      <p:to>
                                        <p:strVal val="visible"/>
                                      </p:to>
                                    </p:set>
                                  </p:childTnLst>
                                </p:cTn>
                              </p:par>
                              <p:par>
                                <p:cTn id="20" presetID="22" presetClass="entr" presetSubtype="4" fill="hold" nodeType="withEffect">
                                  <p:stCondLst>
                                    <p:cond delay="250"/>
                                  </p:stCondLst>
                                  <p:childTnLst>
                                    <p:set>
                                      <p:cBhvr>
                                        <p:cTn id="21" dur="1" fill="hold">
                                          <p:stCondLst>
                                            <p:cond delay="0"/>
                                          </p:stCondLst>
                                        </p:cTn>
                                        <p:tgtEl>
                                          <p:spTgt spid="150"/>
                                        </p:tgtEl>
                                        <p:attrNameLst>
                                          <p:attrName>style.visibility</p:attrName>
                                        </p:attrNameLst>
                                      </p:cBhvr>
                                      <p:to>
                                        <p:strVal val="visible"/>
                                      </p:to>
                                    </p:set>
                                    <p:animEffect transition="in" filter="wipe(down)">
                                      <p:cBhvr>
                                        <p:cTn id="22" dur="1000"/>
                                        <p:tgtEl>
                                          <p:spTgt spid="150"/>
                                        </p:tgtEl>
                                      </p:cBhvr>
                                    </p:animEffect>
                                  </p:childTnLst>
                                </p:cTn>
                              </p:par>
                              <p:par>
                                <p:cTn id="23" presetID="22" presetClass="entr" presetSubtype="4" fill="hold" nodeType="withEffect">
                                  <p:stCondLst>
                                    <p:cond delay="1250"/>
                                  </p:stCondLst>
                                  <p:childTnLst>
                                    <p:set>
                                      <p:cBhvr>
                                        <p:cTn id="24" dur="1" fill="hold">
                                          <p:stCondLst>
                                            <p:cond delay="0"/>
                                          </p:stCondLst>
                                        </p:cTn>
                                        <p:tgtEl>
                                          <p:spTgt spid="151"/>
                                        </p:tgtEl>
                                        <p:attrNameLst>
                                          <p:attrName>style.visibility</p:attrName>
                                        </p:attrNameLst>
                                      </p:cBhvr>
                                      <p:to>
                                        <p:strVal val="visible"/>
                                      </p:to>
                                    </p:set>
                                    <p:animEffect transition="in" filter="wipe(down)">
                                      <p:cBhvr>
                                        <p:cTn id="25" dur="1000"/>
                                        <p:tgtEl>
                                          <p:spTgt spid="151"/>
                                        </p:tgtEl>
                                      </p:cBhvr>
                                    </p:animEffect>
                                  </p:childTnLst>
                                </p:cTn>
                              </p:par>
                              <p:par>
                                <p:cTn id="26" presetID="22" presetClass="entr" presetSubtype="4" fill="hold" nodeType="withEffect">
                                  <p:stCondLst>
                                    <p:cond delay="2250"/>
                                  </p:stCondLst>
                                  <p:childTnLst>
                                    <p:set>
                                      <p:cBhvr>
                                        <p:cTn id="27" dur="1" fill="hold">
                                          <p:stCondLst>
                                            <p:cond delay="0"/>
                                          </p:stCondLst>
                                        </p:cTn>
                                        <p:tgtEl>
                                          <p:spTgt spid="152"/>
                                        </p:tgtEl>
                                        <p:attrNameLst>
                                          <p:attrName>style.visibility</p:attrName>
                                        </p:attrNameLst>
                                      </p:cBhvr>
                                      <p:to>
                                        <p:strVal val="visible"/>
                                      </p:to>
                                    </p:set>
                                    <p:animEffect transition="in" filter="wipe(down)">
                                      <p:cBhvr>
                                        <p:cTn id="28" dur="750"/>
                                        <p:tgtEl>
                                          <p:spTgt spid="152"/>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2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25"/>
                                        </p:tgtEl>
                                        <p:attrNameLst>
                                          <p:attrName>style.visibility</p:attrName>
                                        </p:attrNameLst>
                                      </p:cBhvr>
                                      <p:to>
                                        <p:strVal val="visible"/>
                                      </p:to>
                                    </p:set>
                                    <p:animEffect transition="in" filter="wipe(down)">
                                      <p:cBhvr>
                                        <p:cTn id="37" dur="1000"/>
                                        <p:tgtEl>
                                          <p:spTgt spid="125"/>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27"/>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145"/>
                                        </p:tgtEl>
                                        <p:attrNameLst>
                                          <p:attrName>style.visibility</p:attrName>
                                        </p:attrNameLst>
                                      </p:cBhvr>
                                      <p:to>
                                        <p:strVal val="visible"/>
                                      </p:to>
                                    </p:set>
                                    <p:animEffect transition="in" filter="wipe(down)">
                                      <p:cBhvr>
                                        <p:cTn id="46" dur="750"/>
                                        <p:tgtEl>
                                          <p:spTgt spid="145"/>
                                        </p:tgtEl>
                                      </p:cBhvr>
                                    </p:animEffect>
                                  </p:childTnLst>
                                </p:cTn>
                              </p:par>
                              <p:par>
                                <p:cTn id="47" presetID="22" presetClass="entr" presetSubtype="4" fill="hold" nodeType="withEffect">
                                  <p:stCondLst>
                                    <p:cond delay="750"/>
                                  </p:stCondLst>
                                  <p:childTnLst>
                                    <p:set>
                                      <p:cBhvr>
                                        <p:cTn id="48" dur="1" fill="hold">
                                          <p:stCondLst>
                                            <p:cond delay="0"/>
                                          </p:stCondLst>
                                        </p:cTn>
                                        <p:tgtEl>
                                          <p:spTgt spid="147"/>
                                        </p:tgtEl>
                                        <p:attrNameLst>
                                          <p:attrName>style.visibility</p:attrName>
                                        </p:attrNameLst>
                                      </p:cBhvr>
                                      <p:to>
                                        <p:strVal val="visible"/>
                                      </p:to>
                                    </p:set>
                                    <p:animEffect transition="in" filter="wipe(down)">
                                      <p:cBhvr>
                                        <p:cTn id="49" dur="75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wrap="square" lIns="0" rIns="0">
        <a:spAutoFit/>
      </a:bodyPr>
      <a:lstStyle>
        <a:defPPr algn="l" fontAlgn="auto">
          <a:lnSpc>
            <a:spcPts val="2300"/>
          </a:lnSpc>
          <a:spcAft>
            <a:spcPts val="600"/>
          </a:spcAft>
          <a:defRPr sz="1800" b="1" spc="20" dirty="0">
            <a:solidFill>
              <a:schemeClr val="tx1">
                <a:lumMod val="85000"/>
                <a:lumOff val="15000"/>
              </a:schemeClr>
            </a:solidFill>
            <a:latin typeface="Open Sans" pitchFamily="34" charset="0"/>
            <a:ea typeface="Open Sans" pitchFamily="34" charset="0"/>
            <a:cs typeface="Open Sans" pitchFamily="34" charset="0"/>
          </a:defRPr>
        </a:defPPr>
      </a:lstStyle>
    </a:txDef>
  </a:objectDefaults>
  <a:extraClrSchemeLst/>
  <a:extLst>
    <a:ext uri="{05A4C25C-085E-4340-85A3-A5531E510DB2}">
      <thm15:themeFamily xmlns:thm15="http://schemas.microsoft.com/office/thememl/2012/main" xmlns="" name="Sustainable Development Goals PowerPoint" id="{470765C8-0079-3D46-8180-68C56156CAF3}" vid="{267D6D51-746F-A940-88E1-6FE15AB60A5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COP26 Our Climate Our Future PowerPoint</Template>
  <TotalTime>409</TotalTime>
  <Words>2193</Words>
  <Application>Microsoft Office PowerPoint</Application>
  <PresentationFormat>On-screen Show (4:3)</PresentationFormat>
  <Paragraphs>307</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Open Sans</vt:lpstr>
      <vt:lpstr>Wingdings</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 Paz</dc:creator>
  <cp:lastModifiedBy>Justin</cp:lastModifiedBy>
  <cp:revision>35</cp:revision>
  <dcterms:created xsi:type="dcterms:W3CDTF">2021-08-03T14:06:38Z</dcterms:created>
  <dcterms:modified xsi:type="dcterms:W3CDTF">2021-09-06T15:54:32Z</dcterms:modified>
</cp:coreProperties>
</file>