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78" r:id="rId2"/>
    <p:sldId id="279" r:id="rId3"/>
    <p:sldId id="282" r:id="rId4"/>
    <p:sldId id="280" r:id="rId5"/>
    <p:sldId id="285" r:id="rId6"/>
    <p:sldId id="292" r:id="rId7"/>
    <p:sldId id="291" r:id="rId8"/>
    <p:sldId id="286" r:id="rId9"/>
    <p:sldId id="290" r:id="rId10"/>
    <p:sldId id="293" r:id="rId11"/>
    <p:sldId id="287" r:id="rId12"/>
    <p:sldId id="294" r:id="rId13"/>
    <p:sldId id="295" r:id="rId14"/>
    <p:sldId id="296" r:id="rId15"/>
    <p:sldId id="300" r:id="rId16"/>
    <p:sldId id="288" r:id="rId17"/>
    <p:sldId id="297" r:id="rId18"/>
    <p:sldId id="289" r:id="rId19"/>
    <p:sldId id="281" r:id="rId20"/>
    <p:sldId id="299" r:id="rId21"/>
    <p:sldId id="298" r:id="rId22"/>
    <p:sldId id="267" r:id="rId23"/>
  </p:sldIdLst>
  <p:sldSz cx="9144000" cy="6858000" type="screen4x3"/>
  <p:notesSz cx="6858000" cy="9144000"/>
  <p:embeddedFontLst>
    <p:embeddedFont>
      <p:font typeface="Twinkl" charset="0"/>
      <p:regular r:id="rId26"/>
      <p:bold r:id="rId27"/>
    </p:embeddedFont>
    <p:embeddedFont>
      <p:font typeface="Roboto" pitchFamily="2" charset="0"/>
      <p:regular r:id="rId28"/>
      <p:bold r:id="rId29"/>
      <p:italic r:id="rId30"/>
      <p:boldItalic r:id="rId31"/>
    </p:embeddedFon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Monteith" initials="JM" lastIdx="1" clrIdx="0">
    <p:extLst>
      <p:ext uri="{19B8F6BF-5375-455C-9EA6-DF929625EA0E}">
        <p15:presenceInfo xmlns:p15="http://schemas.microsoft.com/office/powerpoint/2012/main" xmlns="" userId="S-1-5-21-1651119330-1013474095-91958013-1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AC2"/>
    <a:srgbClr val="00ABEB"/>
    <a:srgbClr val="009640"/>
    <a:srgbClr val="F08215"/>
    <a:srgbClr val="37328C"/>
    <a:srgbClr val="91C572"/>
    <a:srgbClr val="0076B0"/>
    <a:srgbClr val="FCD757"/>
    <a:srgbClr val="18A0DB"/>
    <a:srgbClr val="DE1E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3" autoAdjust="0"/>
    <p:restoredTop sz="94660"/>
  </p:normalViewPr>
  <p:slideViewPr>
    <p:cSldViewPr snapToGrid="0" showGuides="1">
      <p:cViewPr varScale="1">
        <p:scale>
          <a:sx n="116" d="100"/>
          <a:sy n="116" d="100"/>
        </p:scale>
        <p:origin x="-1494" y="-114"/>
      </p:cViewPr>
      <p:guideLst>
        <p:guide orient="horz" pos="2160"/>
        <p:guide orient="horz" pos="3974"/>
        <p:guide orient="horz" pos="346"/>
        <p:guide orient="horz" pos="482"/>
        <p:guide orient="horz" pos="3838"/>
        <p:guide pos="340"/>
        <p:guide pos="5420"/>
        <p:guide pos="476"/>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pPr/>
              <a:t>06/09/2021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pPr/>
              <a:t>‹#›</a:t>
            </a:fld>
            <a:endParaRPr lang="en-GB"/>
          </a:p>
        </p:txBody>
      </p:sp>
    </p:spTree>
    <p:extLst>
      <p:ext uri="{BB962C8B-B14F-4D97-AF65-F5344CB8AC3E}">
        <p14:creationId xmlns:p14="http://schemas.microsoft.com/office/powerpoint/2010/main" xmlns=""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pPr/>
              <a:t>06/09/2021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pPr/>
              <a:t>‹#›</a:t>
            </a:fld>
            <a:endParaRPr lang="en-GB"/>
          </a:p>
        </p:txBody>
      </p:sp>
    </p:spTree>
    <p:extLst>
      <p:ext uri="{BB962C8B-B14F-4D97-AF65-F5344CB8AC3E}">
        <p14:creationId xmlns:p14="http://schemas.microsoft.com/office/powerpoint/2010/main" xmlns=""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xmlns=""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wwf.org.uk/get-involved/schools/future-visions" TargetMode="Externa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950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When?</a:t>
            </a:r>
          </a:p>
        </p:txBody>
      </p:sp>
      <p:sp>
        <p:nvSpPr>
          <p:cNvPr id="11" name="TextBox 10">
            <a:extLst>
              <a:ext uri="{FF2B5EF4-FFF2-40B4-BE49-F238E27FC236}">
                <a16:creationId xmlns:a16="http://schemas.microsoft.com/office/drawing/2014/main" xmlns="" id="{A2CAFED9-FF8E-4B35-BBD5-E6606811DB3B}"/>
              </a:ext>
            </a:extLst>
          </p:cNvPr>
          <p:cNvSpPr txBox="1"/>
          <p:nvPr/>
        </p:nvSpPr>
        <p:spPr>
          <a:xfrm>
            <a:off x="755650" y="1065699"/>
            <a:ext cx="7632699" cy="584775"/>
          </a:xfrm>
          <a:prstGeom prst="rect">
            <a:avLst/>
          </a:prstGeom>
          <a:noFill/>
        </p:spPr>
        <p:txBody>
          <a:bodyPr wrap="square" rtlCol="0">
            <a:spAutoFit/>
          </a:bodyPr>
          <a:lstStyle/>
          <a:p>
            <a:pPr algn="ctr"/>
            <a:r>
              <a:rPr lang="en-GB" sz="3200" b="1" dirty="0">
                <a:solidFill>
                  <a:srgbClr val="37328C"/>
                </a:solidFill>
              </a:rPr>
              <a:t>1</a:t>
            </a:r>
            <a:r>
              <a:rPr lang="en-GB" sz="3200" b="1" baseline="30000" dirty="0">
                <a:solidFill>
                  <a:srgbClr val="37328C"/>
                </a:solidFill>
              </a:rPr>
              <a:t>st</a:t>
            </a:r>
            <a:r>
              <a:rPr lang="en-GB" sz="3200" b="1" dirty="0">
                <a:solidFill>
                  <a:srgbClr val="37328C"/>
                </a:solidFill>
              </a:rPr>
              <a:t>–12</a:t>
            </a:r>
            <a:r>
              <a:rPr lang="en-GB" sz="3200" b="1" baseline="30000" dirty="0">
                <a:solidFill>
                  <a:srgbClr val="37328C"/>
                </a:solidFill>
              </a:rPr>
              <a:t>th</a:t>
            </a:r>
            <a:r>
              <a:rPr lang="en-GB" sz="3200" b="1" dirty="0">
                <a:solidFill>
                  <a:srgbClr val="37328C"/>
                </a:solidFill>
              </a:rPr>
              <a:t> November 2021</a:t>
            </a:r>
          </a:p>
        </p:txBody>
      </p:sp>
      <p:sp>
        <p:nvSpPr>
          <p:cNvPr id="21" name="Rectangle 20">
            <a:extLst>
              <a:ext uri="{FF2B5EF4-FFF2-40B4-BE49-F238E27FC236}">
                <a16:creationId xmlns:a16="http://schemas.microsoft.com/office/drawing/2014/main" xmlns="" id="{2F8EC9A8-ECDF-48CD-94D1-14FFB86F8572}"/>
              </a:ext>
            </a:extLst>
          </p:cNvPr>
          <p:cNvSpPr/>
          <p:nvPr/>
        </p:nvSpPr>
        <p:spPr>
          <a:xfrm>
            <a:off x="444895" y="2170729"/>
            <a:ext cx="6446972" cy="132610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720000" bIns="108000" rtlCol="0" anchor="ctr">
            <a:spAutoFit/>
          </a:bodyPr>
          <a:lstStyle/>
          <a:p>
            <a:pPr lvl="0"/>
            <a:r>
              <a:rPr lang="en-GB" dirty="0">
                <a:sym typeface="Roboto"/>
              </a:rPr>
              <a:t>This target was deemed achievable because it allowed each country to set its own targets for reducing greenhouse gas emissions (the gases that trap heat in the Earth’s atmosphere).</a:t>
            </a:r>
          </a:p>
        </p:txBody>
      </p:sp>
      <p:sp>
        <p:nvSpPr>
          <p:cNvPr id="28" name="Rectangle 27">
            <a:extLst>
              <a:ext uri="{FF2B5EF4-FFF2-40B4-BE49-F238E27FC236}">
                <a16:creationId xmlns:a16="http://schemas.microsoft.com/office/drawing/2014/main" xmlns="" id="{BF084826-E834-4C26-955A-C667ED688505}"/>
              </a:ext>
            </a:extLst>
          </p:cNvPr>
          <p:cNvSpPr/>
          <p:nvPr/>
        </p:nvSpPr>
        <p:spPr>
          <a:xfrm>
            <a:off x="2240743" y="4248209"/>
            <a:ext cx="6446972" cy="1603104"/>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72000" tIns="108000" rIns="360000" bIns="108000" rtlCol="0" anchor="ctr">
            <a:spAutoFit/>
          </a:bodyPr>
          <a:lstStyle/>
          <a:p>
            <a:pPr lvl="0"/>
            <a:r>
              <a:rPr lang="en-GB" dirty="0">
                <a:solidFill>
                  <a:srgbClr val="37328C"/>
                </a:solidFill>
                <a:sym typeface="Roboto"/>
              </a:rPr>
              <a:t>COP26, now six years after the Paris Agreement, is a time for parties to assess progress made so far and agree on the process for moving forward to address climate change and to make this target </a:t>
            </a:r>
            <a:br>
              <a:rPr lang="en-GB" dirty="0">
                <a:solidFill>
                  <a:srgbClr val="37328C"/>
                </a:solidFill>
                <a:sym typeface="Roboto"/>
              </a:rPr>
            </a:br>
            <a:r>
              <a:rPr lang="en-GB" dirty="0">
                <a:solidFill>
                  <a:srgbClr val="37328C"/>
                </a:solidFill>
                <a:sym typeface="Roboto"/>
              </a:rPr>
              <a:t>a reality.</a:t>
            </a:r>
          </a:p>
        </p:txBody>
      </p:sp>
      <p:grpSp>
        <p:nvGrpSpPr>
          <p:cNvPr id="17" name="Group 16">
            <a:extLst>
              <a:ext uri="{FF2B5EF4-FFF2-40B4-BE49-F238E27FC236}">
                <a16:creationId xmlns:a16="http://schemas.microsoft.com/office/drawing/2014/main" xmlns="" id="{FEABAD81-E09B-499A-9A38-5E7A9DCC5E66}"/>
              </a:ext>
            </a:extLst>
          </p:cNvPr>
          <p:cNvGrpSpPr/>
          <p:nvPr/>
        </p:nvGrpSpPr>
        <p:grpSpPr>
          <a:xfrm>
            <a:off x="6105243" y="1659466"/>
            <a:ext cx="2360326" cy="2360326"/>
            <a:chOff x="5341537" y="3130961"/>
            <a:chExt cx="3132499" cy="3132499"/>
          </a:xfrm>
        </p:grpSpPr>
        <p:sp>
          <p:nvSpPr>
            <p:cNvPr id="18" name="Oval 17">
              <a:extLst>
                <a:ext uri="{FF2B5EF4-FFF2-40B4-BE49-F238E27FC236}">
                  <a16:creationId xmlns:a16="http://schemas.microsoft.com/office/drawing/2014/main" xmlns="" id="{3B922230-FC55-406B-A763-9BB79402091D}"/>
                </a:ext>
              </a:extLst>
            </p:cNvPr>
            <p:cNvSpPr/>
            <p:nvPr/>
          </p:nvSpPr>
          <p:spPr>
            <a:xfrm>
              <a:off x="5341537" y="3130961"/>
              <a:ext cx="3132499" cy="3132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xmlns="" id="{127CDA4B-C0AF-4907-AF2E-2048787F5BAE}"/>
                </a:ext>
              </a:extLst>
            </p:cNvPr>
            <p:cNvGrpSpPr/>
            <p:nvPr/>
          </p:nvGrpSpPr>
          <p:grpSpPr>
            <a:xfrm>
              <a:off x="5423733" y="3213158"/>
              <a:ext cx="2968106" cy="2968104"/>
              <a:chOff x="5293305" y="3214719"/>
              <a:chExt cx="2968106" cy="2968104"/>
            </a:xfrm>
          </p:grpSpPr>
          <p:pic>
            <p:nvPicPr>
              <p:cNvPr id="20" name="Picture 19">
                <a:extLst>
                  <a:ext uri="{FF2B5EF4-FFF2-40B4-BE49-F238E27FC236}">
                    <a16:creationId xmlns:a16="http://schemas.microsoft.com/office/drawing/2014/main" xmlns="" id="{314137EF-B92E-425B-8208-AAD20DBA276D}"/>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2" name="Picture 21">
                <a:extLst>
                  <a:ext uri="{FF2B5EF4-FFF2-40B4-BE49-F238E27FC236}">
                    <a16:creationId xmlns:a16="http://schemas.microsoft.com/office/drawing/2014/main" xmlns="" id="{C76A66C7-CF7A-4C8D-80BA-E49EC61D2FDE}"/>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5471808" y="3393222"/>
                <a:ext cx="2611101" cy="2611102"/>
              </a:xfrm>
              <a:prstGeom prst="ellipse">
                <a:avLst/>
              </a:prstGeom>
              <a:ln w="57150">
                <a:solidFill>
                  <a:srgbClr val="37328C"/>
                </a:solidFill>
              </a:ln>
            </p:spPr>
          </p:pic>
        </p:grpSp>
      </p:grpSp>
      <p:grpSp>
        <p:nvGrpSpPr>
          <p:cNvPr id="23" name="Group 22">
            <a:extLst>
              <a:ext uri="{FF2B5EF4-FFF2-40B4-BE49-F238E27FC236}">
                <a16:creationId xmlns:a16="http://schemas.microsoft.com/office/drawing/2014/main" xmlns="" id="{21715D6C-26FB-4F5D-994E-B33162E82309}"/>
              </a:ext>
            </a:extLst>
          </p:cNvPr>
          <p:cNvGrpSpPr/>
          <p:nvPr/>
        </p:nvGrpSpPr>
        <p:grpSpPr>
          <a:xfrm>
            <a:off x="718579" y="3806641"/>
            <a:ext cx="2360326" cy="2360326"/>
            <a:chOff x="5341537" y="3130961"/>
            <a:chExt cx="3132499" cy="3132499"/>
          </a:xfrm>
        </p:grpSpPr>
        <p:sp>
          <p:nvSpPr>
            <p:cNvPr id="24" name="Oval 23">
              <a:extLst>
                <a:ext uri="{FF2B5EF4-FFF2-40B4-BE49-F238E27FC236}">
                  <a16:creationId xmlns:a16="http://schemas.microsoft.com/office/drawing/2014/main" xmlns="" id="{0744A8E0-FC94-4C6C-A2F3-0AF20F0A46E7}"/>
                </a:ext>
              </a:extLst>
            </p:cNvPr>
            <p:cNvSpPr/>
            <p:nvPr/>
          </p:nvSpPr>
          <p:spPr>
            <a:xfrm>
              <a:off x="5341537" y="3130961"/>
              <a:ext cx="3132499" cy="3132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xmlns="" id="{23811395-28E5-4F41-BE55-076EDD0AB0AC}"/>
                </a:ext>
              </a:extLst>
            </p:cNvPr>
            <p:cNvGrpSpPr/>
            <p:nvPr/>
          </p:nvGrpSpPr>
          <p:grpSpPr>
            <a:xfrm>
              <a:off x="5423733" y="3213158"/>
              <a:ext cx="2968106" cy="2968104"/>
              <a:chOff x="5293305" y="3214719"/>
              <a:chExt cx="2968106" cy="2968104"/>
            </a:xfrm>
          </p:grpSpPr>
          <p:pic>
            <p:nvPicPr>
              <p:cNvPr id="26" name="Picture 25">
                <a:extLst>
                  <a:ext uri="{FF2B5EF4-FFF2-40B4-BE49-F238E27FC236}">
                    <a16:creationId xmlns:a16="http://schemas.microsoft.com/office/drawing/2014/main" xmlns="" id="{3F6D0F99-9160-426D-9BEE-3DEC3ABE7A86}"/>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7" name="Picture 26">
                <a:extLst>
                  <a:ext uri="{FF2B5EF4-FFF2-40B4-BE49-F238E27FC236}">
                    <a16:creationId xmlns:a16="http://schemas.microsoft.com/office/drawing/2014/main" xmlns="" id="{94F5A3B6-5AE6-4F0F-A7CB-4216B1D52593}"/>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471808" y="3393222"/>
                <a:ext cx="2611101" cy="2611102"/>
              </a:xfrm>
              <a:prstGeom prst="ellipse">
                <a:avLst/>
              </a:prstGeom>
              <a:ln w="57150">
                <a:solidFill>
                  <a:srgbClr val="37328C"/>
                </a:solidFill>
              </a:ln>
            </p:spPr>
          </p:pic>
        </p:grpSp>
      </p:grpSp>
    </p:spTree>
    <p:extLst>
      <p:ext uri="{BB962C8B-B14F-4D97-AF65-F5344CB8AC3E}">
        <p14:creationId xmlns:p14="http://schemas.microsoft.com/office/powerpoint/2010/main" xmlns="" val="81083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22" presetClass="entr" presetSubtype="2" fill="hold" grpId="0" nodeType="withEffect">
                                  <p:stCondLst>
                                    <p:cond delay="140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500"/>
                                        <p:tgtEl>
                                          <p:spTgt spid="21"/>
                                        </p:tgtEl>
                                      </p:cBhvr>
                                    </p:animEffect>
                                  </p:childTnLst>
                                </p:cTn>
                              </p:par>
                            </p:childTnLst>
                          </p:cTn>
                        </p:par>
                        <p:par>
                          <p:cTn id="17" fill="hold">
                            <p:stCondLst>
                              <p:cond delay="1900"/>
                            </p:stCondLst>
                            <p:childTnLst>
                              <p:par>
                                <p:cTn id="18" presetID="31"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fltVal val="0"/>
                                          </p:val>
                                        </p:tav>
                                        <p:tav tm="100000">
                                          <p:val>
                                            <p:strVal val="#ppt_w"/>
                                          </p:val>
                                        </p:tav>
                                      </p:tavLst>
                                    </p:anim>
                                    <p:anim calcmode="lin" valueType="num">
                                      <p:cBhvr>
                                        <p:cTn id="21" dur="1000" fill="hold"/>
                                        <p:tgtEl>
                                          <p:spTgt spid="23"/>
                                        </p:tgtEl>
                                        <p:attrNameLst>
                                          <p:attrName>ppt_h</p:attrName>
                                        </p:attrNameLst>
                                      </p:cBhvr>
                                      <p:tavLst>
                                        <p:tav tm="0">
                                          <p:val>
                                            <p:fltVal val="0"/>
                                          </p:val>
                                        </p:tav>
                                        <p:tav tm="100000">
                                          <p:val>
                                            <p:strVal val="#ppt_h"/>
                                          </p:val>
                                        </p:tav>
                                      </p:tavLst>
                                    </p:anim>
                                    <p:anim calcmode="lin" valueType="num">
                                      <p:cBhvr>
                                        <p:cTn id="22" dur="1000" fill="hold"/>
                                        <p:tgtEl>
                                          <p:spTgt spid="23"/>
                                        </p:tgtEl>
                                        <p:attrNameLst>
                                          <p:attrName>style.rotation</p:attrName>
                                        </p:attrNameLst>
                                      </p:cBhvr>
                                      <p:tavLst>
                                        <p:tav tm="0">
                                          <p:val>
                                            <p:fltVal val="90"/>
                                          </p:val>
                                        </p:tav>
                                        <p:tav tm="100000">
                                          <p:val>
                                            <p:fltVal val="0"/>
                                          </p:val>
                                        </p:tav>
                                      </p:tavLst>
                                    </p:anim>
                                    <p:animEffect transition="in" filter="fade">
                                      <p:cBhvr>
                                        <p:cTn id="23" dur="10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22" presetClass="entr" presetSubtype="8" fill="hold" grpId="0" nodeType="withEffect">
                                  <p:stCondLst>
                                    <p:cond delay="140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o?">
            <a:extLst>
              <a:ext uri="{FF2B5EF4-FFF2-40B4-BE49-F238E27FC236}">
                <a16:creationId xmlns:a16="http://schemas.microsoft.com/office/drawing/2014/main" xmlns="" id="{995AC385-ED7E-4B9A-ACA4-5C041B2A83AE}"/>
              </a:ext>
            </a:extLst>
          </p:cNvPr>
          <p:cNvSpPr/>
          <p:nvPr/>
        </p:nvSpPr>
        <p:spPr>
          <a:xfrm>
            <a:off x="4680508" y="2660080"/>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Who?</a:t>
            </a:r>
          </a:p>
        </p:txBody>
      </p:sp>
      <p:sp>
        <p:nvSpPr>
          <p:cNvPr id="91" name="Answer">
            <a:extLst>
              <a:ext uri="{FF2B5EF4-FFF2-40B4-BE49-F238E27FC236}">
                <a16:creationId xmlns:a16="http://schemas.microsoft.com/office/drawing/2014/main" xmlns="" id="{5608EF90-4557-46E1-87D8-FA215737512A}"/>
              </a:ext>
            </a:extLst>
          </p:cNvPr>
          <p:cNvSpPr/>
          <p:nvPr/>
        </p:nvSpPr>
        <p:spPr>
          <a:xfrm>
            <a:off x="4680507" y="3183302"/>
            <a:ext cx="3707843" cy="1683974"/>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37328C"/>
                </a:solidFill>
              </a:rPr>
              <a:t>Around 30,000 people will attend: world leaders, climate experts, organisations, groups and the media. In addition, every single global citizen will be affected.</a:t>
            </a:r>
          </a:p>
        </p:txBody>
      </p:sp>
      <p:pic>
        <p:nvPicPr>
          <p:cNvPr id="10" name="Earth">
            <a:extLst>
              <a:ext uri="{FF2B5EF4-FFF2-40B4-BE49-F238E27FC236}">
                <a16:creationId xmlns:a16="http://schemas.microsoft.com/office/drawing/2014/main" xmlns="" id="{97057703-90AB-4320-A5C0-0ECFD78629E7}"/>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701763" y="2105815"/>
            <a:ext cx="3770046" cy="3770044"/>
          </a:xfrm>
          <a:prstGeom prst="rect">
            <a:avLst/>
          </a:prstGeom>
        </p:spPr>
      </p:pic>
      <p:pic>
        <p:nvPicPr>
          <p:cNvPr id="12" name="Picture">
            <a:extLst>
              <a:ext uri="{FF2B5EF4-FFF2-40B4-BE49-F238E27FC236}">
                <a16:creationId xmlns:a16="http://schemas.microsoft.com/office/drawing/2014/main" xmlns="" id="{8FF4A1A5-08A0-4AD6-B214-B456A3D6D07A}"/>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928494" y="2332545"/>
            <a:ext cx="3316583" cy="3316583"/>
          </a:xfrm>
          <a:prstGeom prst="ellipse">
            <a:avLst/>
          </a:prstGeom>
          <a:ln w="57150">
            <a:solidFill>
              <a:srgbClr val="37328C"/>
            </a:solidFill>
          </a:ln>
        </p:spPr>
      </p:pic>
      <p:sp>
        <p:nvSpPr>
          <p:cNvPr id="13" name="TextBox 12">
            <a:extLst>
              <a:ext uri="{FF2B5EF4-FFF2-40B4-BE49-F238E27FC236}">
                <a16:creationId xmlns:a16="http://schemas.microsoft.com/office/drawing/2014/main" xmlns="" id="{F12D055B-E7A0-4B3C-843B-8D880D3C2904}"/>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33858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10" presetClass="entr" presetSubtype="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0"/>
                                        </p:tgtEl>
                                        <p:attrNameLst>
                                          <p:attrName>r</p:attrName>
                                        </p:attrNameLst>
                                      </p:cBhvr>
                                    </p:animRot>
                                  </p:childTnLst>
                                </p:cTn>
                              </p:par>
                              <p:par>
                                <p:cTn id="26" presetID="10" presetClass="entr" presetSubtype="0"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50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a:t>
            </a:r>
          </a:p>
        </p:txBody>
      </p:sp>
      <p:sp>
        <p:nvSpPr>
          <p:cNvPr id="19" name="Rectangle 18">
            <a:extLst>
              <a:ext uri="{FF2B5EF4-FFF2-40B4-BE49-F238E27FC236}">
                <a16:creationId xmlns:a16="http://schemas.microsoft.com/office/drawing/2014/main" xmlns="" id="{35C06541-F0BD-4F5F-BEB6-3F9453E8F1EA}"/>
              </a:ext>
            </a:extLst>
          </p:cNvPr>
          <p:cNvSpPr/>
          <p:nvPr/>
        </p:nvSpPr>
        <p:spPr>
          <a:xfrm>
            <a:off x="444894" y="1662455"/>
            <a:ext cx="6610247" cy="260337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224000" bIns="108000" rtlCol="0" anchor="ctr">
            <a:spAutoFit/>
          </a:bodyPr>
          <a:lstStyle/>
          <a:p>
            <a:pPr lvl="0"/>
            <a:r>
              <a:rPr lang="en-GB" sz="1550" dirty="0">
                <a:sym typeface="Roboto"/>
              </a:rPr>
              <a:t>Leaders of some of the world’s most wealthy, and not so wealthy, countries will attend, such as Boris Johnson, Prime Minister of the UK. He launched COP26 with a speech rallying the world to come together in a bid to choose a cleaner and greener future for all. Some countries may send delegates, such as vice-presidents, deputy prime ministers and climate or energy officials. World leaders will report on the progress they have already made towards the Paris Agreement target, as well as what they will continue to do.</a:t>
            </a:r>
          </a:p>
        </p:txBody>
      </p:sp>
      <p:sp>
        <p:nvSpPr>
          <p:cNvPr id="9" name="Rectangle 8">
            <a:extLst>
              <a:ext uri="{FF2B5EF4-FFF2-40B4-BE49-F238E27FC236}">
                <a16:creationId xmlns:a16="http://schemas.microsoft.com/office/drawing/2014/main" xmlns="" id="{49FE0804-5F8A-41AB-82E7-10DC04940B42}"/>
              </a:ext>
            </a:extLst>
          </p:cNvPr>
          <p:cNvSpPr/>
          <p:nvPr/>
        </p:nvSpPr>
        <p:spPr>
          <a:xfrm>
            <a:off x="670091" y="1170066"/>
            <a:ext cx="1786072"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37328C"/>
                </a:solidFill>
              </a:rPr>
              <a:t>World Leaders</a:t>
            </a:r>
          </a:p>
        </p:txBody>
      </p:sp>
      <p:grpSp>
        <p:nvGrpSpPr>
          <p:cNvPr id="16" name="Group 15">
            <a:extLst>
              <a:ext uri="{FF2B5EF4-FFF2-40B4-BE49-F238E27FC236}">
                <a16:creationId xmlns:a16="http://schemas.microsoft.com/office/drawing/2014/main" xmlns="" id="{5BE43477-3AC2-40A3-9053-963C64DE8B28}"/>
              </a:ext>
            </a:extLst>
          </p:cNvPr>
          <p:cNvGrpSpPr/>
          <p:nvPr/>
        </p:nvGrpSpPr>
        <p:grpSpPr>
          <a:xfrm>
            <a:off x="5670132" y="1040235"/>
            <a:ext cx="2831565" cy="3293627"/>
            <a:chOff x="5775718" y="1162033"/>
            <a:chExt cx="2725979" cy="3170812"/>
          </a:xfrm>
        </p:grpSpPr>
        <p:grpSp>
          <p:nvGrpSpPr>
            <p:cNvPr id="15" name="Group 14">
              <a:extLst>
                <a:ext uri="{FF2B5EF4-FFF2-40B4-BE49-F238E27FC236}">
                  <a16:creationId xmlns:a16="http://schemas.microsoft.com/office/drawing/2014/main" xmlns="" id="{C33A55A1-04E4-4AE5-BBA7-A87833DBECAC}"/>
                </a:ext>
              </a:extLst>
            </p:cNvPr>
            <p:cNvGrpSpPr/>
            <p:nvPr/>
          </p:nvGrpSpPr>
          <p:grpSpPr>
            <a:xfrm>
              <a:off x="5775718" y="1606866"/>
              <a:ext cx="2725979" cy="2725979"/>
              <a:chOff x="5878270" y="1581228"/>
              <a:chExt cx="2725979" cy="2725979"/>
            </a:xfrm>
          </p:grpSpPr>
          <p:sp>
            <p:nvSpPr>
              <p:cNvPr id="12" name="Oval 11">
                <a:extLst>
                  <a:ext uri="{FF2B5EF4-FFF2-40B4-BE49-F238E27FC236}">
                    <a16:creationId xmlns:a16="http://schemas.microsoft.com/office/drawing/2014/main" xmlns="" id="{43695114-47B7-4594-B6BD-1DD123D73B90}"/>
                  </a:ext>
                </a:extLst>
              </p:cNvPr>
              <p:cNvSpPr/>
              <p:nvPr/>
            </p:nvSpPr>
            <p:spPr>
              <a:xfrm>
                <a:off x="5878270" y="1581228"/>
                <a:ext cx="2725979" cy="2725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xmlns="" id="{EDB1C3D9-C45F-4543-9CF9-1C3A4DDABFD1}"/>
                  </a:ext>
                </a:extLst>
              </p:cNvPr>
              <p:cNvGrpSpPr/>
              <p:nvPr/>
            </p:nvGrpSpPr>
            <p:grpSpPr>
              <a:xfrm>
                <a:off x="5941746" y="1644703"/>
                <a:ext cx="2599027" cy="2599029"/>
                <a:chOff x="4780071" y="3026086"/>
                <a:chExt cx="3362459" cy="3362460"/>
              </a:xfrm>
            </p:grpSpPr>
            <p:sp>
              <p:nvSpPr>
                <p:cNvPr id="6" name="Oval 5">
                  <a:extLst>
                    <a:ext uri="{FF2B5EF4-FFF2-40B4-BE49-F238E27FC236}">
                      <a16:creationId xmlns:a16="http://schemas.microsoft.com/office/drawing/2014/main" xmlns="" id="{58A482C9-34DE-4F5B-AB7D-68F2B0BD46E9}"/>
                    </a:ext>
                  </a:extLst>
                </p:cNvPr>
                <p:cNvSpPr/>
                <p:nvPr/>
              </p:nvSpPr>
              <p:spPr>
                <a:xfrm>
                  <a:off x="4780071" y="3026087"/>
                  <a:ext cx="3362459" cy="3362459"/>
                </a:xfrm>
                <a:prstGeom prst="ellipse">
                  <a:avLst/>
                </a:prstGeom>
                <a:solidFill>
                  <a:srgbClr val="FC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7757E051-6743-4FBD-8150-A68FAC8B6207}"/>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b="-211"/>
                <a:stretch/>
              </p:blipFill>
              <p:spPr>
                <a:xfrm>
                  <a:off x="4780071" y="3026086"/>
                  <a:ext cx="3362459" cy="3362460"/>
                </a:xfrm>
                <a:prstGeom prst="ellipse">
                  <a:avLst/>
                </a:prstGeom>
              </p:spPr>
            </p:pic>
          </p:grpSp>
        </p:grpSp>
        <p:pic>
          <p:nvPicPr>
            <p:cNvPr id="21" name="Picture 20">
              <a:extLst>
                <a:ext uri="{FF2B5EF4-FFF2-40B4-BE49-F238E27FC236}">
                  <a16:creationId xmlns:a16="http://schemas.microsoft.com/office/drawing/2014/main" xmlns="" id="{ACAE1427-C599-4C37-9240-F12FDE0F2F71}"/>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t="-5697"/>
            <a:stretch/>
          </p:blipFill>
          <p:spPr>
            <a:xfrm>
              <a:off x="5839193" y="1162033"/>
              <a:ext cx="2599027" cy="823314"/>
            </a:xfrm>
            <a:prstGeom prst="rect">
              <a:avLst/>
            </a:prstGeom>
          </p:spPr>
        </p:pic>
      </p:grpSp>
      <p:sp>
        <p:nvSpPr>
          <p:cNvPr id="26" name="Rectangle 25">
            <a:extLst>
              <a:ext uri="{FF2B5EF4-FFF2-40B4-BE49-F238E27FC236}">
                <a16:creationId xmlns:a16="http://schemas.microsoft.com/office/drawing/2014/main" xmlns="" id="{FED6A986-A155-48EC-911B-298553E9E99F}"/>
              </a:ext>
            </a:extLst>
          </p:cNvPr>
          <p:cNvSpPr/>
          <p:nvPr/>
        </p:nvSpPr>
        <p:spPr>
          <a:xfrm>
            <a:off x="1971413" y="4907290"/>
            <a:ext cx="6727970" cy="933690"/>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pPr lvl="0"/>
            <a:r>
              <a:rPr lang="en-GB" sz="1550" dirty="0">
                <a:sym typeface="Roboto"/>
              </a:rPr>
              <a:t>Teams of advisers to world leaders will join discussions to say what their countries can do to further reduce greenhouse gas emissions and prepare their people for the effects of climate change.</a:t>
            </a:r>
          </a:p>
        </p:txBody>
      </p:sp>
      <p:sp>
        <p:nvSpPr>
          <p:cNvPr id="27" name="Rectangle 26">
            <a:extLst>
              <a:ext uri="{FF2B5EF4-FFF2-40B4-BE49-F238E27FC236}">
                <a16:creationId xmlns:a16="http://schemas.microsoft.com/office/drawing/2014/main" xmlns="" id="{9F2E963A-F1B0-4285-A71E-C27094C32E94}"/>
              </a:ext>
            </a:extLst>
          </p:cNvPr>
          <p:cNvSpPr/>
          <p:nvPr/>
        </p:nvSpPr>
        <p:spPr>
          <a:xfrm>
            <a:off x="2458278" y="4417704"/>
            <a:ext cx="1405274"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37328C"/>
                </a:solidFill>
              </a:rPr>
              <a:t>Negotiators</a:t>
            </a:r>
          </a:p>
        </p:txBody>
      </p:sp>
      <p:grpSp>
        <p:nvGrpSpPr>
          <p:cNvPr id="5" name="Group 4">
            <a:extLst>
              <a:ext uri="{FF2B5EF4-FFF2-40B4-BE49-F238E27FC236}">
                <a16:creationId xmlns:a16="http://schemas.microsoft.com/office/drawing/2014/main" xmlns="" id="{7EFD5A64-DC6C-41DF-B0D3-C385B0BA24D0}"/>
              </a:ext>
            </a:extLst>
          </p:cNvPr>
          <p:cNvGrpSpPr/>
          <p:nvPr/>
        </p:nvGrpSpPr>
        <p:grpSpPr>
          <a:xfrm>
            <a:off x="622679" y="4479721"/>
            <a:ext cx="1788829" cy="1788829"/>
            <a:chOff x="894279" y="4279476"/>
            <a:chExt cx="2136999" cy="2136999"/>
          </a:xfrm>
        </p:grpSpPr>
        <p:sp>
          <p:nvSpPr>
            <p:cNvPr id="3" name="Oval 2">
              <a:extLst>
                <a:ext uri="{FF2B5EF4-FFF2-40B4-BE49-F238E27FC236}">
                  <a16:creationId xmlns:a16="http://schemas.microsoft.com/office/drawing/2014/main" xmlns="" id="{3A441F9A-FF49-4D62-9F77-B7324D333602}"/>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xmlns="" id="{E40F890B-C033-4FA5-A54F-7530CA01BD24}"/>
                </a:ext>
              </a:extLst>
            </p:cNvPr>
            <p:cNvGrpSpPr/>
            <p:nvPr/>
          </p:nvGrpSpPr>
          <p:grpSpPr>
            <a:xfrm>
              <a:off x="941691" y="4326889"/>
              <a:ext cx="2042174" cy="2042172"/>
              <a:chOff x="5293305" y="3214719"/>
              <a:chExt cx="2968106" cy="2968104"/>
            </a:xfrm>
          </p:grpSpPr>
          <p:pic>
            <p:nvPicPr>
              <p:cNvPr id="18" name="Picture 17">
                <a:extLst>
                  <a:ext uri="{FF2B5EF4-FFF2-40B4-BE49-F238E27FC236}">
                    <a16:creationId xmlns:a16="http://schemas.microsoft.com/office/drawing/2014/main" xmlns="" id="{0375A1BC-934E-4588-8A62-12413185F4BC}"/>
                  </a:ext>
                </a:extLst>
              </p:cNvPr>
              <p:cNvPicPr>
                <a:picLocks noChangeAspect="1"/>
              </p:cNvPicPr>
              <p:nvPr/>
            </p:nvPicPr>
            <p:blipFill>
              <a:blip r:embed="rId4"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0" name="Picture 19">
                <a:extLst>
                  <a:ext uri="{FF2B5EF4-FFF2-40B4-BE49-F238E27FC236}">
                    <a16:creationId xmlns:a16="http://schemas.microsoft.com/office/drawing/2014/main" xmlns="" id="{3CF01D68-E80B-4720-998D-4A2531CC4BF0}"/>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Tree>
    <p:extLst>
      <p:ext uri="{BB962C8B-B14F-4D97-AF65-F5344CB8AC3E}">
        <p14:creationId xmlns:p14="http://schemas.microsoft.com/office/powerpoint/2010/main" xmlns="" val="86091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2000"/>
                            </p:stCondLst>
                            <p:childTnLst>
                              <p:par>
                                <p:cTn id="18" presetID="10" presetClass="entr" presetSubtype="0" fill="hold" grpId="0" nodeType="afterEffect">
                                  <p:stCondLst>
                                    <p:cond delay="5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31" presetClass="entr" presetSubtype="0"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10" presetClass="entr" presetSubtype="0" fill="hold" nodeType="with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 Else?</a:t>
            </a:r>
          </a:p>
        </p:txBody>
      </p:sp>
      <p:sp>
        <p:nvSpPr>
          <p:cNvPr id="9" name="Rectangle 8">
            <a:extLst>
              <a:ext uri="{FF2B5EF4-FFF2-40B4-BE49-F238E27FC236}">
                <a16:creationId xmlns:a16="http://schemas.microsoft.com/office/drawing/2014/main" xmlns="" id="{49FE0804-5F8A-41AB-82E7-10DC04940B42}"/>
              </a:ext>
            </a:extLst>
          </p:cNvPr>
          <p:cNvSpPr/>
          <p:nvPr/>
        </p:nvSpPr>
        <p:spPr>
          <a:xfrm>
            <a:off x="687265" y="1204501"/>
            <a:ext cx="1250591"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37328C"/>
                </a:solidFill>
              </a:rPr>
              <a:t>Observers</a:t>
            </a:r>
          </a:p>
        </p:txBody>
      </p:sp>
      <p:sp>
        <p:nvSpPr>
          <p:cNvPr id="19" name="Rectangle 18">
            <a:extLst>
              <a:ext uri="{FF2B5EF4-FFF2-40B4-BE49-F238E27FC236}">
                <a16:creationId xmlns:a16="http://schemas.microsoft.com/office/drawing/2014/main" xmlns="" id="{35C06541-F0BD-4F5F-BEB6-3F9453E8F1EA}"/>
              </a:ext>
            </a:extLst>
          </p:cNvPr>
          <p:cNvSpPr/>
          <p:nvPr/>
        </p:nvSpPr>
        <p:spPr>
          <a:xfrm>
            <a:off x="444894" y="1681923"/>
            <a:ext cx="6434469" cy="956773"/>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360000" bIns="108000" rtlCol="0" anchor="ctr">
            <a:spAutoFit/>
          </a:bodyPr>
          <a:lstStyle/>
          <a:p>
            <a:pPr lvl="0"/>
            <a:r>
              <a:rPr lang="en-GB" sz="1600" dirty="0">
                <a:sym typeface="Roboto"/>
              </a:rPr>
              <a:t>Observers, who do not only observe, will be taking an active role at the conference to influence the direction that </a:t>
            </a:r>
            <a:br>
              <a:rPr lang="en-GB" sz="1600" dirty="0">
                <a:sym typeface="Roboto"/>
              </a:rPr>
            </a:br>
            <a:r>
              <a:rPr lang="en-GB" sz="1600" dirty="0">
                <a:sym typeface="Roboto"/>
              </a:rPr>
              <a:t>discussions might take. </a:t>
            </a:r>
          </a:p>
        </p:txBody>
      </p:sp>
      <p:grpSp>
        <p:nvGrpSpPr>
          <p:cNvPr id="22" name="Group 21">
            <a:extLst>
              <a:ext uri="{FF2B5EF4-FFF2-40B4-BE49-F238E27FC236}">
                <a16:creationId xmlns:a16="http://schemas.microsoft.com/office/drawing/2014/main" xmlns="" id="{7B2224F7-FEF3-4CBA-962B-283E84D4DD96}"/>
              </a:ext>
            </a:extLst>
          </p:cNvPr>
          <p:cNvGrpSpPr/>
          <p:nvPr/>
        </p:nvGrpSpPr>
        <p:grpSpPr>
          <a:xfrm>
            <a:off x="6622991" y="1123512"/>
            <a:ext cx="1947075" cy="1947075"/>
            <a:chOff x="894279" y="4279476"/>
            <a:chExt cx="2136999" cy="2136999"/>
          </a:xfrm>
        </p:grpSpPr>
        <p:sp>
          <p:nvSpPr>
            <p:cNvPr id="23" name="Oval 22">
              <a:extLst>
                <a:ext uri="{FF2B5EF4-FFF2-40B4-BE49-F238E27FC236}">
                  <a16:creationId xmlns:a16="http://schemas.microsoft.com/office/drawing/2014/main" xmlns="" id="{149C4EC7-6B98-4DAD-8967-84271330E012}"/>
                </a:ext>
              </a:extLst>
            </p:cNvPr>
            <p:cNvSpPr/>
            <p:nvPr/>
          </p:nvSpPr>
          <p:spPr>
            <a:xfrm>
              <a:off x="894279" y="4279476"/>
              <a:ext cx="2136999" cy="2136999"/>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xmlns="" id="{931D0335-FADA-43EE-AFC2-A5AFFCB51EBF}"/>
                </a:ext>
              </a:extLst>
            </p:cNvPr>
            <p:cNvGrpSpPr/>
            <p:nvPr/>
          </p:nvGrpSpPr>
          <p:grpSpPr>
            <a:xfrm>
              <a:off x="941691" y="4326889"/>
              <a:ext cx="2042174" cy="2042172"/>
              <a:chOff x="5293305" y="3214719"/>
              <a:chExt cx="2968106" cy="2968104"/>
            </a:xfrm>
          </p:grpSpPr>
          <p:pic>
            <p:nvPicPr>
              <p:cNvPr id="25" name="Picture 24">
                <a:extLst>
                  <a:ext uri="{FF2B5EF4-FFF2-40B4-BE49-F238E27FC236}">
                    <a16:creationId xmlns:a16="http://schemas.microsoft.com/office/drawing/2014/main" xmlns="" id="{73751A0A-3813-4E26-BD3C-5DA2F24E6358}"/>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8" name="Picture 27">
                <a:extLst>
                  <a:ext uri="{FF2B5EF4-FFF2-40B4-BE49-F238E27FC236}">
                    <a16:creationId xmlns:a16="http://schemas.microsoft.com/office/drawing/2014/main" xmlns="" id="{762A2E1E-A9F7-4C1E-83CD-279AE5E41CBD}"/>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38100">
                <a:solidFill>
                  <a:srgbClr val="37328C"/>
                </a:solidFill>
              </a:ln>
            </p:spPr>
          </p:pic>
        </p:grpSp>
      </p:grpSp>
      <p:sp>
        <p:nvSpPr>
          <p:cNvPr id="21" name="TextBox 20">
            <a:extLst>
              <a:ext uri="{FF2B5EF4-FFF2-40B4-BE49-F238E27FC236}">
                <a16:creationId xmlns:a16="http://schemas.microsoft.com/office/drawing/2014/main" xmlns="" id="{7597F955-FC37-4FC3-AE12-FF75BCFC5ED4}"/>
              </a:ext>
            </a:extLst>
          </p:cNvPr>
          <p:cNvSpPr txBox="1"/>
          <p:nvPr/>
        </p:nvSpPr>
        <p:spPr>
          <a:xfrm>
            <a:off x="655130" y="5859969"/>
            <a:ext cx="7733219" cy="338554"/>
          </a:xfrm>
          <a:prstGeom prst="rect">
            <a:avLst/>
          </a:prstGeom>
          <a:noFill/>
        </p:spPr>
        <p:txBody>
          <a:bodyPr wrap="square" rtlCol="0">
            <a:spAutoFit/>
          </a:bodyPr>
          <a:lstStyle/>
          <a:p>
            <a:pPr lvl="0"/>
            <a:r>
              <a:rPr lang="en-GB" sz="1600" dirty="0">
                <a:solidFill>
                  <a:srgbClr val="37328C"/>
                </a:solidFill>
                <a:sym typeface="Roboto"/>
              </a:rPr>
              <a:t>These observers can help members of the public to understand how COP26 is going.</a:t>
            </a:r>
          </a:p>
        </p:txBody>
      </p:sp>
      <p:sp>
        <p:nvSpPr>
          <p:cNvPr id="27" name="Rectangle 26">
            <a:extLst>
              <a:ext uri="{FF2B5EF4-FFF2-40B4-BE49-F238E27FC236}">
                <a16:creationId xmlns:a16="http://schemas.microsoft.com/office/drawing/2014/main" xmlns="" id="{DB0D5CC1-5EB3-4AD3-83B1-783861013911}"/>
              </a:ext>
            </a:extLst>
          </p:cNvPr>
          <p:cNvSpPr/>
          <p:nvPr/>
        </p:nvSpPr>
        <p:spPr>
          <a:xfrm>
            <a:off x="1282424" y="3429000"/>
            <a:ext cx="2987408" cy="46433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rgbClr val="37328C"/>
                </a:solidFill>
              </a:rPr>
              <a:t>environmental organisations</a:t>
            </a:r>
          </a:p>
        </p:txBody>
      </p:sp>
      <p:sp>
        <p:nvSpPr>
          <p:cNvPr id="29" name="Rectangle 28">
            <a:extLst>
              <a:ext uri="{FF2B5EF4-FFF2-40B4-BE49-F238E27FC236}">
                <a16:creationId xmlns:a16="http://schemas.microsoft.com/office/drawing/2014/main" xmlns="" id="{3C5D1AFD-0A7B-4A76-A226-6FA1E1AF82E2}"/>
              </a:ext>
            </a:extLst>
          </p:cNvPr>
          <p:cNvSpPr/>
          <p:nvPr/>
        </p:nvSpPr>
        <p:spPr>
          <a:xfrm>
            <a:off x="1282424" y="4063612"/>
            <a:ext cx="2987408" cy="46433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rgbClr val="37328C"/>
                </a:solidFill>
              </a:rPr>
              <a:t>international companies</a:t>
            </a:r>
          </a:p>
        </p:txBody>
      </p:sp>
      <p:sp>
        <p:nvSpPr>
          <p:cNvPr id="30" name="Rectangle 29">
            <a:extLst>
              <a:ext uri="{FF2B5EF4-FFF2-40B4-BE49-F238E27FC236}">
                <a16:creationId xmlns:a16="http://schemas.microsoft.com/office/drawing/2014/main" xmlns="" id="{092A956D-8550-4E75-9108-498DE7B19D92}"/>
              </a:ext>
            </a:extLst>
          </p:cNvPr>
          <p:cNvSpPr/>
          <p:nvPr/>
        </p:nvSpPr>
        <p:spPr>
          <a:xfrm>
            <a:off x="1282424" y="4698224"/>
            <a:ext cx="2987408" cy="46433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rgbClr val="37328C"/>
                </a:solidFill>
              </a:rPr>
              <a:t>youth groups</a:t>
            </a:r>
          </a:p>
        </p:txBody>
      </p:sp>
      <p:sp>
        <p:nvSpPr>
          <p:cNvPr id="31" name="Rectangle 30">
            <a:extLst>
              <a:ext uri="{FF2B5EF4-FFF2-40B4-BE49-F238E27FC236}">
                <a16:creationId xmlns:a16="http://schemas.microsoft.com/office/drawing/2014/main" xmlns="" id="{24BAFB18-D8A3-43DD-8C3B-5999453711ED}"/>
              </a:ext>
            </a:extLst>
          </p:cNvPr>
          <p:cNvSpPr/>
          <p:nvPr/>
        </p:nvSpPr>
        <p:spPr>
          <a:xfrm>
            <a:off x="1282424" y="5332837"/>
            <a:ext cx="2987408" cy="46433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rgbClr val="37328C"/>
                </a:solidFill>
              </a:rPr>
              <a:t>trade unions</a:t>
            </a:r>
          </a:p>
        </p:txBody>
      </p:sp>
      <p:sp>
        <p:nvSpPr>
          <p:cNvPr id="42" name="TextBox 41">
            <a:extLst>
              <a:ext uri="{FF2B5EF4-FFF2-40B4-BE49-F238E27FC236}">
                <a16:creationId xmlns:a16="http://schemas.microsoft.com/office/drawing/2014/main" xmlns="" id="{05308D38-4767-4AE7-85B2-42EDB6323D40}"/>
              </a:ext>
            </a:extLst>
          </p:cNvPr>
          <p:cNvSpPr txBox="1"/>
          <p:nvPr/>
        </p:nvSpPr>
        <p:spPr>
          <a:xfrm>
            <a:off x="655131" y="2745363"/>
            <a:ext cx="7733219" cy="584775"/>
          </a:xfrm>
          <a:prstGeom prst="rect">
            <a:avLst/>
          </a:prstGeom>
          <a:noFill/>
        </p:spPr>
        <p:txBody>
          <a:bodyPr wrap="square" rtlCol="0">
            <a:spAutoFit/>
          </a:bodyPr>
          <a:lstStyle/>
          <a:p>
            <a:pPr lvl="0"/>
            <a:r>
              <a:rPr lang="en-GB" sz="1600" dirty="0">
                <a:solidFill>
                  <a:srgbClr val="37328C"/>
                </a:solidFill>
                <a:sym typeface="Roboto"/>
              </a:rPr>
              <a:t>Observers include UN officials, such as World Health Organisation </a:t>
            </a:r>
            <a:br>
              <a:rPr lang="en-GB" sz="1600" dirty="0">
                <a:solidFill>
                  <a:srgbClr val="37328C"/>
                </a:solidFill>
                <a:sym typeface="Roboto"/>
              </a:rPr>
            </a:br>
            <a:r>
              <a:rPr lang="en-GB" sz="1600" dirty="0">
                <a:solidFill>
                  <a:srgbClr val="37328C"/>
                </a:solidFill>
                <a:sym typeface="Roboto"/>
              </a:rPr>
              <a:t>advisers, and a host of other people:</a:t>
            </a:r>
          </a:p>
        </p:txBody>
      </p:sp>
      <p:sp>
        <p:nvSpPr>
          <p:cNvPr id="43" name="Rectangle 42">
            <a:extLst>
              <a:ext uri="{FF2B5EF4-FFF2-40B4-BE49-F238E27FC236}">
                <a16:creationId xmlns:a16="http://schemas.microsoft.com/office/drawing/2014/main" xmlns="" id="{2D6AC405-0A2B-4EB2-A3C4-5554A37AC46D}"/>
              </a:ext>
            </a:extLst>
          </p:cNvPr>
          <p:cNvSpPr/>
          <p:nvPr/>
        </p:nvSpPr>
        <p:spPr>
          <a:xfrm>
            <a:off x="4893641" y="3429000"/>
            <a:ext cx="2987408" cy="46433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rgbClr val="37328C"/>
                </a:solidFill>
              </a:rPr>
              <a:t>indigenous peoples</a:t>
            </a:r>
          </a:p>
        </p:txBody>
      </p:sp>
      <p:sp>
        <p:nvSpPr>
          <p:cNvPr id="44" name="Rectangle 43">
            <a:extLst>
              <a:ext uri="{FF2B5EF4-FFF2-40B4-BE49-F238E27FC236}">
                <a16:creationId xmlns:a16="http://schemas.microsoft.com/office/drawing/2014/main" xmlns="" id="{8AC8AA00-C01D-40F9-87D3-5B9F0C5BF34A}"/>
              </a:ext>
            </a:extLst>
          </p:cNvPr>
          <p:cNvSpPr/>
          <p:nvPr/>
        </p:nvSpPr>
        <p:spPr>
          <a:xfrm>
            <a:off x="4893641" y="4063612"/>
            <a:ext cx="2987408" cy="46433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rgbClr val="37328C"/>
                </a:solidFill>
              </a:rPr>
              <a:t>farmers</a:t>
            </a:r>
          </a:p>
        </p:txBody>
      </p:sp>
      <p:sp>
        <p:nvSpPr>
          <p:cNvPr id="45" name="Rectangle 44">
            <a:extLst>
              <a:ext uri="{FF2B5EF4-FFF2-40B4-BE49-F238E27FC236}">
                <a16:creationId xmlns:a16="http://schemas.microsoft.com/office/drawing/2014/main" xmlns="" id="{407F8522-D938-49E9-8B34-FFBC331DD3C3}"/>
              </a:ext>
            </a:extLst>
          </p:cNvPr>
          <p:cNvSpPr/>
          <p:nvPr/>
        </p:nvSpPr>
        <p:spPr>
          <a:xfrm>
            <a:off x="4893641" y="4698224"/>
            <a:ext cx="2987408" cy="46433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rgbClr val="37328C"/>
                </a:solidFill>
              </a:rPr>
              <a:t>faith groups</a:t>
            </a:r>
          </a:p>
        </p:txBody>
      </p:sp>
      <p:sp>
        <p:nvSpPr>
          <p:cNvPr id="46" name="Rectangle 45">
            <a:extLst>
              <a:ext uri="{FF2B5EF4-FFF2-40B4-BE49-F238E27FC236}">
                <a16:creationId xmlns:a16="http://schemas.microsoft.com/office/drawing/2014/main" xmlns="" id="{066EB9E4-9BC8-4137-8838-8BD3CED8AA0E}"/>
              </a:ext>
            </a:extLst>
          </p:cNvPr>
          <p:cNvSpPr/>
          <p:nvPr/>
        </p:nvSpPr>
        <p:spPr>
          <a:xfrm>
            <a:off x="4893641" y="5332837"/>
            <a:ext cx="2987408" cy="46433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600" b="1" dirty="0">
                <a:solidFill>
                  <a:srgbClr val="37328C"/>
                </a:solidFill>
              </a:rPr>
              <a:t>the world’s media</a:t>
            </a:r>
          </a:p>
        </p:txBody>
      </p:sp>
    </p:spTree>
    <p:extLst>
      <p:ext uri="{BB962C8B-B14F-4D97-AF65-F5344CB8AC3E}">
        <p14:creationId xmlns:p14="http://schemas.microsoft.com/office/powerpoint/2010/main" xmlns="" val="12139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par>
                                <p:cTn id="12" presetID="31" presetClass="entr" presetSubtype="0" fill="hold" nodeType="withEffect">
                                  <p:stCondLst>
                                    <p:cond delay="5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fltVal val="0"/>
                                          </p:val>
                                        </p:tav>
                                        <p:tav tm="100000">
                                          <p:val>
                                            <p:strVal val="#ppt_w"/>
                                          </p:val>
                                        </p:tav>
                                      </p:tavLst>
                                    </p:anim>
                                    <p:anim calcmode="lin" valueType="num">
                                      <p:cBhvr>
                                        <p:cTn id="15" dur="1000" fill="hold"/>
                                        <p:tgtEl>
                                          <p:spTgt spid="22"/>
                                        </p:tgtEl>
                                        <p:attrNameLst>
                                          <p:attrName>ppt_h</p:attrName>
                                        </p:attrNameLst>
                                      </p:cBhvr>
                                      <p:tavLst>
                                        <p:tav tm="0">
                                          <p:val>
                                            <p:fltVal val="0"/>
                                          </p:val>
                                        </p:tav>
                                        <p:tav tm="100000">
                                          <p:val>
                                            <p:strVal val="#ppt_h"/>
                                          </p:val>
                                        </p:tav>
                                      </p:tavLst>
                                    </p:anim>
                                    <p:anim calcmode="lin" valueType="num">
                                      <p:cBhvr>
                                        <p:cTn id="16" dur="1000" fill="hold"/>
                                        <p:tgtEl>
                                          <p:spTgt spid="22"/>
                                        </p:tgtEl>
                                        <p:attrNameLst>
                                          <p:attrName>style.rotation</p:attrName>
                                        </p:attrNameLst>
                                      </p:cBhvr>
                                      <p:tavLst>
                                        <p:tav tm="0">
                                          <p:val>
                                            <p:fltVal val="90"/>
                                          </p:val>
                                        </p:tav>
                                        <p:tav tm="100000">
                                          <p:val>
                                            <p:fltVal val="0"/>
                                          </p:val>
                                        </p:tav>
                                      </p:tavLst>
                                    </p:anim>
                                    <p:animEffect transition="in" filter="fade">
                                      <p:cBhvr>
                                        <p:cTn id="17" dur="1000"/>
                                        <p:tgtEl>
                                          <p:spTgt spid="22"/>
                                        </p:tgtEl>
                                      </p:cBhvr>
                                    </p:animEffect>
                                  </p:childTnLst>
                                </p:cTn>
                              </p:par>
                              <p:par>
                                <p:cTn id="18" presetID="10" presetClass="entr" presetSubtype="0" fill="hold" nodeType="withEffect">
                                  <p:stCondLst>
                                    <p:cond delay="5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ppt_x"/>
                                          </p:val>
                                        </p:tav>
                                        <p:tav tm="100000">
                                          <p:val>
                                            <p:strVal val="#ppt_x"/>
                                          </p:val>
                                        </p:tav>
                                      </p:tavLst>
                                    </p:anim>
                                    <p:anim calcmode="lin" valueType="num">
                                      <p:cBhvr additive="base">
                                        <p:cTn id="45" dur="500" fill="hold"/>
                                        <p:tgtEl>
                                          <p:spTgt spid="31"/>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 presetClass="entr" presetSubtype="4"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additive="base">
                                        <p:cTn id="64" dur="500" fill="hold"/>
                                        <p:tgtEl>
                                          <p:spTgt spid="46"/>
                                        </p:tgtEl>
                                        <p:attrNameLst>
                                          <p:attrName>ppt_x</p:attrName>
                                        </p:attrNameLst>
                                      </p:cBhvr>
                                      <p:tavLst>
                                        <p:tav tm="0">
                                          <p:val>
                                            <p:strVal val="#ppt_x"/>
                                          </p:val>
                                        </p:tav>
                                        <p:tav tm="100000">
                                          <p:val>
                                            <p:strVal val="#ppt_x"/>
                                          </p:val>
                                        </p:tav>
                                      </p:tavLst>
                                    </p:anim>
                                    <p:anim calcmode="lin" valueType="num">
                                      <p:cBhvr additive="base">
                                        <p:cTn id="65" dur="500" fill="hold"/>
                                        <p:tgtEl>
                                          <p:spTgt spid="46"/>
                                        </p:tgtEl>
                                        <p:attrNameLst>
                                          <p:attrName>ppt_y</p:attrName>
                                        </p:attrNameLst>
                                      </p:cBhvr>
                                      <p:tavLst>
                                        <p:tav tm="0">
                                          <p:val>
                                            <p:strVal val="1+#ppt_h/2"/>
                                          </p:val>
                                        </p:tav>
                                        <p:tav tm="100000">
                                          <p:val>
                                            <p:strVal val="#ppt_y"/>
                                          </p:val>
                                        </p:tav>
                                      </p:tavLst>
                                    </p:anim>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1" grpId="0"/>
      <p:bldP spid="27" grpId="0" animBg="1"/>
      <p:bldP spid="29" grpId="0" animBg="1"/>
      <p:bldP spid="30" grpId="0" animBg="1"/>
      <p:bldP spid="31" grpId="0" animBg="1"/>
      <p:bldP spid="42" grpId="0"/>
      <p:bldP spid="43" grpId="0" animBg="1"/>
      <p:bldP spid="44" grpId="0" animBg="1"/>
      <p:bldP spid="45"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4A6428BA-37FE-45D9-8A20-14F1FDCA28BD}"/>
              </a:ext>
            </a:extLst>
          </p:cNvPr>
          <p:cNvSpPr/>
          <p:nvPr/>
        </p:nvSpPr>
        <p:spPr>
          <a:xfrm>
            <a:off x="447673" y="1591235"/>
            <a:ext cx="5943188" cy="243410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108000" rIns="828000" bIns="108000" rtlCol="0" anchor="ctr">
            <a:spAutoFit/>
          </a:bodyPr>
          <a:lstStyle/>
          <a:p>
            <a:pPr lvl="0"/>
            <a:r>
              <a:rPr lang="en-GB" sz="1600" dirty="0">
                <a:solidFill>
                  <a:srgbClr val="37328C"/>
                </a:solidFill>
                <a:sym typeface="Roboto"/>
              </a:rPr>
              <a:t>Global warming caused by human actions is having an impact on people, wildlife and habitats right across the world. </a:t>
            </a:r>
          </a:p>
          <a:p>
            <a:pPr lvl="0"/>
            <a:endParaRPr lang="en-GB" sz="1600" dirty="0">
              <a:solidFill>
                <a:srgbClr val="37328C"/>
              </a:solidFill>
              <a:sym typeface="Roboto"/>
            </a:endParaRPr>
          </a:p>
          <a:p>
            <a:pPr lvl="0"/>
            <a:r>
              <a:rPr lang="en-GB" sz="1600" dirty="0">
                <a:solidFill>
                  <a:srgbClr val="37328C"/>
                </a:solidFill>
                <a:sym typeface="Roboto"/>
              </a:rPr>
              <a:t>In many parts of the world, the people who do the least to cause climate change can be those most affected by it. Stopping the climate crisis is critical to the collective wellbeing of humans, as well as other living things.</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 Will </a:t>
            </a:r>
            <a:r>
              <a:rPr lang="en-GB">
                <a:solidFill>
                  <a:srgbClr val="37328C"/>
                </a:solidFill>
              </a:rPr>
              <a:t>This Affect?</a:t>
            </a:r>
            <a:endParaRPr lang="en-GB" dirty="0">
              <a:solidFill>
                <a:srgbClr val="37328C"/>
              </a:solidFill>
            </a:endParaRPr>
          </a:p>
        </p:txBody>
      </p:sp>
      <p:grpSp>
        <p:nvGrpSpPr>
          <p:cNvPr id="8" name="Group 7">
            <a:extLst>
              <a:ext uri="{FF2B5EF4-FFF2-40B4-BE49-F238E27FC236}">
                <a16:creationId xmlns:a16="http://schemas.microsoft.com/office/drawing/2014/main" xmlns="" id="{8A1B2ADE-FCE0-4B75-AFB5-2B7F74702BE3}"/>
              </a:ext>
            </a:extLst>
          </p:cNvPr>
          <p:cNvGrpSpPr/>
          <p:nvPr/>
        </p:nvGrpSpPr>
        <p:grpSpPr>
          <a:xfrm>
            <a:off x="5614638" y="1346585"/>
            <a:ext cx="2923401" cy="2923401"/>
            <a:chOff x="5535126" y="1078229"/>
            <a:chExt cx="2923401" cy="2923401"/>
          </a:xfrm>
        </p:grpSpPr>
        <p:sp>
          <p:nvSpPr>
            <p:cNvPr id="7" name="Oval 6">
              <a:extLst>
                <a:ext uri="{FF2B5EF4-FFF2-40B4-BE49-F238E27FC236}">
                  <a16:creationId xmlns:a16="http://schemas.microsoft.com/office/drawing/2014/main" xmlns="" id="{EE20122E-C8FF-4020-94D4-B6697BD5D292}"/>
                </a:ext>
              </a:extLst>
            </p:cNvPr>
            <p:cNvSpPr/>
            <p:nvPr/>
          </p:nvSpPr>
          <p:spPr>
            <a:xfrm>
              <a:off x="5535126" y="1078229"/>
              <a:ext cx="2923401" cy="2923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xmlns="" id="{9D1E604B-6673-4D4B-AFAA-B616F07EBF2D}"/>
                </a:ext>
              </a:extLst>
            </p:cNvPr>
            <p:cNvGrpSpPr/>
            <p:nvPr/>
          </p:nvGrpSpPr>
          <p:grpSpPr>
            <a:xfrm>
              <a:off x="5607713" y="1150816"/>
              <a:ext cx="2778226" cy="2778226"/>
              <a:chOff x="165116" y="1601520"/>
              <a:chExt cx="3474196" cy="3474196"/>
            </a:xfrm>
          </p:grpSpPr>
          <p:pic>
            <p:nvPicPr>
              <p:cNvPr id="29" name="Picture 28">
                <a:extLst>
                  <a:ext uri="{FF2B5EF4-FFF2-40B4-BE49-F238E27FC236}">
                    <a16:creationId xmlns:a16="http://schemas.microsoft.com/office/drawing/2014/main" xmlns="" id="{91C93FB9-1040-44F6-BF9E-439984BE34C1}"/>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30" name="Oval 29">
                <a:extLst>
                  <a:ext uri="{FF2B5EF4-FFF2-40B4-BE49-F238E27FC236}">
                    <a16:creationId xmlns:a16="http://schemas.microsoft.com/office/drawing/2014/main" xmlns="" id="{25A33331-E0BD-44DC-A0A9-2ECC343E0FA7}"/>
                  </a:ext>
                </a:extLst>
              </p:cNvPr>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1"/>
                    </a:solidFill>
                    <a:ea typeface="Roboto"/>
                    <a:cs typeface="Roboto"/>
                    <a:sym typeface="Roboto"/>
                  </a:rPr>
                  <a:t>Who are the people that will be affected by the decisions made at COP26?</a:t>
                </a:r>
              </a:p>
            </p:txBody>
          </p:sp>
        </p:grpSp>
      </p:grpSp>
      <p:sp>
        <p:nvSpPr>
          <p:cNvPr id="36" name="Rectangle 35">
            <a:extLst>
              <a:ext uri="{FF2B5EF4-FFF2-40B4-BE49-F238E27FC236}">
                <a16:creationId xmlns:a16="http://schemas.microsoft.com/office/drawing/2014/main" xmlns="" id="{A0737BCF-877D-41CF-AB41-E3416E1CE24F}"/>
              </a:ext>
            </a:extLst>
          </p:cNvPr>
          <p:cNvSpPr/>
          <p:nvPr/>
        </p:nvSpPr>
        <p:spPr>
          <a:xfrm>
            <a:off x="2305879" y="4773483"/>
            <a:ext cx="6082472" cy="956773"/>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0" tIns="108000" rIns="108000" bIns="108000" rtlCol="0" anchor="ctr">
            <a:spAutoFit/>
          </a:bodyPr>
          <a:lstStyle/>
          <a:p>
            <a:pPr lvl="0"/>
            <a:r>
              <a:rPr lang="en-GB" sz="1600" dirty="0">
                <a:solidFill>
                  <a:schemeClr val="bg1"/>
                </a:solidFill>
                <a:sym typeface="Roboto"/>
              </a:rPr>
              <a:t>COP26 must provide the path to change that will improve the lives and protect the livelihoods of people in communities around the world.</a:t>
            </a:r>
          </a:p>
        </p:txBody>
      </p:sp>
      <p:grpSp>
        <p:nvGrpSpPr>
          <p:cNvPr id="37" name="Group 36">
            <a:extLst>
              <a:ext uri="{FF2B5EF4-FFF2-40B4-BE49-F238E27FC236}">
                <a16:creationId xmlns:a16="http://schemas.microsoft.com/office/drawing/2014/main" xmlns="" id="{C9DE28FD-5557-4771-B760-1706225CE92B}"/>
              </a:ext>
            </a:extLst>
          </p:cNvPr>
          <p:cNvGrpSpPr/>
          <p:nvPr/>
        </p:nvGrpSpPr>
        <p:grpSpPr>
          <a:xfrm>
            <a:off x="622680" y="4214191"/>
            <a:ext cx="2094534" cy="2094534"/>
            <a:chOff x="894279" y="4279476"/>
            <a:chExt cx="2136999" cy="2136999"/>
          </a:xfrm>
        </p:grpSpPr>
        <p:sp>
          <p:nvSpPr>
            <p:cNvPr id="38" name="Oval 37">
              <a:extLst>
                <a:ext uri="{FF2B5EF4-FFF2-40B4-BE49-F238E27FC236}">
                  <a16:creationId xmlns:a16="http://schemas.microsoft.com/office/drawing/2014/main" xmlns="" id="{AE38C10E-674F-4ED2-BA5C-19BFA891FC49}"/>
                </a:ext>
              </a:extLst>
            </p:cNvPr>
            <p:cNvSpPr/>
            <p:nvPr/>
          </p:nvSpPr>
          <p:spPr>
            <a:xfrm>
              <a:off x="894279" y="4279476"/>
              <a:ext cx="2136999" cy="2136999"/>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xmlns="" id="{15AA7119-8089-4CF1-A179-5FEE531DEBE6}"/>
                </a:ext>
              </a:extLst>
            </p:cNvPr>
            <p:cNvGrpSpPr/>
            <p:nvPr/>
          </p:nvGrpSpPr>
          <p:grpSpPr>
            <a:xfrm>
              <a:off x="941691" y="4326889"/>
              <a:ext cx="2042174" cy="2042172"/>
              <a:chOff x="5293305" y="3214719"/>
              <a:chExt cx="2968106" cy="2968104"/>
            </a:xfrm>
          </p:grpSpPr>
          <p:pic>
            <p:nvPicPr>
              <p:cNvPr id="40" name="Picture 39">
                <a:extLst>
                  <a:ext uri="{FF2B5EF4-FFF2-40B4-BE49-F238E27FC236}">
                    <a16:creationId xmlns:a16="http://schemas.microsoft.com/office/drawing/2014/main" xmlns="" id="{03E35F33-3449-4BBE-AFB1-4BF6AAC444A0}"/>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1" name="Picture 40">
                <a:extLst>
                  <a:ext uri="{FF2B5EF4-FFF2-40B4-BE49-F238E27FC236}">
                    <a16:creationId xmlns:a16="http://schemas.microsoft.com/office/drawing/2014/main" xmlns="" id="{B82C4880-D912-4FFC-95C2-9169E4685AFF}"/>
                  </a:ext>
                </a:extLst>
              </p:cNvPr>
              <p:cNvPicPr>
                <a:picLocks noChangeAspect="1"/>
              </p:cNvPicPr>
              <p:nvPr/>
            </p:nvPicPr>
            <p:blipFill>
              <a:blip r:embed="rId4"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Tree>
    <p:extLst>
      <p:ext uri="{BB962C8B-B14F-4D97-AF65-F5344CB8AC3E}">
        <p14:creationId xmlns:p14="http://schemas.microsoft.com/office/powerpoint/2010/main" xmlns="" val="5745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right)">
                                      <p:cBhvr>
                                        <p:cTn id="17" dur="500"/>
                                        <p:tgtEl>
                                          <p:spTgt spid="35"/>
                                        </p:tgtEl>
                                      </p:cBhvr>
                                    </p:animEffect>
                                  </p:childTnLst>
                                </p:cTn>
                              </p:par>
                            </p:childTnLst>
                          </p:cTn>
                        </p:par>
                        <p:par>
                          <p:cTn id="18" fill="hold">
                            <p:stCondLst>
                              <p:cond delay="2000"/>
                            </p:stCondLst>
                            <p:childTnLst>
                              <p:par>
                                <p:cTn id="19" presetID="31" presetClass="entr" presetSubtype="0" fill="hold" nodeType="after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anim calcmode="lin" valueType="num">
                                      <p:cBhvr>
                                        <p:cTn id="23" dur="1000" fill="hold"/>
                                        <p:tgtEl>
                                          <p:spTgt spid="37"/>
                                        </p:tgtEl>
                                        <p:attrNameLst>
                                          <p:attrName>style.rotation</p:attrName>
                                        </p:attrNameLst>
                                      </p:cBhvr>
                                      <p:tavLst>
                                        <p:tav tm="0">
                                          <p:val>
                                            <p:fltVal val="90"/>
                                          </p:val>
                                        </p:tav>
                                        <p:tav tm="100000">
                                          <p:val>
                                            <p:fltVal val="0"/>
                                          </p:val>
                                        </p:tav>
                                      </p:tavLst>
                                    </p:anim>
                                    <p:animEffect transition="in" filter="fade">
                                      <p:cBhvr>
                                        <p:cTn id="24" dur="1000"/>
                                        <p:tgtEl>
                                          <p:spTgt spid="37"/>
                                        </p:tgtEl>
                                      </p:cBhvr>
                                    </p:animEffect>
                                  </p:childTnLst>
                                </p:cTn>
                              </p:par>
                              <p:par>
                                <p:cTn id="25" presetID="10" presetClass="entr" presetSubtype="0"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4A6428BA-37FE-45D9-8A20-14F1FDCA28BD}"/>
              </a:ext>
            </a:extLst>
          </p:cNvPr>
          <p:cNvSpPr/>
          <p:nvPr/>
        </p:nvSpPr>
        <p:spPr>
          <a:xfrm>
            <a:off x="2445162" y="2206788"/>
            <a:ext cx="5943188" cy="1202994"/>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96000" tIns="108000" rIns="108000" bIns="108000" rtlCol="0" anchor="ctr">
            <a:spAutoFit/>
          </a:bodyPr>
          <a:lstStyle/>
          <a:p>
            <a:pPr lvl="0"/>
            <a:r>
              <a:rPr lang="en-GB" sz="1600" dirty="0">
                <a:solidFill>
                  <a:srgbClr val="37328C"/>
                </a:solidFill>
                <a:sym typeface="Roboto"/>
              </a:rPr>
              <a:t>It is important to take into account the needs of all people around the world, not just those in our own country, when making any decisions and agreements about climate change.</a:t>
            </a:r>
          </a:p>
        </p:txBody>
      </p:sp>
      <p:sp>
        <p:nvSpPr>
          <p:cNvPr id="2" name="Title 1"/>
          <p:cNvSpPr>
            <a:spLocks noGrp="1"/>
          </p:cNvSpPr>
          <p:nvPr>
            <p:ph type="title"/>
          </p:nvPr>
        </p:nvSpPr>
        <p:spPr>
          <a:xfrm>
            <a:off x="385160" y="428791"/>
            <a:ext cx="8341713" cy="994306"/>
          </a:xfrm>
        </p:spPr>
        <p:txBody>
          <a:bodyPr/>
          <a:lstStyle/>
          <a:p>
            <a:r>
              <a:rPr lang="en-GB" sz="3900" dirty="0">
                <a:solidFill>
                  <a:srgbClr val="37328C"/>
                </a:solidFill>
              </a:rPr>
              <a:t>COP26 – What Is Climate Justice?</a:t>
            </a:r>
          </a:p>
        </p:txBody>
      </p:sp>
      <p:grpSp>
        <p:nvGrpSpPr>
          <p:cNvPr id="8" name="Group 7">
            <a:extLst>
              <a:ext uri="{FF2B5EF4-FFF2-40B4-BE49-F238E27FC236}">
                <a16:creationId xmlns:a16="http://schemas.microsoft.com/office/drawing/2014/main" xmlns="" id="{8A1B2ADE-FCE0-4B75-AFB5-2B7F74702BE3}"/>
              </a:ext>
            </a:extLst>
          </p:cNvPr>
          <p:cNvGrpSpPr/>
          <p:nvPr/>
        </p:nvGrpSpPr>
        <p:grpSpPr>
          <a:xfrm>
            <a:off x="669150" y="1346585"/>
            <a:ext cx="2923401" cy="2923401"/>
            <a:chOff x="5535126" y="1078229"/>
            <a:chExt cx="2923401" cy="2923401"/>
          </a:xfrm>
        </p:grpSpPr>
        <p:sp>
          <p:nvSpPr>
            <p:cNvPr id="7" name="Oval 6">
              <a:extLst>
                <a:ext uri="{FF2B5EF4-FFF2-40B4-BE49-F238E27FC236}">
                  <a16:creationId xmlns:a16="http://schemas.microsoft.com/office/drawing/2014/main" xmlns="" id="{EE20122E-C8FF-4020-94D4-B6697BD5D292}"/>
                </a:ext>
              </a:extLst>
            </p:cNvPr>
            <p:cNvSpPr/>
            <p:nvPr/>
          </p:nvSpPr>
          <p:spPr>
            <a:xfrm>
              <a:off x="5535126" y="1078229"/>
              <a:ext cx="2923401" cy="2923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xmlns="" id="{9D1E604B-6673-4D4B-AFAA-B616F07EBF2D}"/>
                </a:ext>
              </a:extLst>
            </p:cNvPr>
            <p:cNvGrpSpPr/>
            <p:nvPr/>
          </p:nvGrpSpPr>
          <p:grpSpPr>
            <a:xfrm>
              <a:off x="5607713" y="1150816"/>
              <a:ext cx="2778226" cy="2778226"/>
              <a:chOff x="165116" y="1601520"/>
              <a:chExt cx="3474196" cy="3474196"/>
            </a:xfrm>
          </p:grpSpPr>
          <p:pic>
            <p:nvPicPr>
              <p:cNvPr id="29" name="Picture 28">
                <a:extLst>
                  <a:ext uri="{FF2B5EF4-FFF2-40B4-BE49-F238E27FC236}">
                    <a16:creationId xmlns:a16="http://schemas.microsoft.com/office/drawing/2014/main" xmlns="" id="{91C93FB9-1040-44F6-BF9E-439984BE34C1}"/>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30" name="Oval 29">
                <a:extLst>
                  <a:ext uri="{FF2B5EF4-FFF2-40B4-BE49-F238E27FC236}">
                    <a16:creationId xmlns:a16="http://schemas.microsoft.com/office/drawing/2014/main" xmlns="" id="{25A33331-E0BD-44DC-A0A9-2ECC343E0FA7}"/>
                  </a:ext>
                </a:extLst>
              </p:cNvPr>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1"/>
                    </a:solidFill>
                    <a:ea typeface="Roboto"/>
                    <a:cs typeface="Roboto"/>
                    <a:sym typeface="Roboto"/>
                  </a:rPr>
                  <a:t>By standing together, we can find solutions that work for everyone.</a:t>
                </a:r>
              </a:p>
            </p:txBody>
          </p:sp>
        </p:grpSp>
      </p:grpSp>
      <p:sp>
        <p:nvSpPr>
          <p:cNvPr id="36" name="Rectangle 35">
            <a:extLst>
              <a:ext uri="{FF2B5EF4-FFF2-40B4-BE49-F238E27FC236}">
                <a16:creationId xmlns:a16="http://schemas.microsoft.com/office/drawing/2014/main" xmlns="" id="{A0737BCF-877D-41CF-AB41-E3416E1CE24F}"/>
              </a:ext>
            </a:extLst>
          </p:cNvPr>
          <p:cNvSpPr/>
          <p:nvPr/>
        </p:nvSpPr>
        <p:spPr>
          <a:xfrm>
            <a:off x="440100" y="4460537"/>
            <a:ext cx="6082472" cy="956773"/>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sz="1600" dirty="0">
                <a:solidFill>
                  <a:schemeClr val="bg1"/>
                </a:solidFill>
                <a:sym typeface="Roboto"/>
              </a:rPr>
              <a:t>Those that have contributed the most to climate </a:t>
            </a:r>
            <a:br>
              <a:rPr lang="en-GB" sz="1600" dirty="0">
                <a:solidFill>
                  <a:schemeClr val="bg1"/>
                </a:solidFill>
                <a:sym typeface="Roboto"/>
              </a:rPr>
            </a:br>
            <a:r>
              <a:rPr lang="en-GB" sz="1600" dirty="0">
                <a:solidFill>
                  <a:schemeClr val="bg1"/>
                </a:solidFill>
                <a:sym typeface="Roboto"/>
              </a:rPr>
              <a:t>change should take responsibility in leading the way </a:t>
            </a:r>
            <a:br>
              <a:rPr lang="en-GB" sz="1600" dirty="0">
                <a:solidFill>
                  <a:schemeClr val="bg1"/>
                </a:solidFill>
                <a:sym typeface="Roboto"/>
              </a:rPr>
            </a:br>
            <a:r>
              <a:rPr lang="en-GB" sz="1600" dirty="0">
                <a:solidFill>
                  <a:schemeClr val="bg1"/>
                </a:solidFill>
                <a:sym typeface="Roboto"/>
              </a:rPr>
              <a:t>to find solutions that help to tackle the problem.</a:t>
            </a:r>
          </a:p>
        </p:txBody>
      </p:sp>
      <p:grpSp>
        <p:nvGrpSpPr>
          <p:cNvPr id="37" name="Group 36">
            <a:extLst>
              <a:ext uri="{FF2B5EF4-FFF2-40B4-BE49-F238E27FC236}">
                <a16:creationId xmlns:a16="http://schemas.microsoft.com/office/drawing/2014/main" xmlns="" id="{C9DE28FD-5557-4771-B760-1706225CE92B}"/>
              </a:ext>
            </a:extLst>
          </p:cNvPr>
          <p:cNvGrpSpPr/>
          <p:nvPr/>
        </p:nvGrpSpPr>
        <p:grpSpPr>
          <a:xfrm>
            <a:off x="6025906" y="3714451"/>
            <a:ext cx="2448944" cy="2448944"/>
            <a:chOff x="894279" y="4279476"/>
            <a:chExt cx="2136999" cy="2136999"/>
          </a:xfrm>
        </p:grpSpPr>
        <p:sp>
          <p:nvSpPr>
            <p:cNvPr id="38" name="Oval 37">
              <a:extLst>
                <a:ext uri="{FF2B5EF4-FFF2-40B4-BE49-F238E27FC236}">
                  <a16:creationId xmlns:a16="http://schemas.microsoft.com/office/drawing/2014/main" xmlns="" id="{AE38C10E-674F-4ED2-BA5C-19BFA891FC49}"/>
                </a:ext>
              </a:extLst>
            </p:cNvPr>
            <p:cNvSpPr/>
            <p:nvPr/>
          </p:nvSpPr>
          <p:spPr>
            <a:xfrm>
              <a:off x="894279" y="4279476"/>
              <a:ext cx="2136999" cy="2136999"/>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xmlns="" id="{15AA7119-8089-4CF1-A179-5FEE531DEBE6}"/>
                </a:ext>
              </a:extLst>
            </p:cNvPr>
            <p:cNvGrpSpPr/>
            <p:nvPr/>
          </p:nvGrpSpPr>
          <p:grpSpPr>
            <a:xfrm>
              <a:off x="941691" y="4326889"/>
              <a:ext cx="2042174" cy="2042172"/>
              <a:chOff x="5293305" y="3214719"/>
              <a:chExt cx="2968106" cy="2968104"/>
            </a:xfrm>
          </p:grpSpPr>
          <p:pic>
            <p:nvPicPr>
              <p:cNvPr id="40" name="Picture 39">
                <a:extLst>
                  <a:ext uri="{FF2B5EF4-FFF2-40B4-BE49-F238E27FC236}">
                    <a16:creationId xmlns:a16="http://schemas.microsoft.com/office/drawing/2014/main" xmlns="" id="{03E35F33-3449-4BBE-AFB1-4BF6AAC444A0}"/>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1" name="Picture 40">
                <a:extLst>
                  <a:ext uri="{FF2B5EF4-FFF2-40B4-BE49-F238E27FC236}">
                    <a16:creationId xmlns:a16="http://schemas.microsoft.com/office/drawing/2014/main" xmlns="" id="{B82C4880-D912-4FFC-95C2-9169E4685AFF}"/>
                  </a:ext>
                </a:extLst>
              </p:cNvPr>
              <p:cNvPicPr>
                <a:picLocks noChangeAspect="1"/>
              </p:cNvPicPr>
              <p:nvPr/>
            </p:nvPicPr>
            <p:blipFill>
              <a:blip r:embed="rId4" cstate="email">
                <a:extLst>
                  <a:ext uri="{28A0092B-C50C-407E-A947-70E740481C1C}">
                    <a14:useLocalDpi xmlns:a14="http://schemas.microsoft.com/office/drawing/2010/main" xmlns=""/>
                  </a:ext>
                </a:extLst>
              </a:blip>
              <a:srcRect/>
              <a:stretch/>
            </p:blipFill>
            <p:spPr>
              <a:xfrm>
                <a:off x="5471809" y="3393220"/>
                <a:ext cx="2611102" cy="2611101"/>
              </a:xfrm>
              <a:prstGeom prst="ellipse">
                <a:avLst/>
              </a:prstGeom>
              <a:ln w="57150">
                <a:solidFill>
                  <a:srgbClr val="37328C"/>
                </a:solidFill>
              </a:ln>
            </p:spPr>
          </p:pic>
        </p:grpSp>
      </p:grpSp>
    </p:spTree>
    <p:extLst>
      <p:ext uri="{BB962C8B-B14F-4D97-AF65-F5344CB8AC3E}">
        <p14:creationId xmlns:p14="http://schemas.microsoft.com/office/powerpoint/2010/main" xmlns="" val="24371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par>
                          <p:cTn id="18" fill="hold">
                            <p:stCondLst>
                              <p:cond delay="2000"/>
                            </p:stCondLst>
                            <p:childTnLst>
                              <p:par>
                                <p:cTn id="19" presetID="31" presetClass="entr" presetSubtype="0" fill="hold" nodeType="after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anim calcmode="lin" valueType="num">
                                      <p:cBhvr>
                                        <p:cTn id="23" dur="1000" fill="hold"/>
                                        <p:tgtEl>
                                          <p:spTgt spid="37"/>
                                        </p:tgtEl>
                                        <p:attrNameLst>
                                          <p:attrName>style.rotation</p:attrName>
                                        </p:attrNameLst>
                                      </p:cBhvr>
                                      <p:tavLst>
                                        <p:tav tm="0">
                                          <p:val>
                                            <p:fltVal val="90"/>
                                          </p:val>
                                        </p:tav>
                                        <p:tav tm="100000">
                                          <p:val>
                                            <p:fltVal val="0"/>
                                          </p:val>
                                        </p:tav>
                                      </p:tavLst>
                                    </p:anim>
                                    <p:animEffect transition="in" filter="fade">
                                      <p:cBhvr>
                                        <p:cTn id="24" dur="1000"/>
                                        <p:tgtEl>
                                          <p:spTgt spid="37"/>
                                        </p:tgtEl>
                                      </p:cBhvr>
                                    </p:animEffect>
                                  </p:childTnLst>
                                </p:cTn>
                              </p:par>
                              <p:par>
                                <p:cTn id="25" presetID="10" presetClass="entr" presetSubtype="0"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500"/>
                            </p:stCondLst>
                            <p:childTnLst>
                              <p:par>
                                <p:cTn id="29" presetID="22" presetClass="entr" presetSubtype="2"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at?">
            <a:extLst>
              <a:ext uri="{FF2B5EF4-FFF2-40B4-BE49-F238E27FC236}">
                <a16:creationId xmlns:a16="http://schemas.microsoft.com/office/drawing/2014/main" xmlns="" id="{995AC385-ED7E-4B9A-ACA4-5C041B2A83AE}"/>
              </a:ext>
            </a:extLst>
          </p:cNvPr>
          <p:cNvSpPr/>
          <p:nvPr/>
        </p:nvSpPr>
        <p:spPr>
          <a:xfrm>
            <a:off x="4801088" y="2053497"/>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a:t>
            </a:r>
          </a:p>
        </p:txBody>
      </p:sp>
      <p:sp>
        <p:nvSpPr>
          <p:cNvPr id="91" name="Answer">
            <a:extLst>
              <a:ext uri="{FF2B5EF4-FFF2-40B4-BE49-F238E27FC236}">
                <a16:creationId xmlns:a16="http://schemas.microsoft.com/office/drawing/2014/main" xmlns="" id="{5608EF90-4557-46E1-87D8-FA215737512A}"/>
              </a:ext>
            </a:extLst>
          </p:cNvPr>
          <p:cNvSpPr/>
          <p:nvPr/>
        </p:nvSpPr>
        <p:spPr>
          <a:xfrm>
            <a:off x="4801087" y="2576719"/>
            <a:ext cx="3587263" cy="1569767"/>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37328C"/>
                </a:solidFill>
              </a:rPr>
              <a:t>Countries and their leaders will justify their actions so far before further agreements will be made on actions to tackle climate change.</a:t>
            </a:r>
          </a:p>
        </p:txBody>
      </p:sp>
      <p:pic>
        <p:nvPicPr>
          <p:cNvPr id="5" name="Girl">
            <a:extLst>
              <a:ext uri="{FF2B5EF4-FFF2-40B4-BE49-F238E27FC236}">
                <a16:creationId xmlns:a16="http://schemas.microsoft.com/office/drawing/2014/main" xmlns="" id="{25C19E4A-605B-4828-8E40-1DF51456D2FF}"/>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137336" y="4305445"/>
            <a:ext cx="2173018" cy="4903855"/>
          </a:xfrm>
          <a:prstGeom prst="rect">
            <a:avLst/>
          </a:prstGeom>
        </p:spPr>
      </p:pic>
      <p:pic>
        <p:nvPicPr>
          <p:cNvPr id="14" name="Earth">
            <a:extLst>
              <a:ext uri="{FF2B5EF4-FFF2-40B4-BE49-F238E27FC236}">
                <a16:creationId xmlns:a16="http://schemas.microsoft.com/office/drawing/2014/main" xmlns="" id="{578A9AE3-F471-4A3C-970A-71FF308027C7}"/>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701763" y="2105815"/>
            <a:ext cx="3770046" cy="3770044"/>
          </a:xfrm>
          <a:prstGeom prst="rect">
            <a:avLst/>
          </a:prstGeom>
        </p:spPr>
      </p:pic>
      <p:pic>
        <p:nvPicPr>
          <p:cNvPr id="15" name="Picture">
            <a:extLst>
              <a:ext uri="{FF2B5EF4-FFF2-40B4-BE49-F238E27FC236}">
                <a16:creationId xmlns:a16="http://schemas.microsoft.com/office/drawing/2014/main" xmlns="" id="{53C66524-375B-4AA4-9D92-2DE00CE3F1A4}"/>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928494" y="2332545"/>
            <a:ext cx="3316583" cy="3316583"/>
          </a:xfrm>
          <a:prstGeom prst="ellipse">
            <a:avLst/>
          </a:prstGeom>
          <a:ln w="57150">
            <a:solidFill>
              <a:srgbClr val="37328C"/>
            </a:solidFill>
          </a:ln>
        </p:spPr>
      </p:pic>
      <p:sp>
        <p:nvSpPr>
          <p:cNvPr id="12" name="TextBox 11">
            <a:extLst>
              <a:ext uri="{FF2B5EF4-FFF2-40B4-BE49-F238E27FC236}">
                <a16:creationId xmlns:a16="http://schemas.microsoft.com/office/drawing/2014/main" xmlns="" id="{C4847E28-D8B2-45EE-B15D-B4322E365BCA}"/>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33451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10" presetClass="entr" presetSubtype="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4"/>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9FB12B17-1B56-4871-BC08-ADB82FC8EF5B}"/>
              </a:ext>
            </a:extLst>
          </p:cNvPr>
          <p:cNvSpPr txBox="1"/>
          <p:nvPr/>
        </p:nvSpPr>
        <p:spPr>
          <a:xfrm>
            <a:off x="755650" y="1977479"/>
            <a:ext cx="7632700" cy="584775"/>
          </a:xfrm>
          <a:prstGeom prst="rect">
            <a:avLst/>
          </a:prstGeom>
          <a:noFill/>
        </p:spPr>
        <p:txBody>
          <a:bodyPr wrap="square" rtlCol="0">
            <a:spAutoFit/>
          </a:bodyPr>
          <a:lstStyle/>
          <a:p>
            <a:pPr algn="ctr"/>
            <a:r>
              <a:rPr lang="en-GB" sz="1600" b="1" dirty="0">
                <a:solidFill>
                  <a:srgbClr val="37328C"/>
                </a:solidFill>
              </a:rPr>
              <a:t>What do world leaders need to agree to stop or </a:t>
            </a:r>
            <a:br>
              <a:rPr lang="en-GB" sz="1600" b="1" dirty="0">
                <a:solidFill>
                  <a:srgbClr val="37328C"/>
                </a:solidFill>
              </a:rPr>
            </a:br>
            <a:r>
              <a:rPr lang="en-GB" sz="1600" b="1" dirty="0">
                <a:solidFill>
                  <a:srgbClr val="37328C"/>
                </a:solidFill>
              </a:rPr>
              <a:t>start at COP26 to address climate change for the future?</a:t>
            </a:r>
          </a:p>
        </p:txBody>
      </p:sp>
      <p:sp>
        <p:nvSpPr>
          <p:cNvPr id="18" name="TextBox 17">
            <a:extLst>
              <a:ext uri="{FF2B5EF4-FFF2-40B4-BE49-F238E27FC236}">
                <a16:creationId xmlns:a16="http://schemas.microsoft.com/office/drawing/2014/main" xmlns="" id="{2B48F468-DAEF-407C-992D-BDA36ED94AC1}"/>
              </a:ext>
            </a:extLst>
          </p:cNvPr>
          <p:cNvSpPr txBox="1"/>
          <p:nvPr/>
        </p:nvSpPr>
        <p:spPr>
          <a:xfrm>
            <a:off x="755650" y="2679397"/>
            <a:ext cx="7632700" cy="338554"/>
          </a:xfrm>
          <a:prstGeom prst="rect">
            <a:avLst/>
          </a:prstGeom>
          <a:noFill/>
        </p:spPr>
        <p:txBody>
          <a:bodyPr wrap="square" rtlCol="0">
            <a:spAutoFit/>
          </a:bodyPr>
          <a:lstStyle/>
          <a:p>
            <a:pPr algn="ctr"/>
            <a:r>
              <a:rPr lang="en-GB" sz="1600" b="1" dirty="0">
                <a:solidFill>
                  <a:srgbClr val="37328C"/>
                </a:solidFill>
              </a:rPr>
              <a:t>Goal: </a:t>
            </a:r>
            <a:r>
              <a:rPr lang="en-GB" sz="1600" dirty="0">
                <a:solidFill>
                  <a:srgbClr val="37328C"/>
                </a:solidFill>
              </a:rPr>
              <a:t>Limit global warming to no more than 1.5°C</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What?</a:t>
            </a:r>
          </a:p>
        </p:txBody>
      </p:sp>
      <p:sp>
        <p:nvSpPr>
          <p:cNvPr id="14" name="TextBox 13">
            <a:extLst>
              <a:ext uri="{FF2B5EF4-FFF2-40B4-BE49-F238E27FC236}">
                <a16:creationId xmlns:a16="http://schemas.microsoft.com/office/drawing/2014/main" xmlns="" id="{44B9E4F2-3D7A-40B4-923A-ED21D13D9A58}"/>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Stop or Start?</a:t>
            </a:r>
          </a:p>
        </p:txBody>
      </p:sp>
      <p:sp>
        <p:nvSpPr>
          <p:cNvPr id="22" name="Stop 1">
            <a:extLst>
              <a:ext uri="{FF2B5EF4-FFF2-40B4-BE49-F238E27FC236}">
                <a16:creationId xmlns:a16="http://schemas.microsoft.com/office/drawing/2014/main" xmlns="" id="{47BA9904-68EB-423E-A88D-D538CBFD0F3E}"/>
              </a:ext>
            </a:extLst>
          </p:cNvPr>
          <p:cNvSpPr/>
          <p:nvPr/>
        </p:nvSpPr>
        <p:spPr>
          <a:xfrm>
            <a:off x="5162701" y="3910712"/>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Emitting so many greenhouse gases (gases that trap heat in the Earth’s atmosphere)</a:t>
            </a:r>
          </a:p>
        </p:txBody>
      </p:sp>
      <p:sp>
        <p:nvSpPr>
          <p:cNvPr id="24" name="Stop 2">
            <a:extLst>
              <a:ext uri="{FF2B5EF4-FFF2-40B4-BE49-F238E27FC236}">
                <a16:creationId xmlns:a16="http://schemas.microsoft.com/office/drawing/2014/main" xmlns="" id="{E7C87060-33A6-4CBB-91CB-A3D20990A37E}"/>
              </a:ext>
            </a:extLst>
          </p:cNvPr>
          <p:cNvSpPr/>
          <p:nvPr/>
        </p:nvSpPr>
        <p:spPr>
          <a:xfrm>
            <a:off x="5162701" y="3910712"/>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Burning fossil fuels (coal, gas and oil)</a:t>
            </a:r>
          </a:p>
        </p:txBody>
      </p:sp>
      <p:sp>
        <p:nvSpPr>
          <p:cNvPr id="26" name="Stop 3">
            <a:extLst>
              <a:ext uri="{FF2B5EF4-FFF2-40B4-BE49-F238E27FC236}">
                <a16:creationId xmlns:a16="http://schemas.microsoft.com/office/drawing/2014/main" xmlns="" id="{F4E52D89-1200-4ABA-9744-4A1B95831E6A}"/>
              </a:ext>
            </a:extLst>
          </p:cNvPr>
          <p:cNvSpPr/>
          <p:nvPr/>
        </p:nvSpPr>
        <p:spPr>
          <a:xfrm>
            <a:off x="5162701" y="3910712"/>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Raising the risk of more extreme weather and natural disasters</a:t>
            </a:r>
          </a:p>
        </p:txBody>
      </p:sp>
      <p:sp>
        <p:nvSpPr>
          <p:cNvPr id="31" name="Stop 4">
            <a:extLst>
              <a:ext uri="{FF2B5EF4-FFF2-40B4-BE49-F238E27FC236}">
                <a16:creationId xmlns:a16="http://schemas.microsoft.com/office/drawing/2014/main" xmlns="" id="{11E649A2-116A-4769-A381-A10B561AE05E}"/>
              </a:ext>
            </a:extLst>
          </p:cNvPr>
          <p:cNvSpPr/>
          <p:nvPr/>
        </p:nvSpPr>
        <p:spPr>
          <a:xfrm>
            <a:off x="5162701" y="3910712"/>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Making vehicles </a:t>
            </a:r>
            <a:br>
              <a:rPr lang="en-GB" sz="1600" dirty="0">
                <a:solidFill>
                  <a:schemeClr val="bg1"/>
                </a:solidFill>
                <a:sym typeface="Roboto"/>
              </a:rPr>
            </a:br>
            <a:r>
              <a:rPr lang="en-GB" sz="1600" dirty="0">
                <a:solidFill>
                  <a:schemeClr val="bg1"/>
                </a:solidFill>
                <a:sym typeface="Roboto"/>
              </a:rPr>
              <a:t>that emit any greenhouse gases</a:t>
            </a:r>
          </a:p>
        </p:txBody>
      </p:sp>
      <p:sp>
        <p:nvSpPr>
          <p:cNvPr id="20" name="Stop Header 1">
            <a:extLst>
              <a:ext uri="{FF2B5EF4-FFF2-40B4-BE49-F238E27FC236}">
                <a16:creationId xmlns:a16="http://schemas.microsoft.com/office/drawing/2014/main" xmlns="" id="{89ACA453-DFFA-49AC-BDE5-45CB514B6B14}"/>
              </a:ext>
            </a:extLst>
          </p:cNvPr>
          <p:cNvSpPr/>
          <p:nvPr/>
        </p:nvSpPr>
        <p:spPr>
          <a:xfrm>
            <a:off x="5162701" y="3181446"/>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21" name="Stop Header 2">
            <a:extLst>
              <a:ext uri="{FF2B5EF4-FFF2-40B4-BE49-F238E27FC236}">
                <a16:creationId xmlns:a16="http://schemas.microsoft.com/office/drawing/2014/main" xmlns="" id="{817F5271-368C-4622-B316-DB6906D6F8B5}"/>
              </a:ext>
            </a:extLst>
          </p:cNvPr>
          <p:cNvSpPr/>
          <p:nvPr/>
        </p:nvSpPr>
        <p:spPr>
          <a:xfrm>
            <a:off x="5162701" y="3181446"/>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30" name="Stop Header 3">
            <a:extLst>
              <a:ext uri="{FF2B5EF4-FFF2-40B4-BE49-F238E27FC236}">
                <a16:creationId xmlns:a16="http://schemas.microsoft.com/office/drawing/2014/main" xmlns="" id="{68FA4A23-5E08-4792-9E2C-FEA91180719E}"/>
              </a:ext>
            </a:extLst>
          </p:cNvPr>
          <p:cNvSpPr/>
          <p:nvPr/>
        </p:nvSpPr>
        <p:spPr>
          <a:xfrm>
            <a:off x="5162701" y="3181446"/>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33" name="Stop Header 4">
            <a:extLst>
              <a:ext uri="{FF2B5EF4-FFF2-40B4-BE49-F238E27FC236}">
                <a16:creationId xmlns:a16="http://schemas.microsoft.com/office/drawing/2014/main" xmlns="" id="{BC75CB33-5162-492F-B8D0-4593CE14B2F1}"/>
              </a:ext>
            </a:extLst>
          </p:cNvPr>
          <p:cNvSpPr/>
          <p:nvPr/>
        </p:nvSpPr>
        <p:spPr>
          <a:xfrm>
            <a:off x="5162701" y="3181446"/>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23" name="Start 1`">
            <a:extLst>
              <a:ext uri="{FF2B5EF4-FFF2-40B4-BE49-F238E27FC236}">
                <a16:creationId xmlns:a16="http://schemas.microsoft.com/office/drawing/2014/main" xmlns="" id="{7F292735-484A-43F0-9B53-A4D25FBD32E8}"/>
              </a:ext>
            </a:extLst>
          </p:cNvPr>
          <p:cNvSpPr/>
          <p:nvPr/>
        </p:nvSpPr>
        <p:spPr>
          <a:xfrm>
            <a:off x="1681392" y="3900131"/>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Helping communities adapt to the impacts of climate change</a:t>
            </a:r>
          </a:p>
        </p:txBody>
      </p:sp>
      <p:sp>
        <p:nvSpPr>
          <p:cNvPr id="25" name="Start 2">
            <a:extLst>
              <a:ext uri="{FF2B5EF4-FFF2-40B4-BE49-F238E27FC236}">
                <a16:creationId xmlns:a16="http://schemas.microsoft.com/office/drawing/2014/main" xmlns="" id="{143690BA-3AFC-4C91-9903-EE2BE83E8A56}"/>
              </a:ext>
            </a:extLst>
          </p:cNvPr>
          <p:cNvSpPr/>
          <p:nvPr/>
        </p:nvSpPr>
        <p:spPr>
          <a:xfrm>
            <a:off x="1681392" y="3900131"/>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Using cheaper, cleaner, renewable energy (wind, solar, hydro)</a:t>
            </a:r>
          </a:p>
        </p:txBody>
      </p:sp>
      <p:sp>
        <p:nvSpPr>
          <p:cNvPr id="27" name="Start 3">
            <a:extLst>
              <a:ext uri="{FF2B5EF4-FFF2-40B4-BE49-F238E27FC236}">
                <a16:creationId xmlns:a16="http://schemas.microsoft.com/office/drawing/2014/main" xmlns="" id="{2BD58496-662C-41EE-BD28-2084EEE412A0}"/>
              </a:ext>
            </a:extLst>
          </p:cNvPr>
          <p:cNvSpPr/>
          <p:nvPr/>
        </p:nvSpPr>
        <p:spPr>
          <a:xfrm>
            <a:off x="1681392" y="3900131"/>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Protecting natural resources (forests, oceans, wetlands)</a:t>
            </a:r>
          </a:p>
        </p:txBody>
      </p:sp>
      <p:sp>
        <p:nvSpPr>
          <p:cNvPr id="28" name="Start 4">
            <a:extLst>
              <a:ext uri="{FF2B5EF4-FFF2-40B4-BE49-F238E27FC236}">
                <a16:creationId xmlns:a16="http://schemas.microsoft.com/office/drawing/2014/main" xmlns="" id="{D393FE5F-296C-49E1-B1BE-E05DBF77CA15}"/>
              </a:ext>
            </a:extLst>
          </p:cNvPr>
          <p:cNvSpPr/>
          <p:nvPr/>
        </p:nvSpPr>
        <p:spPr>
          <a:xfrm>
            <a:off x="1681392" y="3900131"/>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Finding money in budgets to spend </a:t>
            </a:r>
            <a:br>
              <a:rPr lang="en-GB" sz="1600" dirty="0">
                <a:solidFill>
                  <a:schemeClr val="bg1"/>
                </a:solidFill>
                <a:sym typeface="Roboto"/>
              </a:rPr>
            </a:br>
            <a:r>
              <a:rPr lang="en-GB" sz="1600" dirty="0">
                <a:solidFill>
                  <a:schemeClr val="bg1"/>
                </a:solidFill>
                <a:sym typeface="Roboto"/>
              </a:rPr>
              <a:t>on reducing </a:t>
            </a:r>
            <a:br>
              <a:rPr lang="en-GB" sz="1600" dirty="0">
                <a:solidFill>
                  <a:schemeClr val="bg1"/>
                </a:solidFill>
                <a:sym typeface="Roboto"/>
              </a:rPr>
            </a:br>
            <a:r>
              <a:rPr lang="en-GB" sz="1600" dirty="0">
                <a:solidFill>
                  <a:schemeClr val="bg1"/>
                </a:solidFill>
                <a:sym typeface="Roboto"/>
              </a:rPr>
              <a:t>climate change</a:t>
            </a:r>
          </a:p>
        </p:txBody>
      </p:sp>
      <p:sp>
        <p:nvSpPr>
          <p:cNvPr id="19" name="Start Header 1">
            <a:extLst>
              <a:ext uri="{FF2B5EF4-FFF2-40B4-BE49-F238E27FC236}">
                <a16:creationId xmlns:a16="http://schemas.microsoft.com/office/drawing/2014/main" xmlns="" id="{77D6552F-1B84-45CC-8866-5246C70C4BB2}"/>
              </a:ext>
            </a:extLst>
          </p:cNvPr>
          <p:cNvSpPr/>
          <p:nvPr/>
        </p:nvSpPr>
        <p:spPr>
          <a:xfrm>
            <a:off x="1684962" y="3181446"/>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29" name="Start Header 2">
            <a:extLst>
              <a:ext uri="{FF2B5EF4-FFF2-40B4-BE49-F238E27FC236}">
                <a16:creationId xmlns:a16="http://schemas.microsoft.com/office/drawing/2014/main" xmlns="" id="{763EBD2F-C9CD-4D78-B9F7-09040AA22061}"/>
              </a:ext>
            </a:extLst>
          </p:cNvPr>
          <p:cNvSpPr/>
          <p:nvPr/>
        </p:nvSpPr>
        <p:spPr>
          <a:xfrm>
            <a:off x="1684962" y="3181446"/>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32" name="Start Header 3">
            <a:extLst>
              <a:ext uri="{FF2B5EF4-FFF2-40B4-BE49-F238E27FC236}">
                <a16:creationId xmlns:a16="http://schemas.microsoft.com/office/drawing/2014/main" xmlns="" id="{16792DB8-2D9D-47D4-8A68-19BA4405F937}"/>
              </a:ext>
            </a:extLst>
          </p:cNvPr>
          <p:cNvSpPr/>
          <p:nvPr/>
        </p:nvSpPr>
        <p:spPr>
          <a:xfrm>
            <a:off x="1684962" y="3181446"/>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34" name="Start Header 4">
            <a:extLst>
              <a:ext uri="{FF2B5EF4-FFF2-40B4-BE49-F238E27FC236}">
                <a16:creationId xmlns:a16="http://schemas.microsoft.com/office/drawing/2014/main" xmlns="" id="{AF48C3E3-2B80-47D6-8175-798C9289DF0A}"/>
              </a:ext>
            </a:extLst>
          </p:cNvPr>
          <p:cNvSpPr/>
          <p:nvPr/>
        </p:nvSpPr>
        <p:spPr>
          <a:xfrm>
            <a:off x="1684962" y="3181446"/>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Tree>
    <p:extLst>
      <p:ext uri="{BB962C8B-B14F-4D97-AF65-F5344CB8AC3E}">
        <p14:creationId xmlns:p14="http://schemas.microsoft.com/office/powerpoint/2010/main" xmlns="" val="11522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6" presetClass="emph" presetSubtype="0" repeatCount="2000" fill="hold" grpId="1" nodeType="withEffect">
                                  <p:stCondLst>
                                    <p:cond delay="0"/>
                                  </p:stCondLst>
                                  <p:childTnLst>
                                    <p:animEffect transition="out" filter="fade">
                                      <p:cBhvr>
                                        <p:cTn id="18" dur="500" tmFilter="0, 0; .2, .5; .8, .5; 1, 0"/>
                                        <p:tgtEl>
                                          <p:spTgt spid="19"/>
                                        </p:tgtEl>
                                      </p:cBhvr>
                                    </p:animEffect>
                                    <p:animScale>
                                      <p:cBhvr>
                                        <p:cTn id="19" dur="250" autoRev="1" fill="hold"/>
                                        <p:tgtEl>
                                          <p:spTgt spid="19"/>
                                        </p:tgtEl>
                                      </p:cBhvr>
                                      <p:by x="105000" y="105000"/>
                                    </p:animScale>
                                  </p:childTnLst>
                                </p:cTn>
                              </p:par>
                              <p:par>
                                <p:cTn id="20" presetID="2" presetClass="entr" presetSubtype="2"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6" presetClass="emph" presetSubtype="0" repeatCount="2000" fill="hold" grpId="1" nodeType="withEffect">
                                  <p:stCondLst>
                                    <p:cond delay="0"/>
                                  </p:stCondLst>
                                  <p:childTnLst>
                                    <p:animEffect transition="out" filter="fade">
                                      <p:cBhvr>
                                        <p:cTn id="25" dur="500" tmFilter="0, 0; .2, .5; .8, .5; 1, 0"/>
                                        <p:tgtEl>
                                          <p:spTgt spid="20"/>
                                        </p:tgtEl>
                                      </p:cBhvr>
                                    </p:animEffect>
                                    <p:animScale>
                                      <p:cBhvr>
                                        <p:cTn id="26"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27" presetClass="emph" presetSubtype="0" fill="remove" grpId="1" nodeType="withEffect">
                                  <p:stCondLst>
                                    <p:cond delay="0"/>
                                  </p:stCondLst>
                                  <p:childTnLst>
                                    <p:animClr clrSpc="rgb" dir="cw">
                                      <p:cBhvr override="childStyle">
                                        <p:cTn id="34" dur="250" autoRev="1" fill="remove"/>
                                        <p:tgtEl>
                                          <p:spTgt spid="23"/>
                                        </p:tgtEl>
                                        <p:attrNameLst>
                                          <p:attrName>style.color</p:attrName>
                                        </p:attrNameLst>
                                      </p:cBhvr>
                                      <p:to>
                                        <a:schemeClr val="bg1"/>
                                      </p:to>
                                    </p:animClr>
                                    <p:animClr clrSpc="rgb" dir="cw">
                                      <p:cBhvr>
                                        <p:cTn id="35" dur="250" autoRev="1" fill="remove"/>
                                        <p:tgtEl>
                                          <p:spTgt spid="23"/>
                                        </p:tgtEl>
                                        <p:attrNameLst>
                                          <p:attrName>fillcolor</p:attrName>
                                        </p:attrNameLst>
                                      </p:cBhvr>
                                      <p:to>
                                        <a:schemeClr val="bg1"/>
                                      </p:to>
                                    </p:animClr>
                                    <p:set>
                                      <p:cBhvr>
                                        <p:cTn id="36" dur="250" autoRev="1" fill="remove"/>
                                        <p:tgtEl>
                                          <p:spTgt spid="23"/>
                                        </p:tgtEl>
                                        <p:attrNameLst>
                                          <p:attrName>fill.type</p:attrName>
                                        </p:attrNameLst>
                                      </p:cBhvr>
                                      <p:to>
                                        <p:strVal val="solid"/>
                                      </p:to>
                                    </p:set>
                                    <p:set>
                                      <p:cBhvr>
                                        <p:cTn id="37" dur="250" autoRev="1" fill="remove"/>
                                        <p:tgtEl>
                                          <p:spTgt spid="23"/>
                                        </p:tgtEl>
                                        <p:attrNameLst>
                                          <p:attrName>fill.on</p:attrName>
                                        </p:attrNameLst>
                                      </p:cBhvr>
                                      <p:to>
                                        <p:strVal val="true"/>
                                      </p:to>
                                    </p:set>
                                  </p:childTnLst>
                                </p:cTn>
                              </p:par>
                              <p:par>
                                <p:cTn id="38" presetID="1" presetClass="exit" presetSubtype="0" fill="hold" grpId="2" nodeType="withEffect">
                                  <p:stCondLst>
                                    <p:cond delay="0"/>
                                  </p:stCondLst>
                                  <p:childTnLst>
                                    <p:set>
                                      <p:cBhvr>
                                        <p:cTn id="39" dur="1" fill="hold">
                                          <p:stCondLst>
                                            <p:cond delay="0"/>
                                          </p:stCondLst>
                                        </p:cTn>
                                        <p:tgtEl>
                                          <p:spTgt spid="19"/>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26" presetClass="emph" presetSubtype="0" fill="hold" grpId="1" nodeType="withEffect">
                                  <p:stCondLst>
                                    <p:cond delay="0"/>
                                  </p:stCondLst>
                                  <p:childTnLst>
                                    <p:animEffect transition="out" filter="fade">
                                      <p:cBhvr>
                                        <p:cTn id="49" dur="500" tmFilter="0, 0; .2, .5; .8, .5; 1, 0"/>
                                        <p:tgtEl>
                                          <p:spTgt spid="25"/>
                                        </p:tgtEl>
                                      </p:cBhvr>
                                    </p:animEffect>
                                    <p:animScale>
                                      <p:cBhvr>
                                        <p:cTn id="50" dur="250" autoRev="1" fill="hold"/>
                                        <p:tgtEl>
                                          <p:spTgt spid="25"/>
                                        </p:tgtEl>
                                      </p:cBhvr>
                                      <p:by x="105000" y="105000"/>
                                    </p:animScale>
                                  </p:childTnLst>
                                </p:cTn>
                              </p:par>
                              <p:par>
                                <p:cTn id="51" presetID="1" presetClass="exit" presetSubtype="0" fill="hold" grpId="2"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7" restart="whenNotActive" fill="hold" evtFilter="cancelBubble" nodeType="interactiveSeq">
                <p:stCondLst>
                  <p:cond evt="onClick" delay="0">
                    <p:tgtEl>
                      <p:spTgt spid="32"/>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26" presetClass="emph" presetSubtype="0" fill="hold" grpId="1" nodeType="withEffect">
                                  <p:stCondLst>
                                    <p:cond delay="0"/>
                                  </p:stCondLst>
                                  <p:childTnLst>
                                    <p:animEffect transition="out" filter="fade">
                                      <p:cBhvr>
                                        <p:cTn id="64" dur="500" tmFilter="0, 0; .2, .5; .8, .5; 1, 0"/>
                                        <p:tgtEl>
                                          <p:spTgt spid="27"/>
                                        </p:tgtEl>
                                      </p:cBhvr>
                                    </p:animEffect>
                                    <p:animScale>
                                      <p:cBhvr>
                                        <p:cTn id="65" dur="250" autoRev="1" fill="hold"/>
                                        <p:tgtEl>
                                          <p:spTgt spid="27"/>
                                        </p:tgtEl>
                                      </p:cBhvr>
                                      <p:by x="105000" y="105000"/>
                                    </p:animScale>
                                  </p:childTnLst>
                                </p:cTn>
                              </p:par>
                              <p:par>
                                <p:cTn id="66" presetID="1" presetClass="exit" presetSubtype="0" fill="hold" grpId="2" nodeType="withEffect">
                                  <p:stCondLst>
                                    <p:cond delay="0"/>
                                  </p:stCondLst>
                                  <p:childTnLst>
                                    <p:set>
                                      <p:cBhvr>
                                        <p:cTn id="67" dur="1" fill="hold">
                                          <p:stCondLst>
                                            <p:cond delay="0"/>
                                          </p:stCondLst>
                                        </p:cTn>
                                        <p:tgtEl>
                                          <p:spTgt spid="25"/>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32"/>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72" restart="whenNotActive" fill="hold" evtFilter="cancelBubble" nodeType="interactiveSeq">
                <p:stCondLst>
                  <p:cond evt="onClick" delay="0">
                    <p:tgtEl>
                      <p:spTgt spid="34"/>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26" presetClass="emph" presetSubtype="0" fill="hold" grpId="1" nodeType="withEffect">
                                  <p:stCondLst>
                                    <p:cond delay="0"/>
                                  </p:stCondLst>
                                  <p:childTnLst>
                                    <p:animEffect transition="out" filter="fade">
                                      <p:cBhvr>
                                        <p:cTn id="79" dur="500" tmFilter="0, 0; .2, .5; .8, .5; 1, 0"/>
                                        <p:tgtEl>
                                          <p:spTgt spid="28"/>
                                        </p:tgtEl>
                                      </p:cBhvr>
                                    </p:animEffect>
                                    <p:animScale>
                                      <p:cBhvr>
                                        <p:cTn id="80" dur="250" autoRev="1" fill="hold"/>
                                        <p:tgtEl>
                                          <p:spTgt spid="28"/>
                                        </p:tgtEl>
                                      </p:cBhvr>
                                      <p:by x="105000" y="105000"/>
                                    </p:animScale>
                                  </p:childTnLst>
                                </p:cTn>
                              </p:par>
                              <p:par>
                                <p:cTn id="81" presetID="1" presetClass="exit" presetSubtype="0" fill="hold" grpId="1" nodeType="withEffect">
                                  <p:stCondLst>
                                    <p:cond delay="0"/>
                                  </p:stCondLst>
                                  <p:childTnLst>
                                    <p:set>
                                      <p:cBhvr>
                                        <p:cTn id="82"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3" restart="whenNotActive" fill="hold" evtFilter="cancelBubble" nodeType="interactiveSeq">
                <p:stCondLst>
                  <p:cond evt="onClick" delay="0">
                    <p:tgtEl>
                      <p:spTgt spid="20"/>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par>
                                <p:cTn id="89" presetID="26" presetClass="emph" presetSubtype="0" fill="hold" grpId="1" nodeType="withEffect">
                                  <p:stCondLst>
                                    <p:cond delay="0"/>
                                  </p:stCondLst>
                                  <p:childTnLst>
                                    <p:animEffect transition="out" filter="fade">
                                      <p:cBhvr>
                                        <p:cTn id="90" dur="500" tmFilter="0, 0; .2, .5; .8, .5; 1, 0"/>
                                        <p:tgtEl>
                                          <p:spTgt spid="22"/>
                                        </p:tgtEl>
                                      </p:cBhvr>
                                    </p:animEffect>
                                    <p:animScale>
                                      <p:cBhvr>
                                        <p:cTn id="91" dur="250" autoRev="1" fill="hold"/>
                                        <p:tgtEl>
                                          <p:spTgt spid="22"/>
                                        </p:tgtEl>
                                      </p:cBhvr>
                                      <p:by x="105000" y="105000"/>
                                    </p:animScale>
                                  </p:childTnLst>
                                </p:cTn>
                              </p:par>
                              <p:par>
                                <p:cTn id="92" presetID="1" presetClass="exit" presetSubtype="0" fill="hold" grpId="2" nodeType="withEffect">
                                  <p:stCondLst>
                                    <p:cond delay="0"/>
                                  </p:stCondLst>
                                  <p:childTnLst>
                                    <p:set>
                                      <p:cBhvr>
                                        <p:cTn id="93" dur="1" fill="hold">
                                          <p:stCondLst>
                                            <p:cond delay="0"/>
                                          </p:stCondLst>
                                        </p:cTn>
                                        <p:tgtEl>
                                          <p:spTgt spid="20"/>
                                        </p:tgtEl>
                                        <p:attrNameLst>
                                          <p:attrName>style.visibility</p:attrName>
                                        </p:attrNameLst>
                                      </p:cBhvr>
                                      <p:to>
                                        <p:strVal val="hidden"/>
                                      </p:to>
                                    </p:set>
                                  </p:childTnLst>
                                </p:cTn>
                              </p:par>
                              <p:par>
                                <p:cTn id="94" presetID="1"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96" restart="whenNotActive" fill="hold" evtFilter="cancelBubble" nodeType="interactiveSeq">
                <p:stCondLst>
                  <p:cond evt="onClick" delay="0">
                    <p:tgtEl>
                      <p:spTgt spid="21"/>
                    </p:tgtEl>
                  </p:cond>
                </p:stCondLst>
                <p:endSync evt="end" delay="0">
                  <p:rtn val="all"/>
                </p:endSync>
                <p:childTnLst>
                  <p:par>
                    <p:cTn id="97" fill="hold">
                      <p:stCondLst>
                        <p:cond delay="0"/>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par>
                                <p:cTn id="102" presetID="26" presetClass="emph" presetSubtype="0" fill="hold" grpId="1" nodeType="withEffect">
                                  <p:stCondLst>
                                    <p:cond delay="0"/>
                                  </p:stCondLst>
                                  <p:childTnLst>
                                    <p:animEffect transition="out" filter="fade">
                                      <p:cBhvr>
                                        <p:cTn id="103" dur="500" tmFilter="0, 0; .2, .5; .8, .5; 1, 0"/>
                                        <p:tgtEl>
                                          <p:spTgt spid="24"/>
                                        </p:tgtEl>
                                      </p:cBhvr>
                                    </p:animEffect>
                                    <p:animScale>
                                      <p:cBhvr>
                                        <p:cTn id="104" dur="250" autoRev="1" fill="hold"/>
                                        <p:tgtEl>
                                          <p:spTgt spid="24"/>
                                        </p:tgtEl>
                                      </p:cBhvr>
                                      <p:by x="105000" y="105000"/>
                                    </p:animScale>
                                  </p:childTnLst>
                                </p:cTn>
                              </p:par>
                              <p:par>
                                <p:cTn id="105" presetID="1" presetClass="exit" presetSubtype="0" fill="hold" grpId="2" nodeType="withEffect">
                                  <p:stCondLst>
                                    <p:cond delay="0"/>
                                  </p:stCondLst>
                                  <p:childTnLst>
                                    <p:set>
                                      <p:cBhvr>
                                        <p:cTn id="106" dur="1" fill="hold">
                                          <p:stCondLst>
                                            <p:cond delay="0"/>
                                          </p:stCondLst>
                                        </p:cTn>
                                        <p:tgtEl>
                                          <p:spTgt spid="22"/>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1"/>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11" restart="whenNotActive" fill="hold" evtFilter="cancelBubble" nodeType="interactiveSeq">
                <p:stCondLst>
                  <p:cond evt="onClick" delay="0">
                    <p:tgtEl>
                      <p:spTgt spid="30"/>
                    </p:tgtEl>
                  </p:cond>
                </p:stCondLst>
                <p:endSync evt="end" delay="0">
                  <p:rtn val="all"/>
                </p:endSync>
                <p:childTnLst>
                  <p:par>
                    <p:cTn id="112" fill="hold">
                      <p:stCondLst>
                        <p:cond delay="0"/>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par>
                                <p:cTn id="117" presetID="26" presetClass="emph" presetSubtype="0" fill="hold" grpId="1" nodeType="withEffect">
                                  <p:stCondLst>
                                    <p:cond delay="0"/>
                                  </p:stCondLst>
                                  <p:childTnLst>
                                    <p:animEffect transition="out" filter="fade">
                                      <p:cBhvr>
                                        <p:cTn id="118" dur="500" tmFilter="0, 0; .2, .5; .8, .5; 1, 0"/>
                                        <p:tgtEl>
                                          <p:spTgt spid="26"/>
                                        </p:tgtEl>
                                      </p:cBhvr>
                                    </p:animEffect>
                                    <p:animScale>
                                      <p:cBhvr>
                                        <p:cTn id="119" dur="250" autoRev="1" fill="hold"/>
                                        <p:tgtEl>
                                          <p:spTgt spid="26"/>
                                        </p:tgtEl>
                                      </p:cBhvr>
                                      <p:by x="105000" y="105000"/>
                                    </p:animScale>
                                  </p:childTnLst>
                                </p:cTn>
                              </p:par>
                              <p:par>
                                <p:cTn id="120" presetID="1" presetClass="exit" presetSubtype="0" fill="hold" grpId="2" nodeType="withEffect">
                                  <p:stCondLst>
                                    <p:cond delay="0"/>
                                  </p:stCondLst>
                                  <p:childTnLst>
                                    <p:set>
                                      <p:cBhvr>
                                        <p:cTn id="121" dur="1" fill="hold">
                                          <p:stCondLst>
                                            <p:cond delay="0"/>
                                          </p:stCondLst>
                                        </p:cTn>
                                        <p:tgtEl>
                                          <p:spTgt spid="24"/>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30"/>
                                        </p:tgtEl>
                                        <p:attrNameLst>
                                          <p:attrName>style.visibility</p:attrName>
                                        </p:attrNameLst>
                                      </p:cBhvr>
                                      <p:to>
                                        <p:strVal val="hidden"/>
                                      </p:to>
                                    </p:set>
                                  </p:childTnLst>
                                </p:cTn>
                              </p:par>
                              <p:par>
                                <p:cTn id="124" presetID="1" presetClass="entr" presetSubtype="0"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26" restart="whenNotActive" fill="hold" evtFilter="cancelBubble" nodeType="interactiveSeq">
                <p:stCondLst>
                  <p:cond evt="onClick" delay="0">
                    <p:tgtEl>
                      <p:spTgt spid="33"/>
                    </p:tgtEl>
                  </p:cond>
                </p:stCondLst>
                <p:endSync evt="end" delay="0">
                  <p:rtn val="all"/>
                </p:endSync>
                <p:childTnLst>
                  <p:par>
                    <p:cTn id="127" fill="hold">
                      <p:stCondLst>
                        <p:cond delay="0"/>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500"/>
                                        <p:tgtEl>
                                          <p:spTgt spid="31"/>
                                        </p:tgtEl>
                                      </p:cBhvr>
                                    </p:animEffect>
                                  </p:childTnLst>
                                </p:cTn>
                              </p:par>
                              <p:par>
                                <p:cTn id="132" presetID="26" presetClass="emph" presetSubtype="0" fill="hold" grpId="1" nodeType="withEffect">
                                  <p:stCondLst>
                                    <p:cond delay="0"/>
                                  </p:stCondLst>
                                  <p:childTnLst>
                                    <p:animEffect transition="out" filter="fade">
                                      <p:cBhvr>
                                        <p:cTn id="133" dur="500" tmFilter="0, 0; .2, .5; .8, .5; 1, 0"/>
                                        <p:tgtEl>
                                          <p:spTgt spid="31"/>
                                        </p:tgtEl>
                                      </p:cBhvr>
                                    </p:animEffect>
                                    <p:animScale>
                                      <p:cBhvr>
                                        <p:cTn id="134" dur="250" autoRev="1" fill="hold"/>
                                        <p:tgtEl>
                                          <p:spTgt spid="31"/>
                                        </p:tgtEl>
                                      </p:cBhvr>
                                      <p:by x="105000" y="105000"/>
                                    </p:animScale>
                                  </p:childTnLst>
                                </p:cTn>
                              </p:par>
                              <p:par>
                                <p:cTn id="135" presetID="1" presetClass="exit" presetSubtype="0" fill="hold" grpId="1" nodeType="withEffect">
                                  <p:stCondLst>
                                    <p:cond delay="0"/>
                                  </p:stCondLst>
                                  <p:childTnLst>
                                    <p:set>
                                      <p:cBhvr>
                                        <p:cTn id="13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6" grpId="0"/>
      <p:bldP spid="18" grpId="0"/>
      <p:bldP spid="22" grpId="0" animBg="1"/>
      <p:bldP spid="22" grpId="1" animBg="1"/>
      <p:bldP spid="22" grpId="2" animBg="1"/>
      <p:bldP spid="24" grpId="0" animBg="1"/>
      <p:bldP spid="24" grpId="1" animBg="1"/>
      <p:bldP spid="24" grpId="2" animBg="1"/>
      <p:bldP spid="26" grpId="0" animBg="1"/>
      <p:bldP spid="26" grpId="1" animBg="1"/>
      <p:bldP spid="31" grpId="0" animBg="1"/>
      <p:bldP spid="31" grpId="1" animBg="1"/>
      <p:bldP spid="20" grpId="0" animBg="1"/>
      <p:bldP spid="20" grpId="1" animBg="1"/>
      <p:bldP spid="20" grpId="2" animBg="1"/>
      <p:bldP spid="21" grpId="0" animBg="1"/>
      <p:bldP spid="21" grpId="1" animBg="1"/>
      <p:bldP spid="30" grpId="0" animBg="1"/>
      <p:bldP spid="30" grpId="1" animBg="1"/>
      <p:bldP spid="33" grpId="0" animBg="1"/>
      <p:bldP spid="33" grpId="1" animBg="1"/>
      <p:bldP spid="23" grpId="0" animBg="1"/>
      <p:bldP spid="23" grpId="1" animBg="1"/>
      <p:bldP spid="23" grpId="2" animBg="1"/>
      <p:bldP spid="25" grpId="0" animBg="1"/>
      <p:bldP spid="25" grpId="1" animBg="1"/>
      <p:bldP spid="25" grpId="2" animBg="1"/>
      <p:bldP spid="27" grpId="0" animBg="1"/>
      <p:bldP spid="27" grpId="1" animBg="1"/>
      <p:bldP spid="28" grpId="0" animBg="1"/>
      <p:bldP spid="28" grpId="1" animBg="1"/>
      <p:bldP spid="19" grpId="0" animBg="1"/>
      <p:bldP spid="19" grpId="1" animBg="1"/>
      <p:bldP spid="19" grpId="2" animBg="1"/>
      <p:bldP spid="29" grpId="0" animBg="1"/>
      <p:bldP spid="29" grpId="1" animBg="1"/>
      <p:bldP spid="32" grpId="0" animBg="1"/>
      <p:bldP spid="32" grpId="1" animBg="1"/>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y?">
            <a:extLst>
              <a:ext uri="{FF2B5EF4-FFF2-40B4-BE49-F238E27FC236}">
                <a16:creationId xmlns:a16="http://schemas.microsoft.com/office/drawing/2014/main" xmlns="" id="{995AC385-ED7E-4B9A-ACA4-5C041B2A83AE}"/>
              </a:ext>
            </a:extLst>
          </p:cNvPr>
          <p:cNvSpPr/>
          <p:nvPr/>
        </p:nvSpPr>
        <p:spPr>
          <a:xfrm>
            <a:off x="4740799" y="2202880"/>
            <a:ext cx="838200"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t>Why?</a:t>
            </a:r>
          </a:p>
        </p:txBody>
      </p:sp>
      <p:sp>
        <p:nvSpPr>
          <p:cNvPr id="91" name="Answer">
            <a:extLst>
              <a:ext uri="{FF2B5EF4-FFF2-40B4-BE49-F238E27FC236}">
                <a16:creationId xmlns:a16="http://schemas.microsoft.com/office/drawing/2014/main" xmlns="" id="{5608EF90-4557-46E1-87D8-FA215737512A}"/>
              </a:ext>
            </a:extLst>
          </p:cNvPr>
          <p:cNvSpPr/>
          <p:nvPr/>
        </p:nvSpPr>
        <p:spPr>
          <a:xfrm>
            <a:off x="4740797" y="2726102"/>
            <a:ext cx="3455247" cy="2909523"/>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rgbClr val="37328C"/>
                </a:solidFill>
              </a:rPr>
              <a:t>The clock is ticking on climate action in order to save the Earth as we know it. The average global temperature is increasing at an alarming rate. COP26 must find a way to limit this increase to no more than 1.5°C and help countries adapt to the changes global warming will continue to bring.</a:t>
            </a:r>
          </a:p>
        </p:txBody>
      </p:sp>
      <p:pic>
        <p:nvPicPr>
          <p:cNvPr id="9" name="Earth">
            <a:extLst>
              <a:ext uri="{FF2B5EF4-FFF2-40B4-BE49-F238E27FC236}">
                <a16:creationId xmlns:a16="http://schemas.microsoft.com/office/drawing/2014/main" xmlns="" id="{421948F0-2A71-47E5-AF46-AD0F7E6672A2}"/>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701763" y="2105815"/>
            <a:ext cx="3770046" cy="3770044"/>
          </a:xfrm>
          <a:prstGeom prst="rect">
            <a:avLst/>
          </a:prstGeom>
        </p:spPr>
      </p:pic>
      <p:pic>
        <p:nvPicPr>
          <p:cNvPr id="10" name="Picture">
            <a:extLst>
              <a:ext uri="{FF2B5EF4-FFF2-40B4-BE49-F238E27FC236}">
                <a16:creationId xmlns:a16="http://schemas.microsoft.com/office/drawing/2014/main" xmlns="" id="{BE687319-80C8-4111-9ED3-84F185A7277C}"/>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928494" y="2332545"/>
            <a:ext cx="3316583" cy="3316583"/>
          </a:xfrm>
          <a:prstGeom prst="ellipse">
            <a:avLst/>
          </a:prstGeom>
          <a:ln w="57150">
            <a:solidFill>
              <a:srgbClr val="37328C"/>
            </a:solidFill>
          </a:ln>
        </p:spPr>
      </p:pic>
      <p:sp>
        <p:nvSpPr>
          <p:cNvPr id="12" name="TextBox 11">
            <a:extLst>
              <a:ext uri="{FF2B5EF4-FFF2-40B4-BE49-F238E27FC236}">
                <a16:creationId xmlns:a16="http://schemas.microsoft.com/office/drawing/2014/main" xmlns="" id="{F7B44229-1885-41B4-B8D4-D28C90F2126C}"/>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73134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10" presetClass="entr" presetSubtype="0"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9"/>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54637"/>
            <a:ext cx="8220075" cy="994306"/>
          </a:xfrm>
        </p:spPr>
        <p:txBody>
          <a:bodyPr/>
          <a:lstStyle/>
          <a:p>
            <a:r>
              <a:rPr lang="en-GB" dirty="0">
                <a:solidFill>
                  <a:srgbClr val="37328C"/>
                </a:solidFill>
              </a:rPr>
              <a:t>COP26 – Why?</a:t>
            </a:r>
          </a:p>
        </p:txBody>
      </p:sp>
      <p:sp>
        <p:nvSpPr>
          <p:cNvPr id="5" name="TextBox 4"/>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Change for the Future</a:t>
            </a:r>
          </a:p>
        </p:txBody>
      </p:sp>
      <p:grpSp>
        <p:nvGrpSpPr>
          <p:cNvPr id="31" name="Group 30"/>
          <p:cNvGrpSpPr/>
          <p:nvPr/>
        </p:nvGrpSpPr>
        <p:grpSpPr>
          <a:xfrm>
            <a:off x="2414016" y="1827945"/>
            <a:ext cx="5354074" cy="1120728"/>
            <a:chOff x="2414016" y="1827945"/>
            <a:chExt cx="5354074" cy="1120728"/>
          </a:xfrm>
        </p:grpSpPr>
        <p:sp>
          <p:nvSpPr>
            <p:cNvPr id="15" name="Freeform 14"/>
            <p:cNvSpPr/>
            <p:nvPr/>
          </p:nvSpPr>
          <p:spPr>
            <a:xfrm rot="20448452">
              <a:off x="2414016" y="2074535"/>
              <a:ext cx="2953512" cy="874138"/>
            </a:xfrm>
            <a:custGeom>
              <a:avLst/>
              <a:gdLst>
                <a:gd name="connsiteX0" fmla="*/ 0 w 2953512"/>
                <a:gd name="connsiteY0" fmla="*/ 62730 h 874138"/>
                <a:gd name="connsiteX1" fmla="*/ 886968 w 2953512"/>
                <a:gd name="connsiteY1" fmla="*/ 81018 h 874138"/>
                <a:gd name="connsiteX2" fmla="*/ 1883664 w 2953512"/>
                <a:gd name="connsiteY2" fmla="*/ 858258 h 874138"/>
                <a:gd name="connsiteX3" fmla="*/ 2953512 w 2953512"/>
                <a:gd name="connsiteY3" fmla="*/ 529074 h 874138"/>
              </a:gdLst>
              <a:ahLst/>
              <a:cxnLst>
                <a:cxn ang="0">
                  <a:pos x="connsiteX0" y="connsiteY0"/>
                </a:cxn>
                <a:cxn ang="0">
                  <a:pos x="connsiteX1" y="connsiteY1"/>
                </a:cxn>
                <a:cxn ang="0">
                  <a:pos x="connsiteX2" y="connsiteY2"/>
                </a:cxn>
                <a:cxn ang="0">
                  <a:pos x="connsiteX3" y="connsiteY3"/>
                </a:cxn>
              </a:cxnLst>
              <a:rect l="l" t="t" r="r" b="b"/>
              <a:pathLst>
                <a:path w="2953512" h="874138">
                  <a:moveTo>
                    <a:pt x="0" y="62730"/>
                  </a:moveTo>
                  <a:cubicBezTo>
                    <a:pt x="286512" y="5580"/>
                    <a:pt x="573024" y="-51570"/>
                    <a:pt x="886968" y="81018"/>
                  </a:cubicBezTo>
                  <a:cubicBezTo>
                    <a:pt x="1200912" y="213606"/>
                    <a:pt x="1539240" y="783582"/>
                    <a:pt x="1883664" y="858258"/>
                  </a:cubicBezTo>
                  <a:cubicBezTo>
                    <a:pt x="2228088" y="932934"/>
                    <a:pt x="2590800" y="731004"/>
                    <a:pt x="2953512" y="529074"/>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5412795" y="1827945"/>
              <a:ext cx="2355295" cy="677108"/>
            </a:xfrm>
            <a:prstGeom prst="rect">
              <a:avLst/>
            </a:prstGeom>
            <a:noFill/>
          </p:spPr>
          <p:txBody>
            <a:bodyPr wrap="square" rtlCol="0">
              <a:spAutoFit/>
            </a:bodyPr>
            <a:lstStyle/>
            <a:p>
              <a:r>
                <a:rPr lang="en-GB" sz="2000" b="1" dirty="0">
                  <a:solidFill>
                    <a:srgbClr val="37328C"/>
                  </a:solidFill>
                </a:rPr>
                <a:t>Food</a:t>
              </a:r>
            </a:p>
            <a:p>
              <a:endParaRPr lang="en-GB" dirty="0"/>
            </a:p>
          </p:txBody>
        </p:sp>
      </p:grpSp>
      <p:grpSp>
        <p:nvGrpSpPr>
          <p:cNvPr id="32" name="Group 31"/>
          <p:cNvGrpSpPr/>
          <p:nvPr/>
        </p:nvGrpSpPr>
        <p:grpSpPr>
          <a:xfrm>
            <a:off x="3182112" y="2739484"/>
            <a:ext cx="4350373" cy="620715"/>
            <a:chOff x="3182112" y="2739484"/>
            <a:chExt cx="4350373" cy="620715"/>
          </a:xfrm>
        </p:grpSpPr>
        <p:sp>
          <p:nvSpPr>
            <p:cNvPr id="19" name="Freeform 18"/>
            <p:cNvSpPr/>
            <p:nvPr/>
          </p:nvSpPr>
          <p:spPr>
            <a:xfrm flipV="1">
              <a:off x="3182112" y="2989316"/>
              <a:ext cx="3273552" cy="370883"/>
            </a:xfrm>
            <a:custGeom>
              <a:avLst/>
              <a:gdLst>
                <a:gd name="connsiteX0" fmla="*/ 0 w 3273552"/>
                <a:gd name="connsiteY0" fmla="*/ 32555 h 370883"/>
                <a:gd name="connsiteX1" fmla="*/ 2258568 w 3273552"/>
                <a:gd name="connsiteY1" fmla="*/ 32555 h 370883"/>
                <a:gd name="connsiteX2" fmla="*/ 3273552 w 3273552"/>
                <a:gd name="connsiteY2" fmla="*/ 370883 h 370883"/>
              </a:gdLst>
              <a:ahLst/>
              <a:cxnLst>
                <a:cxn ang="0">
                  <a:pos x="connsiteX0" y="connsiteY0"/>
                </a:cxn>
                <a:cxn ang="0">
                  <a:pos x="connsiteX1" y="connsiteY1"/>
                </a:cxn>
                <a:cxn ang="0">
                  <a:pos x="connsiteX2" y="connsiteY2"/>
                </a:cxn>
              </a:cxnLst>
              <a:rect l="l" t="t" r="r" b="b"/>
              <a:pathLst>
                <a:path w="3273552" h="370883">
                  <a:moveTo>
                    <a:pt x="0" y="32555"/>
                  </a:moveTo>
                  <a:cubicBezTo>
                    <a:pt x="856488" y="4361"/>
                    <a:pt x="1712976" y="-23833"/>
                    <a:pt x="2258568" y="32555"/>
                  </a:cubicBezTo>
                  <a:cubicBezTo>
                    <a:pt x="2804160" y="88943"/>
                    <a:pt x="3038856" y="229913"/>
                    <a:pt x="3273552" y="370883"/>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6509897" y="2739484"/>
              <a:ext cx="1022588" cy="400110"/>
            </a:xfrm>
            <a:prstGeom prst="rect">
              <a:avLst/>
            </a:prstGeom>
            <a:noFill/>
          </p:spPr>
          <p:txBody>
            <a:bodyPr wrap="square" rtlCol="0">
              <a:spAutoFit/>
            </a:bodyPr>
            <a:lstStyle/>
            <a:p>
              <a:r>
                <a:rPr lang="en-GB" sz="2000" b="1" dirty="0">
                  <a:solidFill>
                    <a:srgbClr val="37328C"/>
                  </a:solidFill>
                </a:rPr>
                <a:t>Energy</a:t>
              </a:r>
            </a:p>
          </p:txBody>
        </p:sp>
      </p:grpSp>
      <p:grpSp>
        <p:nvGrpSpPr>
          <p:cNvPr id="33" name="Group 32"/>
          <p:cNvGrpSpPr/>
          <p:nvPr/>
        </p:nvGrpSpPr>
        <p:grpSpPr>
          <a:xfrm>
            <a:off x="3008376" y="3399041"/>
            <a:ext cx="2749629" cy="622478"/>
            <a:chOff x="3008376" y="3399041"/>
            <a:chExt cx="2749629" cy="622478"/>
          </a:xfrm>
        </p:grpSpPr>
        <p:sp>
          <p:nvSpPr>
            <p:cNvPr id="22" name="Freeform 21"/>
            <p:cNvSpPr/>
            <p:nvPr/>
          </p:nvSpPr>
          <p:spPr>
            <a:xfrm>
              <a:off x="3008376" y="3399041"/>
              <a:ext cx="1609344" cy="560424"/>
            </a:xfrm>
            <a:custGeom>
              <a:avLst/>
              <a:gdLst>
                <a:gd name="connsiteX0" fmla="*/ 0 w 1609344"/>
                <a:gd name="connsiteY0" fmla="*/ 0 h 560424"/>
                <a:gd name="connsiteX1" fmla="*/ 960120 w 1609344"/>
                <a:gd name="connsiteY1" fmla="*/ 530352 h 560424"/>
                <a:gd name="connsiteX2" fmla="*/ 1609344 w 1609344"/>
                <a:gd name="connsiteY2" fmla="*/ 448056 h 560424"/>
              </a:gdLst>
              <a:ahLst/>
              <a:cxnLst>
                <a:cxn ang="0">
                  <a:pos x="connsiteX0" y="connsiteY0"/>
                </a:cxn>
                <a:cxn ang="0">
                  <a:pos x="connsiteX1" y="connsiteY1"/>
                </a:cxn>
                <a:cxn ang="0">
                  <a:pos x="connsiteX2" y="connsiteY2"/>
                </a:cxn>
              </a:cxnLst>
              <a:rect l="l" t="t" r="r" b="b"/>
              <a:pathLst>
                <a:path w="1609344" h="560424">
                  <a:moveTo>
                    <a:pt x="0" y="0"/>
                  </a:moveTo>
                  <a:cubicBezTo>
                    <a:pt x="345948" y="227838"/>
                    <a:pt x="691896" y="455676"/>
                    <a:pt x="960120" y="530352"/>
                  </a:cubicBezTo>
                  <a:cubicBezTo>
                    <a:pt x="1228344" y="605028"/>
                    <a:pt x="1418844" y="526542"/>
                    <a:pt x="1609344" y="448056"/>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4657973" y="3621409"/>
              <a:ext cx="1100032" cy="400110"/>
            </a:xfrm>
            <a:prstGeom prst="rect">
              <a:avLst/>
            </a:prstGeom>
            <a:noFill/>
          </p:spPr>
          <p:txBody>
            <a:bodyPr wrap="square" rtlCol="0">
              <a:spAutoFit/>
            </a:bodyPr>
            <a:lstStyle/>
            <a:p>
              <a:r>
                <a:rPr lang="en-GB" sz="2000" b="1" dirty="0">
                  <a:solidFill>
                    <a:srgbClr val="37328C"/>
                  </a:solidFill>
                </a:rPr>
                <a:t>Forests</a:t>
              </a:r>
            </a:p>
          </p:txBody>
        </p:sp>
      </p:grpSp>
      <p:grpSp>
        <p:nvGrpSpPr>
          <p:cNvPr id="34" name="Group 33"/>
          <p:cNvGrpSpPr/>
          <p:nvPr/>
        </p:nvGrpSpPr>
        <p:grpSpPr>
          <a:xfrm>
            <a:off x="2231136" y="3748316"/>
            <a:ext cx="5763075" cy="938345"/>
            <a:chOff x="2231136" y="3748316"/>
            <a:chExt cx="5763075" cy="938345"/>
          </a:xfrm>
        </p:grpSpPr>
        <p:sp>
          <p:nvSpPr>
            <p:cNvPr id="25" name="Freeform 24"/>
            <p:cNvSpPr/>
            <p:nvPr/>
          </p:nvSpPr>
          <p:spPr>
            <a:xfrm>
              <a:off x="2231136" y="3748316"/>
              <a:ext cx="4645152" cy="938345"/>
            </a:xfrm>
            <a:custGeom>
              <a:avLst/>
              <a:gdLst>
                <a:gd name="connsiteX0" fmla="*/ 0 w 4645152"/>
                <a:gd name="connsiteY0" fmla="*/ 0 h 938345"/>
                <a:gd name="connsiteX1" fmla="*/ 2779776 w 4645152"/>
                <a:gd name="connsiteY1" fmla="*/ 932688 h 938345"/>
                <a:gd name="connsiteX2" fmla="*/ 4645152 w 4645152"/>
                <a:gd name="connsiteY2" fmla="*/ 320040 h 938345"/>
              </a:gdLst>
              <a:ahLst/>
              <a:cxnLst>
                <a:cxn ang="0">
                  <a:pos x="connsiteX0" y="connsiteY0"/>
                </a:cxn>
                <a:cxn ang="0">
                  <a:pos x="connsiteX1" y="connsiteY1"/>
                </a:cxn>
                <a:cxn ang="0">
                  <a:pos x="connsiteX2" y="connsiteY2"/>
                </a:cxn>
              </a:cxnLst>
              <a:rect l="l" t="t" r="r" b="b"/>
              <a:pathLst>
                <a:path w="4645152" h="938345">
                  <a:moveTo>
                    <a:pt x="0" y="0"/>
                  </a:moveTo>
                  <a:cubicBezTo>
                    <a:pt x="1002792" y="439674"/>
                    <a:pt x="2005584" y="879348"/>
                    <a:pt x="2779776" y="932688"/>
                  </a:cubicBezTo>
                  <a:cubicBezTo>
                    <a:pt x="3553968" y="986028"/>
                    <a:pt x="4099560" y="653034"/>
                    <a:pt x="4645152" y="320040"/>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6952755" y="3855348"/>
              <a:ext cx="1041456" cy="400110"/>
            </a:xfrm>
            <a:prstGeom prst="rect">
              <a:avLst/>
            </a:prstGeom>
            <a:noFill/>
          </p:spPr>
          <p:txBody>
            <a:bodyPr wrap="square" rtlCol="0">
              <a:spAutoFit/>
            </a:bodyPr>
            <a:lstStyle/>
            <a:p>
              <a:r>
                <a:rPr lang="en-GB" sz="2000" b="1" dirty="0">
                  <a:solidFill>
                    <a:srgbClr val="37328C"/>
                  </a:solidFill>
                </a:rPr>
                <a:t>Oceans</a:t>
              </a:r>
            </a:p>
          </p:txBody>
        </p:sp>
      </p:grpSp>
      <p:grpSp>
        <p:nvGrpSpPr>
          <p:cNvPr id="35" name="Group 34"/>
          <p:cNvGrpSpPr/>
          <p:nvPr/>
        </p:nvGrpSpPr>
        <p:grpSpPr>
          <a:xfrm>
            <a:off x="2867360" y="4037785"/>
            <a:ext cx="6276640" cy="1635056"/>
            <a:chOff x="2867360" y="4037785"/>
            <a:chExt cx="6276640" cy="1635056"/>
          </a:xfrm>
        </p:grpSpPr>
        <p:sp>
          <p:nvSpPr>
            <p:cNvPr id="27" name="Freeform 26"/>
            <p:cNvSpPr/>
            <p:nvPr/>
          </p:nvSpPr>
          <p:spPr>
            <a:xfrm rot="20377709">
              <a:off x="2867360" y="4037785"/>
              <a:ext cx="2729601" cy="1635056"/>
            </a:xfrm>
            <a:custGeom>
              <a:avLst/>
              <a:gdLst>
                <a:gd name="connsiteX0" fmla="*/ 25687 w 2320831"/>
                <a:gd name="connsiteY0" fmla="*/ 32397 h 1635056"/>
                <a:gd name="connsiteX1" fmla="*/ 71407 w 2320831"/>
                <a:gd name="connsiteY1" fmla="*/ 78117 h 1635056"/>
                <a:gd name="connsiteX2" fmla="*/ 1232695 w 2320831"/>
                <a:gd name="connsiteY2" fmla="*/ 1431429 h 1635056"/>
                <a:gd name="connsiteX3" fmla="*/ 2320831 w 2320831"/>
                <a:gd name="connsiteY3" fmla="*/ 1605165 h 1635056"/>
              </a:gdLst>
              <a:ahLst/>
              <a:cxnLst>
                <a:cxn ang="0">
                  <a:pos x="connsiteX0" y="connsiteY0"/>
                </a:cxn>
                <a:cxn ang="0">
                  <a:pos x="connsiteX1" y="connsiteY1"/>
                </a:cxn>
                <a:cxn ang="0">
                  <a:pos x="connsiteX2" y="connsiteY2"/>
                </a:cxn>
                <a:cxn ang="0">
                  <a:pos x="connsiteX3" y="connsiteY3"/>
                </a:cxn>
              </a:cxnLst>
              <a:rect l="l" t="t" r="r" b="b"/>
              <a:pathLst>
                <a:path w="2320831" h="1635056">
                  <a:moveTo>
                    <a:pt x="25687" y="32397"/>
                  </a:moveTo>
                  <a:cubicBezTo>
                    <a:pt x="-52037" y="-61329"/>
                    <a:pt x="71407" y="78117"/>
                    <a:pt x="71407" y="78117"/>
                  </a:cubicBezTo>
                  <a:cubicBezTo>
                    <a:pt x="272575" y="311289"/>
                    <a:pt x="857791" y="1176921"/>
                    <a:pt x="1232695" y="1431429"/>
                  </a:cubicBezTo>
                  <a:cubicBezTo>
                    <a:pt x="1607599" y="1685937"/>
                    <a:pt x="1964215" y="1645551"/>
                    <a:pt x="2320831" y="1605165"/>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5825537" y="4904102"/>
              <a:ext cx="3318463" cy="677108"/>
            </a:xfrm>
            <a:prstGeom prst="rect">
              <a:avLst/>
            </a:prstGeom>
            <a:noFill/>
          </p:spPr>
          <p:txBody>
            <a:bodyPr wrap="square" rtlCol="0">
              <a:spAutoFit/>
            </a:bodyPr>
            <a:lstStyle/>
            <a:p>
              <a:r>
                <a:rPr lang="en-GB" sz="2000" b="1" dirty="0">
                  <a:solidFill>
                    <a:srgbClr val="37328C"/>
                  </a:solidFill>
                </a:rPr>
                <a:t>Travel and Transport</a:t>
              </a:r>
            </a:p>
            <a:p>
              <a:endParaRPr lang="en-GB" dirty="0"/>
            </a:p>
          </p:txBody>
        </p:sp>
      </p:grpSp>
      <p:grpSp>
        <p:nvGrpSpPr>
          <p:cNvPr id="30" name="Group 29"/>
          <p:cNvGrpSpPr/>
          <p:nvPr/>
        </p:nvGrpSpPr>
        <p:grpSpPr>
          <a:xfrm>
            <a:off x="165116" y="1601520"/>
            <a:ext cx="3474196" cy="3474196"/>
            <a:chOff x="165116" y="1601520"/>
            <a:chExt cx="3474196" cy="3474196"/>
          </a:xfrm>
        </p:grpSpPr>
        <p:pic>
          <p:nvPicPr>
            <p:cNvPr id="7" name="Picture 6"/>
            <p:cNvPicPr>
              <a:picLocks noChangeAspect="1"/>
            </p:cNvPicPr>
            <p:nvPr/>
          </p:nvPicPr>
          <p:blipFill>
            <a:blip r:embed="rId2" cstate="email">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6" name="Oval 5"/>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1"/>
                  </a:solidFill>
                  <a:ea typeface="Roboto"/>
                  <a:cs typeface="Roboto"/>
                  <a:sym typeface="Roboto"/>
                </a:rPr>
                <a:t>COP26 will allow the 197 parties to agree on actions in different areas that will tackle climate change and benefit the entire planet.</a:t>
              </a:r>
            </a:p>
          </p:txBody>
        </p:sp>
      </p:grpSp>
      <p:grpSp>
        <p:nvGrpSpPr>
          <p:cNvPr id="24" name="Group 23">
            <a:extLst>
              <a:ext uri="{FF2B5EF4-FFF2-40B4-BE49-F238E27FC236}">
                <a16:creationId xmlns:a16="http://schemas.microsoft.com/office/drawing/2014/main" xmlns="" id="{3103B96A-950F-4C81-910A-1370274C0D15}"/>
              </a:ext>
            </a:extLst>
          </p:cNvPr>
          <p:cNvGrpSpPr/>
          <p:nvPr/>
        </p:nvGrpSpPr>
        <p:grpSpPr>
          <a:xfrm>
            <a:off x="2011429" y="4072047"/>
            <a:ext cx="4878259" cy="2187608"/>
            <a:chOff x="2483718" y="3557508"/>
            <a:chExt cx="4878259" cy="2187608"/>
          </a:xfrm>
        </p:grpSpPr>
        <p:sp>
          <p:nvSpPr>
            <p:cNvPr id="29" name="Freeform 26">
              <a:extLst>
                <a:ext uri="{FF2B5EF4-FFF2-40B4-BE49-F238E27FC236}">
                  <a16:creationId xmlns:a16="http://schemas.microsoft.com/office/drawing/2014/main" xmlns="" id="{F861E6FB-BDE3-404D-9506-85F06BE3BC71}"/>
                </a:ext>
              </a:extLst>
            </p:cNvPr>
            <p:cNvSpPr/>
            <p:nvPr/>
          </p:nvSpPr>
          <p:spPr>
            <a:xfrm rot="20377709">
              <a:off x="2483718" y="3557508"/>
              <a:ext cx="1789449" cy="2187608"/>
            </a:xfrm>
            <a:custGeom>
              <a:avLst/>
              <a:gdLst>
                <a:gd name="connsiteX0" fmla="*/ 25687 w 2320831"/>
                <a:gd name="connsiteY0" fmla="*/ 32397 h 1635056"/>
                <a:gd name="connsiteX1" fmla="*/ 71407 w 2320831"/>
                <a:gd name="connsiteY1" fmla="*/ 78117 h 1635056"/>
                <a:gd name="connsiteX2" fmla="*/ 1232695 w 2320831"/>
                <a:gd name="connsiteY2" fmla="*/ 1431429 h 1635056"/>
                <a:gd name="connsiteX3" fmla="*/ 2320831 w 2320831"/>
                <a:gd name="connsiteY3" fmla="*/ 1605165 h 1635056"/>
              </a:gdLst>
              <a:ahLst/>
              <a:cxnLst>
                <a:cxn ang="0">
                  <a:pos x="connsiteX0" y="connsiteY0"/>
                </a:cxn>
                <a:cxn ang="0">
                  <a:pos x="connsiteX1" y="connsiteY1"/>
                </a:cxn>
                <a:cxn ang="0">
                  <a:pos x="connsiteX2" y="connsiteY2"/>
                </a:cxn>
                <a:cxn ang="0">
                  <a:pos x="connsiteX3" y="connsiteY3"/>
                </a:cxn>
              </a:cxnLst>
              <a:rect l="l" t="t" r="r" b="b"/>
              <a:pathLst>
                <a:path w="2320831" h="1635056">
                  <a:moveTo>
                    <a:pt x="25687" y="32397"/>
                  </a:moveTo>
                  <a:cubicBezTo>
                    <a:pt x="-52037" y="-61329"/>
                    <a:pt x="71407" y="78117"/>
                    <a:pt x="71407" y="78117"/>
                  </a:cubicBezTo>
                  <a:cubicBezTo>
                    <a:pt x="272575" y="311289"/>
                    <a:pt x="857791" y="1176921"/>
                    <a:pt x="1232695" y="1431429"/>
                  </a:cubicBezTo>
                  <a:cubicBezTo>
                    <a:pt x="1607599" y="1685937"/>
                    <a:pt x="1964215" y="1645551"/>
                    <a:pt x="2320831" y="1605165"/>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xmlns="" id="{962DC294-4D28-4CAB-96DC-4E124DEEC1D1}"/>
                </a:ext>
              </a:extLst>
            </p:cNvPr>
            <p:cNvSpPr txBox="1"/>
            <p:nvPr/>
          </p:nvSpPr>
          <p:spPr>
            <a:xfrm>
              <a:off x="4639534" y="5105748"/>
              <a:ext cx="2722443" cy="400110"/>
            </a:xfrm>
            <a:prstGeom prst="rect">
              <a:avLst/>
            </a:prstGeom>
            <a:noFill/>
          </p:spPr>
          <p:txBody>
            <a:bodyPr wrap="square" rtlCol="0">
              <a:spAutoFit/>
            </a:bodyPr>
            <a:lstStyle/>
            <a:p>
              <a:r>
                <a:rPr lang="en-GB" sz="2000" b="1" dirty="0">
                  <a:solidFill>
                    <a:srgbClr val="37328C"/>
                  </a:solidFill>
                </a:rPr>
                <a:t>Health and Happiness</a:t>
              </a:r>
            </a:p>
          </p:txBody>
        </p:sp>
      </p:grpSp>
    </p:spTree>
    <p:extLst>
      <p:ext uri="{BB962C8B-B14F-4D97-AF65-F5344CB8AC3E}">
        <p14:creationId xmlns:p14="http://schemas.microsoft.com/office/powerpoint/2010/main" xmlns="" val="201420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12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7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220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7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32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7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2" name="Rectangle 21">
            <a:extLst>
              <a:ext uri="{FF2B5EF4-FFF2-40B4-BE49-F238E27FC236}">
                <a16:creationId xmlns:a16="http://schemas.microsoft.com/office/drawing/2014/main" xmlns="" id="{E67139C9-5154-4AF1-9F4E-47963DFCC6AA}"/>
              </a:ext>
            </a:extLst>
          </p:cNvPr>
          <p:cNvSpPr/>
          <p:nvPr/>
        </p:nvSpPr>
        <p:spPr>
          <a:xfrm>
            <a:off x="0" y="4624270"/>
            <a:ext cx="6769915"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56000" tIns="108000" rIns="108000" bIns="108000" rtlCol="0" anchor="ctr">
            <a:spAutoFit/>
          </a:bodyPr>
          <a:lstStyle/>
          <a:p>
            <a:pPr lvl="0"/>
            <a:r>
              <a:rPr lang="en-GB" dirty="0">
                <a:sym typeface="Roboto"/>
              </a:rPr>
              <a:t>Human actions are the greatest cause and only by </a:t>
            </a:r>
            <a:br>
              <a:rPr lang="en-GB" dirty="0">
                <a:sym typeface="Roboto"/>
              </a:rPr>
            </a:br>
            <a:r>
              <a:rPr lang="en-GB" dirty="0">
                <a:sym typeface="Roboto"/>
              </a:rPr>
              <a:t>the world coming together can solutions to climate change be found.</a:t>
            </a:r>
          </a:p>
        </p:txBody>
      </p:sp>
      <p:sp>
        <p:nvSpPr>
          <p:cNvPr id="11" name="Rectangle 10">
            <a:extLst>
              <a:ext uri="{FF2B5EF4-FFF2-40B4-BE49-F238E27FC236}">
                <a16:creationId xmlns:a16="http://schemas.microsoft.com/office/drawing/2014/main" xmlns="" id="{425C4852-2938-4CD9-ADC1-9DC040E1A5D8}"/>
              </a:ext>
            </a:extLst>
          </p:cNvPr>
          <p:cNvSpPr/>
          <p:nvPr/>
        </p:nvSpPr>
        <p:spPr>
          <a:xfrm>
            <a:off x="1477103" y="2166443"/>
            <a:ext cx="5217312" cy="1463272"/>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16000" tIns="108000" rIns="108000" rtlCol="0" anchor="ctr">
            <a:spAutoFit/>
          </a:bodyPr>
          <a:lstStyle/>
          <a:p>
            <a:pPr lvl="0"/>
            <a:r>
              <a:rPr lang="en-GB" sz="1700" dirty="0">
                <a:sym typeface="Roboto"/>
              </a:rPr>
              <a:t>Climate activists of all ages recognise that our planet is in crisis: our climate </a:t>
            </a:r>
            <a:br>
              <a:rPr lang="en-GB" sz="1700" dirty="0">
                <a:sym typeface="Roboto"/>
              </a:rPr>
            </a:br>
            <a:r>
              <a:rPr lang="en-GB" sz="1700" dirty="0">
                <a:sym typeface="Roboto"/>
              </a:rPr>
              <a:t>is changing at an alarming rate and </a:t>
            </a:r>
            <a:br>
              <a:rPr lang="en-GB" sz="1700" dirty="0">
                <a:sym typeface="Roboto"/>
              </a:rPr>
            </a:br>
            <a:r>
              <a:rPr lang="en-GB" sz="1700" dirty="0">
                <a:sym typeface="Roboto"/>
              </a:rPr>
              <a:t>all of the Earth’s living things are </a:t>
            </a:r>
            <a:br>
              <a:rPr lang="en-GB" sz="1700" dirty="0">
                <a:sym typeface="Roboto"/>
              </a:rPr>
            </a:br>
            <a:r>
              <a:rPr lang="en-GB" sz="1700" dirty="0">
                <a:sym typeface="Roboto"/>
              </a:rPr>
              <a:t>facing the impact of this.</a:t>
            </a:r>
          </a:p>
        </p:txBody>
      </p:sp>
      <p:grpSp>
        <p:nvGrpSpPr>
          <p:cNvPr id="17" name="Group 16">
            <a:extLst>
              <a:ext uri="{FF2B5EF4-FFF2-40B4-BE49-F238E27FC236}">
                <a16:creationId xmlns:a16="http://schemas.microsoft.com/office/drawing/2014/main" xmlns="" id="{CA8131A9-D536-46CD-AFAA-B04F22288A48}"/>
              </a:ext>
            </a:extLst>
          </p:cNvPr>
          <p:cNvGrpSpPr/>
          <p:nvPr/>
        </p:nvGrpSpPr>
        <p:grpSpPr>
          <a:xfrm>
            <a:off x="220968" y="1728133"/>
            <a:ext cx="2223083" cy="2223083"/>
            <a:chOff x="894279" y="4279476"/>
            <a:chExt cx="2136999" cy="2136999"/>
          </a:xfrm>
        </p:grpSpPr>
        <p:sp>
          <p:nvSpPr>
            <p:cNvPr id="18" name="Oval 17">
              <a:extLst>
                <a:ext uri="{FF2B5EF4-FFF2-40B4-BE49-F238E27FC236}">
                  <a16:creationId xmlns:a16="http://schemas.microsoft.com/office/drawing/2014/main" xmlns="" id="{E73BEE36-6CD6-450B-8D41-EFF2727406FC}"/>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xmlns="" id="{12518CE2-4766-4D28-AA47-EC1F21788E68}"/>
                </a:ext>
              </a:extLst>
            </p:cNvPr>
            <p:cNvGrpSpPr/>
            <p:nvPr/>
          </p:nvGrpSpPr>
          <p:grpSpPr>
            <a:xfrm>
              <a:off x="941691" y="4326889"/>
              <a:ext cx="2042174" cy="2042172"/>
              <a:chOff x="5293305" y="3214719"/>
              <a:chExt cx="2968106" cy="2968104"/>
            </a:xfrm>
          </p:grpSpPr>
          <p:pic>
            <p:nvPicPr>
              <p:cNvPr id="20" name="Picture 19">
                <a:extLst>
                  <a:ext uri="{FF2B5EF4-FFF2-40B4-BE49-F238E27FC236}">
                    <a16:creationId xmlns:a16="http://schemas.microsoft.com/office/drawing/2014/main" xmlns="" id="{F1FCA21C-BAAD-4EFE-8513-F7C353A03301}"/>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1" name="Picture 20">
                <a:extLst>
                  <a:ext uri="{FF2B5EF4-FFF2-40B4-BE49-F238E27FC236}">
                    <a16:creationId xmlns:a16="http://schemas.microsoft.com/office/drawing/2014/main" xmlns="" id="{B0E5E371-7B1B-4B0B-B1BB-F469B3160F08}"/>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38100">
                <a:solidFill>
                  <a:srgbClr val="37328C"/>
                </a:solidFill>
              </a:ln>
            </p:spPr>
          </p:pic>
        </p:grpSp>
      </p:grpSp>
      <p:pic>
        <p:nvPicPr>
          <p:cNvPr id="3" name="Picture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928324" y="1585520"/>
            <a:ext cx="3049692" cy="7010374"/>
          </a:xfrm>
          <a:prstGeom prst="rect">
            <a:avLst/>
          </a:prstGeom>
        </p:spPr>
      </p:pic>
    </p:spTree>
    <p:extLst>
      <p:ext uri="{BB962C8B-B14F-4D97-AF65-F5344CB8AC3E}">
        <p14:creationId xmlns:p14="http://schemas.microsoft.com/office/powerpoint/2010/main" xmlns="" val="37157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54637"/>
            <a:ext cx="8220075" cy="994306"/>
          </a:xfrm>
        </p:spPr>
        <p:txBody>
          <a:bodyPr/>
          <a:lstStyle/>
          <a:p>
            <a:r>
              <a:rPr lang="en-GB" dirty="0">
                <a:solidFill>
                  <a:srgbClr val="37328C"/>
                </a:solidFill>
              </a:rPr>
              <a:t>COP26 - How?</a:t>
            </a:r>
          </a:p>
        </p:txBody>
      </p:sp>
      <p:sp>
        <p:nvSpPr>
          <p:cNvPr id="5" name="TextBox 4"/>
          <p:cNvSpPr txBox="1"/>
          <p:nvPr/>
        </p:nvSpPr>
        <p:spPr>
          <a:xfrm>
            <a:off x="873059" y="1065699"/>
            <a:ext cx="7388352" cy="400110"/>
          </a:xfrm>
          <a:prstGeom prst="rect">
            <a:avLst/>
          </a:prstGeom>
          <a:noFill/>
        </p:spPr>
        <p:txBody>
          <a:bodyPr wrap="square" rtlCol="0">
            <a:spAutoFit/>
          </a:bodyPr>
          <a:lstStyle/>
          <a:p>
            <a:pPr algn="ctr"/>
            <a:r>
              <a:rPr lang="en-GB" sz="2000" b="1" dirty="0">
                <a:solidFill>
                  <a:srgbClr val="37328C"/>
                </a:solidFill>
              </a:rPr>
              <a:t>COP26 will be split into three zones.</a:t>
            </a:r>
          </a:p>
        </p:txBody>
      </p:sp>
      <p:sp>
        <p:nvSpPr>
          <p:cNvPr id="11" name="Answer">
            <a:extLst>
              <a:ext uri="{FF2B5EF4-FFF2-40B4-BE49-F238E27FC236}">
                <a16:creationId xmlns:a16="http://schemas.microsoft.com/office/drawing/2014/main" xmlns="" id="{08C667CA-254D-4DA1-90AE-79CB40FAB1E1}"/>
              </a:ext>
            </a:extLst>
          </p:cNvPr>
          <p:cNvSpPr/>
          <p:nvPr/>
        </p:nvSpPr>
        <p:spPr>
          <a:xfrm>
            <a:off x="755650" y="1761065"/>
            <a:ext cx="7632700" cy="956773"/>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b="1" dirty="0">
                <a:solidFill>
                  <a:schemeClr val="bg1"/>
                </a:solidFill>
              </a:rPr>
              <a:t>City Zone </a:t>
            </a:r>
          </a:p>
          <a:p>
            <a:r>
              <a:rPr lang="en-GB" sz="1600" dirty="0">
                <a:solidFill>
                  <a:schemeClr val="bg1"/>
                </a:solidFill>
              </a:rPr>
              <a:t>Events will take place all across the host city of Glasgow around the time of COP26 to encourage people to get involved.</a:t>
            </a:r>
          </a:p>
        </p:txBody>
      </p:sp>
      <p:sp>
        <p:nvSpPr>
          <p:cNvPr id="12" name="Answer">
            <a:extLst>
              <a:ext uri="{FF2B5EF4-FFF2-40B4-BE49-F238E27FC236}">
                <a16:creationId xmlns:a16="http://schemas.microsoft.com/office/drawing/2014/main" xmlns="" id="{0BFA5526-BDE6-43A3-AFC7-5B7E12CA5B8D}"/>
              </a:ext>
            </a:extLst>
          </p:cNvPr>
          <p:cNvSpPr/>
          <p:nvPr/>
        </p:nvSpPr>
        <p:spPr>
          <a:xfrm>
            <a:off x="755650" y="3097682"/>
            <a:ext cx="7632700" cy="1202994"/>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b="1" dirty="0">
                <a:solidFill>
                  <a:schemeClr val="bg1"/>
                </a:solidFill>
              </a:rPr>
              <a:t>Green Zone </a:t>
            </a:r>
          </a:p>
          <a:p>
            <a:r>
              <a:rPr lang="en-GB" sz="1600" dirty="0">
                <a:solidFill>
                  <a:schemeClr val="bg1"/>
                </a:solidFill>
              </a:rPr>
              <a:t>Members of the public can get involved in a range of exhibitions and campaigns here. School groups are welcome to join organisations in the green zone finding out about climate change and the effect COP26 will have. That includes you!</a:t>
            </a:r>
          </a:p>
        </p:txBody>
      </p:sp>
      <p:sp>
        <p:nvSpPr>
          <p:cNvPr id="14" name="Answer">
            <a:extLst>
              <a:ext uri="{FF2B5EF4-FFF2-40B4-BE49-F238E27FC236}">
                <a16:creationId xmlns:a16="http://schemas.microsoft.com/office/drawing/2014/main" xmlns="" id="{5C19510E-DACE-45F4-9B52-1DC242F19CA6}"/>
              </a:ext>
            </a:extLst>
          </p:cNvPr>
          <p:cNvSpPr/>
          <p:nvPr/>
        </p:nvSpPr>
        <p:spPr>
          <a:xfrm>
            <a:off x="755650" y="4680519"/>
            <a:ext cx="7632700" cy="1202994"/>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b="1" dirty="0">
                <a:solidFill>
                  <a:schemeClr val="bg1"/>
                </a:solidFill>
              </a:rPr>
              <a:t>Blue Zone</a:t>
            </a:r>
          </a:p>
          <a:p>
            <a:r>
              <a:rPr lang="en-GB" sz="1600" dirty="0">
                <a:solidFill>
                  <a:schemeClr val="bg1"/>
                </a:solidFill>
              </a:rPr>
              <a:t>International negotiations between world leaders and their delegates will take place here, in the blue zone. The COP President will oversee these negotiations and aim to ensure a positive outcome for the world.</a:t>
            </a:r>
          </a:p>
        </p:txBody>
      </p:sp>
    </p:spTree>
    <p:extLst>
      <p:ext uri="{BB962C8B-B14F-4D97-AF65-F5344CB8AC3E}">
        <p14:creationId xmlns:p14="http://schemas.microsoft.com/office/powerpoint/2010/main" xmlns="" val="4262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xmlns="" id="{24EC0FDA-F1CB-445B-930C-8A47B9A3FC87}"/>
              </a:ext>
            </a:extLst>
          </p:cNvPr>
          <p:cNvSpPr/>
          <p:nvPr/>
        </p:nvSpPr>
        <p:spPr>
          <a:xfrm>
            <a:off x="2298819" y="1706889"/>
            <a:ext cx="6089531" cy="1326105"/>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56000" tIns="108000" rIns="108000" bIns="108000" rtlCol="0" anchor="ctr">
            <a:spAutoFit/>
          </a:bodyPr>
          <a:lstStyle/>
          <a:p>
            <a:pPr lvl="0"/>
            <a:r>
              <a:rPr lang="en-GB" dirty="0">
                <a:solidFill>
                  <a:srgbClr val="37328C"/>
                </a:solidFill>
                <a:sym typeface="Roboto"/>
              </a:rPr>
              <a:t>COP26 will involve the world’s most significant people coming together to make important decisions that will affect people across the world: all of us!</a:t>
            </a:r>
          </a:p>
        </p:txBody>
      </p:sp>
      <p:sp>
        <p:nvSpPr>
          <p:cNvPr id="2" name="TextBox 1">
            <a:hlinkClick r:id="rId2"/>
          </p:cNvPr>
          <p:cNvSpPr txBox="1"/>
          <p:nvPr/>
        </p:nvSpPr>
        <p:spPr>
          <a:xfrm>
            <a:off x="2310872" y="3092857"/>
            <a:ext cx="4522255" cy="464331"/>
          </a:xfrm>
          <a:prstGeom prst="rect">
            <a:avLst/>
          </a:prstGeom>
          <a:solidFill>
            <a:srgbClr val="37328C"/>
          </a:solidFill>
        </p:spPr>
        <p:txBody>
          <a:bodyPr wrap="square" lIns="324000" tIns="108000" rIns="108000" bIns="108000" rtlCol="0">
            <a:spAutoFit/>
          </a:bodyPr>
          <a:lstStyle/>
          <a:p>
            <a:pPr algn="ctr"/>
            <a:r>
              <a:rPr lang="en-GB" sz="1600" dirty="0">
                <a:solidFill>
                  <a:schemeClr val="bg1"/>
                </a:solidFill>
              </a:rPr>
              <a:t>Imagine a future very different to now.</a:t>
            </a:r>
          </a:p>
        </p:txBody>
      </p:sp>
      <p:sp>
        <p:nvSpPr>
          <p:cNvPr id="38" name="Title 1">
            <a:extLst>
              <a:ext uri="{FF2B5EF4-FFF2-40B4-BE49-F238E27FC236}">
                <a16:creationId xmlns:a16="http://schemas.microsoft.com/office/drawing/2014/main" xmlns="" id="{9D84494F-AA12-4AAB-9D08-029EBCD93CEF}"/>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grpSp>
        <p:nvGrpSpPr>
          <p:cNvPr id="39" name="Group 38">
            <a:extLst>
              <a:ext uri="{FF2B5EF4-FFF2-40B4-BE49-F238E27FC236}">
                <a16:creationId xmlns:a16="http://schemas.microsoft.com/office/drawing/2014/main" xmlns="" id="{E4B61E2A-5B15-46A0-B2D9-1A2013CF9A1C}"/>
              </a:ext>
            </a:extLst>
          </p:cNvPr>
          <p:cNvGrpSpPr/>
          <p:nvPr/>
        </p:nvGrpSpPr>
        <p:grpSpPr>
          <a:xfrm>
            <a:off x="539750" y="1401698"/>
            <a:ext cx="2401816" cy="2401816"/>
            <a:chOff x="894279" y="4279476"/>
            <a:chExt cx="2136999" cy="2136999"/>
          </a:xfrm>
        </p:grpSpPr>
        <p:sp>
          <p:nvSpPr>
            <p:cNvPr id="40" name="Oval 39">
              <a:extLst>
                <a:ext uri="{FF2B5EF4-FFF2-40B4-BE49-F238E27FC236}">
                  <a16:creationId xmlns:a16="http://schemas.microsoft.com/office/drawing/2014/main" xmlns="" id="{C10E9FAB-2164-43AF-9D2D-476A2E86309F}"/>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xmlns="" id="{7E08428C-BD13-4BBD-B821-5791C5816681}"/>
                </a:ext>
              </a:extLst>
            </p:cNvPr>
            <p:cNvGrpSpPr/>
            <p:nvPr/>
          </p:nvGrpSpPr>
          <p:grpSpPr>
            <a:xfrm>
              <a:off x="941691" y="4326889"/>
              <a:ext cx="2042174" cy="2042172"/>
              <a:chOff x="5293305" y="3214719"/>
              <a:chExt cx="2968106" cy="2968104"/>
            </a:xfrm>
          </p:grpSpPr>
          <p:pic>
            <p:nvPicPr>
              <p:cNvPr id="42" name="Picture 41">
                <a:extLst>
                  <a:ext uri="{FF2B5EF4-FFF2-40B4-BE49-F238E27FC236}">
                    <a16:creationId xmlns:a16="http://schemas.microsoft.com/office/drawing/2014/main" xmlns="" id="{B04EEB88-761E-4FC5-B819-E3F75D88BEBC}"/>
                  </a:ext>
                </a:extLst>
              </p:cNvPr>
              <p:cNvPicPr>
                <a:picLocks noChangeAspect="1"/>
              </p:cNvPicPr>
              <p:nvPr/>
            </p:nvPicPr>
            <p:blipFill>
              <a:blip r:embed="rId3"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3" name="Picture 42">
                <a:extLst>
                  <a:ext uri="{FF2B5EF4-FFF2-40B4-BE49-F238E27FC236}">
                    <a16:creationId xmlns:a16="http://schemas.microsoft.com/office/drawing/2014/main" xmlns="" id="{4E57DC5E-0AFB-45CF-897C-69CD7B90155D}"/>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471809" y="3393220"/>
                <a:ext cx="2611102" cy="2611101"/>
              </a:xfrm>
              <a:prstGeom prst="ellipse">
                <a:avLst/>
              </a:prstGeom>
              <a:ln w="57150">
                <a:solidFill>
                  <a:srgbClr val="37328C"/>
                </a:solidFill>
              </a:ln>
            </p:spPr>
          </p:pic>
        </p:grpSp>
      </p:grpSp>
      <p:sp>
        <p:nvSpPr>
          <p:cNvPr id="46" name="Rectangle 45">
            <a:extLst>
              <a:ext uri="{FF2B5EF4-FFF2-40B4-BE49-F238E27FC236}">
                <a16:creationId xmlns:a16="http://schemas.microsoft.com/office/drawing/2014/main" xmlns="" id="{7A9C9DE9-9C65-405F-AB01-B941FA93F772}"/>
              </a:ext>
            </a:extLst>
          </p:cNvPr>
          <p:cNvSpPr/>
          <p:nvPr/>
        </p:nvSpPr>
        <p:spPr>
          <a:xfrm>
            <a:off x="444365" y="4436606"/>
            <a:ext cx="5713244"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108000" rIns="360000" bIns="108000" rtlCol="0" anchor="ctr">
            <a:spAutoFit/>
          </a:bodyPr>
          <a:lstStyle/>
          <a:p>
            <a:pPr lvl="0"/>
            <a:r>
              <a:rPr lang="en-GB" dirty="0">
                <a:sym typeface="Roboto"/>
              </a:rPr>
              <a:t>We can </a:t>
            </a:r>
            <a:r>
              <a:rPr lang="en-GB" b="1" dirty="0">
                <a:sym typeface="Roboto"/>
              </a:rPr>
              <a:t>all</a:t>
            </a:r>
            <a:r>
              <a:rPr lang="en-GB" dirty="0">
                <a:sym typeface="Roboto"/>
              </a:rPr>
              <a:t> work together to make changes that will create a world where nature and humans can live side by side, harmoniously.</a:t>
            </a:r>
          </a:p>
        </p:txBody>
      </p:sp>
      <p:grpSp>
        <p:nvGrpSpPr>
          <p:cNvPr id="47" name="Group 46">
            <a:extLst>
              <a:ext uri="{FF2B5EF4-FFF2-40B4-BE49-F238E27FC236}">
                <a16:creationId xmlns:a16="http://schemas.microsoft.com/office/drawing/2014/main" xmlns="" id="{E10EC961-6A18-4C40-B149-72944FBCD17C}"/>
              </a:ext>
            </a:extLst>
          </p:cNvPr>
          <p:cNvGrpSpPr/>
          <p:nvPr/>
        </p:nvGrpSpPr>
        <p:grpSpPr>
          <a:xfrm>
            <a:off x="5868689" y="3613593"/>
            <a:ext cx="2695132" cy="2695132"/>
            <a:chOff x="894279" y="4279476"/>
            <a:chExt cx="2136999" cy="2136999"/>
          </a:xfrm>
        </p:grpSpPr>
        <p:sp>
          <p:nvSpPr>
            <p:cNvPr id="48" name="Oval 47">
              <a:extLst>
                <a:ext uri="{FF2B5EF4-FFF2-40B4-BE49-F238E27FC236}">
                  <a16:creationId xmlns:a16="http://schemas.microsoft.com/office/drawing/2014/main" xmlns="" id="{D55282A2-17CB-4B24-9FA3-B2950D5F2961}"/>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xmlns="" id="{06A650D8-0E14-4C4A-BD91-90120224C5DB}"/>
                </a:ext>
              </a:extLst>
            </p:cNvPr>
            <p:cNvGrpSpPr/>
            <p:nvPr/>
          </p:nvGrpSpPr>
          <p:grpSpPr>
            <a:xfrm>
              <a:off x="941691" y="4326889"/>
              <a:ext cx="2042174" cy="2042172"/>
              <a:chOff x="5293305" y="3214719"/>
              <a:chExt cx="2968106" cy="2968104"/>
            </a:xfrm>
          </p:grpSpPr>
          <p:pic>
            <p:nvPicPr>
              <p:cNvPr id="50" name="Picture 49">
                <a:extLst>
                  <a:ext uri="{FF2B5EF4-FFF2-40B4-BE49-F238E27FC236}">
                    <a16:creationId xmlns:a16="http://schemas.microsoft.com/office/drawing/2014/main" xmlns="" id="{56E18394-9876-4D62-8E2D-82397ACA93DA}"/>
                  </a:ext>
                </a:extLst>
              </p:cNvPr>
              <p:cNvPicPr>
                <a:picLocks noChangeAspect="1"/>
              </p:cNvPicPr>
              <p:nvPr/>
            </p:nvPicPr>
            <p:blipFill>
              <a:blip r:embed="rId5"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51" name="Picture 50">
                <a:extLst>
                  <a:ext uri="{FF2B5EF4-FFF2-40B4-BE49-F238E27FC236}">
                    <a16:creationId xmlns:a16="http://schemas.microsoft.com/office/drawing/2014/main" xmlns="" id="{C055F733-0F04-440B-B5FD-81320B2BDD6A}"/>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5471808" y="3393220"/>
                <a:ext cx="2611102" cy="2611101"/>
              </a:xfrm>
              <a:prstGeom prst="ellipse">
                <a:avLst/>
              </a:prstGeom>
              <a:ln w="57150">
                <a:solidFill>
                  <a:srgbClr val="37328C"/>
                </a:solidFill>
              </a:ln>
            </p:spPr>
          </p:pic>
        </p:grpSp>
      </p:grpSp>
      <p:sp>
        <p:nvSpPr>
          <p:cNvPr id="9" name="Oval 8">
            <a:extLst>
              <a:ext uri="{FF2B5EF4-FFF2-40B4-BE49-F238E27FC236}">
                <a16:creationId xmlns:a16="http://schemas.microsoft.com/office/drawing/2014/main" xmlns="" id="{736F0CB8-CF2B-4637-B825-A283ADA41C51}"/>
              </a:ext>
            </a:extLst>
          </p:cNvPr>
          <p:cNvSpPr/>
          <p:nvPr/>
        </p:nvSpPr>
        <p:spPr>
          <a:xfrm>
            <a:off x="6084454" y="3829351"/>
            <a:ext cx="2263617" cy="226361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0" u="none" strike="noStrike" cap="none" dirty="0">
                <a:solidFill>
                  <a:srgbClr val="37328C"/>
                </a:solidFill>
                <a:ea typeface="Roboto"/>
                <a:cs typeface="Roboto"/>
                <a:sym typeface="Roboto"/>
              </a:rPr>
              <a:t>This is ‘Our Climate, Our Future’ and the future is unwritten...</a:t>
            </a:r>
          </a:p>
        </p:txBody>
      </p:sp>
    </p:spTree>
    <p:extLst>
      <p:ext uri="{BB962C8B-B14F-4D97-AF65-F5344CB8AC3E}">
        <p14:creationId xmlns:p14="http://schemas.microsoft.com/office/powerpoint/2010/main" xmlns="" val="30649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par>
                                <p:cTn id="11" presetID="10" presetClass="entr" presetSubtype="0" fill="hold" nodeType="withEffect">
                                  <p:stCondLst>
                                    <p:cond delay="5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500"/>
                            </p:stCondLst>
                            <p:childTnLst>
                              <p:par>
                                <p:cTn id="23" presetID="31" presetClass="entr" presetSubtype="0" fill="hold" nodeType="afterEffect">
                                  <p:stCondLst>
                                    <p:cond delay="500"/>
                                  </p:stCondLst>
                                  <p:childTnLst>
                                    <p:set>
                                      <p:cBhvr>
                                        <p:cTn id="24" dur="1" fill="hold">
                                          <p:stCondLst>
                                            <p:cond delay="0"/>
                                          </p:stCondLst>
                                        </p:cTn>
                                        <p:tgtEl>
                                          <p:spTgt spid="47"/>
                                        </p:tgtEl>
                                        <p:attrNameLst>
                                          <p:attrName>style.visibility</p:attrName>
                                        </p:attrNameLst>
                                      </p:cBhvr>
                                      <p:to>
                                        <p:strVal val="visible"/>
                                      </p:to>
                                    </p:set>
                                    <p:anim calcmode="lin" valueType="num">
                                      <p:cBhvr>
                                        <p:cTn id="25" dur="1000" fill="hold"/>
                                        <p:tgtEl>
                                          <p:spTgt spid="47"/>
                                        </p:tgtEl>
                                        <p:attrNameLst>
                                          <p:attrName>ppt_w</p:attrName>
                                        </p:attrNameLst>
                                      </p:cBhvr>
                                      <p:tavLst>
                                        <p:tav tm="0">
                                          <p:val>
                                            <p:fltVal val="0"/>
                                          </p:val>
                                        </p:tav>
                                        <p:tav tm="100000">
                                          <p:val>
                                            <p:strVal val="#ppt_w"/>
                                          </p:val>
                                        </p:tav>
                                      </p:tavLst>
                                    </p:anim>
                                    <p:anim calcmode="lin" valueType="num">
                                      <p:cBhvr>
                                        <p:cTn id="26" dur="1000" fill="hold"/>
                                        <p:tgtEl>
                                          <p:spTgt spid="47"/>
                                        </p:tgtEl>
                                        <p:attrNameLst>
                                          <p:attrName>ppt_h</p:attrName>
                                        </p:attrNameLst>
                                      </p:cBhvr>
                                      <p:tavLst>
                                        <p:tav tm="0">
                                          <p:val>
                                            <p:fltVal val="0"/>
                                          </p:val>
                                        </p:tav>
                                        <p:tav tm="100000">
                                          <p:val>
                                            <p:strVal val="#ppt_h"/>
                                          </p:val>
                                        </p:tav>
                                      </p:tavLst>
                                    </p:anim>
                                    <p:anim calcmode="lin" valueType="num">
                                      <p:cBhvr>
                                        <p:cTn id="27" dur="1000" fill="hold"/>
                                        <p:tgtEl>
                                          <p:spTgt spid="47"/>
                                        </p:tgtEl>
                                        <p:attrNameLst>
                                          <p:attrName>style.rotation</p:attrName>
                                        </p:attrNameLst>
                                      </p:cBhvr>
                                      <p:tavLst>
                                        <p:tav tm="0">
                                          <p:val>
                                            <p:fltVal val="90"/>
                                          </p:val>
                                        </p:tav>
                                        <p:tav tm="100000">
                                          <p:val>
                                            <p:fltVal val="0"/>
                                          </p:val>
                                        </p:tav>
                                      </p:tavLst>
                                    </p:anim>
                                    <p:animEffect transition="in" filter="fade">
                                      <p:cBhvr>
                                        <p:cTn id="28" dur="1000"/>
                                        <p:tgtEl>
                                          <p:spTgt spid="47"/>
                                        </p:tgtEl>
                                      </p:cBhvr>
                                    </p:animEffect>
                                  </p:childTnLst>
                                </p:cTn>
                              </p:par>
                              <p:par>
                                <p:cTn id="29" presetID="10" presetClass="entr" presetSubtype="0" fill="hold" nodeType="withEffect">
                                  <p:stCondLst>
                                    <p:cond delay="50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9"/>
                                        </p:tgtEl>
                                      </p:cBhvr>
                                    </p:animEffect>
                                    <p:animScale>
                                      <p:cBhvr>
                                        <p:cTn id="38" dur="250" autoRev="1" fill="hold"/>
                                        <p:tgtEl>
                                          <p:spTgt spid="9"/>
                                        </p:tgtEl>
                                      </p:cBhvr>
                                      <p:by x="105000" y="105000"/>
                                    </p:animScale>
                                  </p:childTnLst>
                                </p:cTn>
                              </p:par>
                            </p:childTnLst>
                          </p:cTn>
                        </p:par>
                        <p:par>
                          <p:cTn id="39" fill="hold">
                            <p:stCondLst>
                              <p:cond delay="5000"/>
                            </p:stCondLst>
                            <p:childTnLst>
                              <p:par>
                                <p:cTn id="40" presetID="22" presetClass="entr" presetSubtype="2"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right)">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animBg="1"/>
      <p:bldP spid="46" grpId="0"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xmlns="" id="{30F7CC96-2CDB-4859-92F1-36F61A572725}"/>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40" name="Rectangle 39">
            <a:extLst>
              <a:ext uri="{FF2B5EF4-FFF2-40B4-BE49-F238E27FC236}">
                <a16:creationId xmlns:a16="http://schemas.microsoft.com/office/drawing/2014/main" xmlns="" id="{A1D4461F-195A-414A-9FE4-92B022607779}"/>
              </a:ext>
            </a:extLst>
          </p:cNvPr>
          <p:cNvSpPr/>
          <p:nvPr/>
        </p:nvSpPr>
        <p:spPr>
          <a:xfrm>
            <a:off x="2558642" y="1650981"/>
            <a:ext cx="5829707" cy="2157102"/>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108000" rIns="108000" bIns="108000" rtlCol="0" anchor="ctr">
            <a:spAutoFit/>
          </a:bodyPr>
          <a:lstStyle/>
          <a:p>
            <a:pPr lvl="0"/>
            <a:r>
              <a:rPr lang="en-GB" dirty="0">
                <a:sym typeface="Roboto"/>
              </a:rPr>
              <a:t>The United Nations (UN) is an international organisation that comprises the majority of countries around the world that are willing to work together to discuss global problems. </a:t>
            </a:r>
          </a:p>
          <a:p>
            <a:pPr lvl="0"/>
            <a:endParaRPr lang="en-GB" dirty="0">
              <a:sym typeface="Roboto"/>
            </a:endParaRPr>
          </a:p>
          <a:p>
            <a:pPr lvl="0"/>
            <a:r>
              <a:rPr lang="en-GB" dirty="0">
                <a:sym typeface="Roboto"/>
              </a:rPr>
              <a:t>Their aim is to identify ways to overcome these problems in order to benefit the entire planet.</a:t>
            </a:r>
          </a:p>
        </p:txBody>
      </p:sp>
      <p:grpSp>
        <p:nvGrpSpPr>
          <p:cNvPr id="9" name="Group 8">
            <a:extLst>
              <a:ext uri="{FF2B5EF4-FFF2-40B4-BE49-F238E27FC236}">
                <a16:creationId xmlns:a16="http://schemas.microsoft.com/office/drawing/2014/main" xmlns="" id="{F67BD5F6-D1AC-477B-813E-5F3E0BD45186}"/>
              </a:ext>
            </a:extLst>
          </p:cNvPr>
          <p:cNvGrpSpPr/>
          <p:nvPr/>
        </p:nvGrpSpPr>
        <p:grpSpPr>
          <a:xfrm>
            <a:off x="651404" y="1418601"/>
            <a:ext cx="2621861" cy="2621861"/>
            <a:chOff x="651404" y="1717704"/>
            <a:chExt cx="2621861" cy="2621861"/>
          </a:xfrm>
        </p:grpSpPr>
        <p:sp>
          <p:nvSpPr>
            <p:cNvPr id="8" name="Oval 7">
              <a:extLst>
                <a:ext uri="{FF2B5EF4-FFF2-40B4-BE49-F238E27FC236}">
                  <a16:creationId xmlns:a16="http://schemas.microsoft.com/office/drawing/2014/main" xmlns="" id="{C7CEB7CC-DB3C-483B-930B-DEEFE32D49B6}"/>
                </a:ext>
              </a:extLst>
            </p:cNvPr>
            <p:cNvSpPr/>
            <p:nvPr/>
          </p:nvSpPr>
          <p:spPr>
            <a:xfrm>
              <a:off x="651404" y="1717704"/>
              <a:ext cx="2621861" cy="26218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xmlns="" id="{18646834-D214-489E-A57D-BB7160AA1F44}"/>
                </a:ext>
              </a:extLst>
            </p:cNvPr>
            <p:cNvPicPr>
              <a:picLocks noChangeAspect="1"/>
            </p:cNvPicPr>
            <p:nvPr/>
          </p:nvPicPr>
          <p:blipFill>
            <a:blip r:embed="rId2" cstate="email">
              <a:extLst>
                <a:ext uri="{28A0092B-C50C-407E-A947-70E740481C1C}">
                  <a14:useLocalDpi xmlns:a14="http://schemas.microsoft.com/office/drawing/2010/main" xmlns=""/>
                </a:ext>
              </a:extLst>
            </a:blip>
            <a:srcRect/>
            <a:stretch/>
          </p:blipFill>
          <p:spPr>
            <a:xfrm>
              <a:off x="767619" y="1833919"/>
              <a:ext cx="2389431" cy="238943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
        <p:nvSpPr>
          <p:cNvPr id="46" name="Rectangle 45">
            <a:extLst>
              <a:ext uri="{FF2B5EF4-FFF2-40B4-BE49-F238E27FC236}">
                <a16:creationId xmlns:a16="http://schemas.microsoft.com/office/drawing/2014/main" xmlns="" id="{332FCE75-9B0B-4739-A6FF-8FD0F3632EBC}"/>
              </a:ext>
            </a:extLst>
          </p:cNvPr>
          <p:cNvSpPr/>
          <p:nvPr/>
        </p:nvSpPr>
        <p:spPr>
          <a:xfrm>
            <a:off x="437243" y="4440076"/>
            <a:ext cx="6781741" cy="132610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828000" bIns="108000" rtlCol="0" anchor="ctr">
            <a:spAutoFit/>
          </a:bodyPr>
          <a:lstStyle/>
          <a:p>
            <a:pPr lvl="0"/>
            <a:r>
              <a:rPr lang="en-GB" dirty="0">
                <a:sym typeface="Roboto"/>
              </a:rPr>
              <a:t>Climate change is one of those problems. In fact, it is </a:t>
            </a:r>
            <a:br>
              <a:rPr lang="en-GB" dirty="0">
                <a:sym typeface="Roboto"/>
              </a:rPr>
            </a:br>
            <a:r>
              <a:rPr lang="en-GB" dirty="0">
                <a:sym typeface="Roboto"/>
              </a:rPr>
              <a:t>a huge issue affecting the whole world and all of humanity: real people, precious animals, delicate ecosystems and, in fact, all living things.</a:t>
            </a:r>
          </a:p>
        </p:txBody>
      </p:sp>
      <p:grpSp>
        <p:nvGrpSpPr>
          <p:cNvPr id="2" name="Group 1">
            <a:extLst>
              <a:ext uri="{FF2B5EF4-FFF2-40B4-BE49-F238E27FC236}">
                <a16:creationId xmlns:a16="http://schemas.microsoft.com/office/drawing/2014/main" xmlns="" id="{ECF6378E-B7FD-4A8E-AF12-7F0F774E5BB6}"/>
              </a:ext>
            </a:extLst>
          </p:cNvPr>
          <p:cNvGrpSpPr/>
          <p:nvPr/>
        </p:nvGrpSpPr>
        <p:grpSpPr>
          <a:xfrm>
            <a:off x="6367635" y="4062157"/>
            <a:ext cx="2081943" cy="2081943"/>
            <a:chOff x="6367635" y="4062157"/>
            <a:chExt cx="2081943" cy="2081943"/>
          </a:xfrm>
        </p:grpSpPr>
        <p:sp>
          <p:nvSpPr>
            <p:cNvPr id="44" name="Oval 43">
              <a:extLst>
                <a:ext uri="{FF2B5EF4-FFF2-40B4-BE49-F238E27FC236}">
                  <a16:creationId xmlns:a16="http://schemas.microsoft.com/office/drawing/2014/main" xmlns="" id="{15E5BDBA-0E43-4B03-A522-21D83E5AEC57}"/>
                </a:ext>
              </a:extLst>
            </p:cNvPr>
            <p:cNvSpPr/>
            <p:nvPr/>
          </p:nvSpPr>
          <p:spPr>
            <a:xfrm>
              <a:off x="6367635" y="4062157"/>
              <a:ext cx="2081943" cy="2081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xmlns="" id="{B6787065-2D3D-4E77-A27E-2322B94A2821}"/>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6486251" y="4180773"/>
              <a:ext cx="1844711" cy="184471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Tree>
    <p:extLst>
      <p:ext uri="{BB962C8B-B14F-4D97-AF65-F5344CB8AC3E}">
        <p14:creationId xmlns:p14="http://schemas.microsoft.com/office/powerpoint/2010/main" xmlns="" val="5163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right)">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xmlns="" id="{30F7CC96-2CDB-4859-92F1-36F61A572725}"/>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52" name="TextBox 51">
            <a:extLst>
              <a:ext uri="{FF2B5EF4-FFF2-40B4-BE49-F238E27FC236}">
                <a16:creationId xmlns:a16="http://schemas.microsoft.com/office/drawing/2014/main" xmlns="" id="{CBD9DE8C-08FE-4CA0-AEA8-5941FA57A8FA}"/>
              </a:ext>
            </a:extLst>
          </p:cNvPr>
          <p:cNvSpPr txBox="1"/>
          <p:nvPr/>
        </p:nvSpPr>
        <p:spPr>
          <a:xfrm>
            <a:off x="655131" y="5543774"/>
            <a:ext cx="7632700" cy="646331"/>
          </a:xfrm>
          <a:prstGeom prst="rect">
            <a:avLst/>
          </a:prstGeom>
          <a:noFill/>
        </p:spPr>
        <p:txBody>
          <a:bodyPr wrap="square" rtlCol="0">
            <a:spAutoFit/>
          </a:bodyPr>
          <a:lstStyle/>
          <a:p>
            <a:pPr lvl="0"/>
            <a:r>
              <a:rPr lang="en-GB" dirty="0">
                <a:solidFill>
                  <a:srgbClr val="37328C"/>
                </a:solidFill>
                <a:sym typeface="Roboto"/>
              </a:rPr>
              <a:t>This is known as the Conference of the Parties (COP) and COP26 will be the 26</a:t>
            </a:r>
            <a:r>
              <a:rPr lang="en-GB" baseline="30000" dirty="0">
                <a:solidFill>
                  <a:srgbClr val="37328C"/>
                </a:solidFill>
                <a:sym typeface="Roboto"/>
              </a:rPr>
              <a:t>th</a:t>
            </a:r>
            <a:r>
              <a:rPr lang="en-GB" dirty="0">
                <a:solidFill>
                  <a:srgbClr val="37328C"/>
                </a:solidFill>
                <a:sym typeface="Roboto"/>
              </a:rPr>
              <a:t> meeting.</a:t>
            </a:r>
          </a:p>
        </p:txBody>
      </p:sp>
      <p:sp>
        <p:nvSpPr>
          <p:cNvPr id="53" name="Rectangle 52">
            <a:extLst>
              <a:ext uri="{FF2B5EF4-FFF2-40B4-BE49-F238E27FC236}">
                <a16:creationId xmlns:a16="http://schemas.microsoft.com/office/drawing/2014/main" xmlns="" id="{2ED71971-6D61-4C4B-877F-277B93C98890}"/>
              </a:ext>
            </a:extLst>
          </p:cNvPr>
          <p:cNvSpPr/>
          <p:nvPr/>
        </p:nvSpPr>
        <p:spPr>
          <a:xfrm>
            <a:off x="433011" y="3668419"/>
            <a:ext cx="6781741" cy="160310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828000" bIns="108000" rtlCol="0" anchor="ctr">
            <a:spAutoFit/>
          </a:bodyPr>
          <a:lstStyle/>
          <a:p>
            <a:pPr lvl="0"/>
            <a:r>
              <a:rPr lang="en-GB" dirty="0">
                <a:sym typeface="Roboto"/>
              </a:rPr>
              <a:t>Over the last 25 years, 197 people and organisations (known as parties) from almost every country in the world, including the European Union, have met at an annual conference to discuss actions that can be taken to reduce the human impact on the planet’s climate.</a:t>
            </a:r>
          </a:p>
        </p:txBody>
      </p:sp>
      <p:sp>
        <p:nvSpPr>
          <p:cNvPr id="54" name="Rectangle 53">
            <a:extLst>
              <a:ext uri="{FF2B5EF4-FFF2-40B4-BE49-F238E27FC236}">
                <a16:creationId xmlns:a16="http://schemas.microsoft.com/office/drawing/2014/main" xmlns="" id="{1BCDF7EC-B890-4E81-87D3-5440EECC969F}"/>
              </a:ext>
            </a:extLst>
          </p:cNvPr>
          <p:cNvSpPr/>
          <p:nvPr/>
        </p:nvSpPr>
        <p:spPr>
          <a:xfrm>
            <a:off x="2400300" y="1817264"/>
            <a:ext cx="5988050"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108000" rIns="108000" bIns="108000" rtlCol="0" anchor="ctr">
            <a:spAutoFit/>
          </a:bodyPr>
          <a:lstStyle/>
          <a:p>
            <a:pPr lvl="0"/>
            <a:r>
              <a:rPr lang="en-GB" dirty="0">
                <a:sym typeface="Roboto"/>
              </a:rPr>
              <a:t>The issue of global warming has been recognised for many years. As far back as 1979, the very first World Climate Conference took place.</a:t>
            </a:r>
          </a:p>
        </p:txBody>
      </p:sp>
      <p:grpSp>
        <p:nvGrpSpPr>
          <p:cNvPr id="12" name="Group 11">
            <a:extLst>
              <a:ext uri="{FF2B5EF4-FFF2-40B4-BE49-F238E27FC236}">
                <a16:creationId xmlns:a16="http://schemas.microsoft.com/office/drawing/2014/main" xmlns="" id="{B576EFB9-88A1-49B1-B5B1-05D30F6CA096}"/>
              </a:ext>
            </a:extLst>
          </p:cNvPr>
          <p:cNvGrpSpPr/>
          <p:nvPr/>
        </p:nvGrpSpPr>
        <p:grpSpPr>
          <a:xfrm>
            <a:off x="702145" y="1280943"/>
            <a:ext cx="2148057" cy="2148057"/>
            <a:chOff x="736193" y="1280943"/>
            <a:chExt cx="2148057" cy="2148057"/>
          </a:xfrm>
        </p:grpSpPr>
        <p:sp>
          <p:nvSpPr>
            <p:cNvPr id="56" name="Oval 55">
              <a:extLst>
                <a:ext uri="{FF2B5EF4-FFF2-40B4-BE49-F238E27FC236}">
                  <a16:creationId xmlns:a16="http://schemas.microsoft.com/office/drawing/2014/main" xmlns="" id="{D5BB750C-CC5E-45EE-95BD-9874787535DC}"/>
                </a:ext>
              </a:extLst>
            </p:cNvPr>
            <p:cNvSpPr/>
            <p:nvPr/>
          </p:nvSpPr>
          <p:spPr>
            <a:xfrm>
              <a:off x="736193" y="1280943"/>
              <a:ext cx="2148057" cy="2148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a:extLst>
                <a:ext uri="{FF2B5EF4-FFF2-40B4-BE49-F238E27FC236}">
                  <a16:creationId xmlns:a16="http://schemas.microsoft.com/office/drawing/2014/main" xmlns="" id="{AFB1AE73-941A-4282-A5D2-5C8BC9B563D5}"/>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846120" y="1390870"/>
              <a:ext cx="1928202" cy="1928202"/>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grpSp>
        <p:nvGrpSpPr>
          <p:cNvPr id="58" name="Group 57">
            <a:extLst>
              <a:ext uri="{FF2B5EF4-FFF2-40B4-BE49-F238E27FC236}">
                <a16:creationId xmlns:a16="http://schemas.microsoft.com/office/drawing/2014/main" xmlns="" id="{0EFED83B-CB34-403C-B330-A5D703A0F617}"/>
              </a:ext>
            </a:extLst>
          </p:cNvPr>
          <p:cNvGrpSpPr/>
          <p:nvPr/>
        </p:nvGrpSpPr>
        <p:grpSpPr>
          <a:xfrm>
            <a:off x="6377363" y="3429000"/>
            <a:ext cx="2081943" cy="2081943"/>
            <a:chOff x="6367635" y="4062157"/>
            <a:chExt cx="2081943" cy="2081943"/>
          </a:xfrm>
        </p:grpSpPr>
        <p:sp>
          <p:nvSpPr>
            <p:cNvPr id="59" name="Oval 58">
              <a:extLst>
                <a:ext uri="{FF2B5EF4-FFF2-40B4-BE49-F238E27FC236}">
                  <a16:creationId xmlns:a16="http://schemas.microsoft.com/office/drawing/2014/main" xmlns="" id="{4BE89DDC-D618-46ED-992D-6E54D067ECA5}"/>
                </a:ext>
              </a:extLst>
            </p:cNvPr>
            <p:cNvSpPr/>
            <p:nvPr/>
          </p:nvSpPr>
          <p:spPr>
            <a:xfrm>
              <a:off x="6367635" y="4062157"/>
              <a:ext cx="2081943" cy="2081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a:extLst>
                <a:ext uri="{FF2B5EF4-FFF2-40B4-BE49-F238E27FC236}">
                  <a16:creationId xmlns:a16="http://schemas.microsoft.com/office/drawing/2014/main" xmlns="" id="{BF69FB8E-5587-4AC5-898A-CF3CCF828E52}"/>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6486251" y="4180773"/>
              <a:ext cx="1844711" cy="184471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Tree>
    <p:extLst>
      <p:ext uri="{BB962C8B-B14F-4D97-AF65-F5344CB8AC3E}">
        <p14:creationId xmlns:p14="http://schemas.microsoft.com/office/powerpoint/2010/main" xmlns="" val="36213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1000" fill="hold"/>
                                        <p:tgtEl>
                                          <p:spTgt spid="58"/>
                                        </p:tgtEl>
                                        <p:attrNameLst>
                                          <p:attrName>ppt_w</p:attrName>
                                        </p:attrNameLst>
                                      </p:cBhvr>
                                      <p:tavLst>
                                        <p:tav tm="0">
                                          <p:val>
                                            <p:fltVal val="0"/>
                                          </p:val>
                                        </p:tav>
                                        <p:tav tm="100000">
                                          <p:val>
                                            <p:strVal val="#ppt_w"/>
                                          </p:val>
                                        </p:tav>
                                      </p:tavLst>
                                    </p:anim>
                                    <p:anim calcmode="lin" valueType="num">
                                      <p:cBhvr>
                                        <p:cTn id="22" dur="1000" fill="hold"/>
                                        <p:tgtEl>
                                          <p:spTgt spid="58"/>
                                        </p:tgtEl>
                                        <p:attrNameLst>
                                          <p:attrName>ppt_h</p:attrName>
                                        </p:attrNameLst>
                                      </p:cBhvr>
                                      <p:tavLst>
                                        <p:tav tm="0">
                                          <p:val>
                                            <p:fltVal val="0"/>
                                          </p:val>
                                        </p:tav>
                                        <p:tav tm="100000">
                                          <p:val>
                                            <p:strVal val="#ppt_h"/>
                                          </p:val>
                                        </p:tav>
                                      </p:tavLst>
                                    </p:anim>
                                    <p:anim calcmode="lin" valueType="num">
                                      <p:cBhvr>
                                        <p:cTn id="23" dur="1000" fill="hold"/>
                                        <p:tgtEl>
                                          <p:spTgt spid="58"/>
                                        </p:tgtEl>
                                        <p:attrNameLst>
                                          <p:attrName>style.rotation</p:attrName>
                                        </p:attrNameLst>
                                      </p:cBhvr>
                                      <p:tavLst>
                                        <p:tav tm="0">
                                          <p:val>
                                            <p:fltVal val="90"/>
                                          </p:val>
                                        </p:tav>
                                        <p:tav tm="100000">
                                          <p:val>
                                            <p:fltVal val="0"/>
                                          </p:val>
                                        </p:tav>
                                      </p:tavLst>
                                    </p:anim>
                                    <p:animEffect transition="in" filter="fade">
                                      <p:cBhvr>
                                        <p:cTn id="24" dur="10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right)">
                                      <p:cBhvr>
                                        <p:cTn id="31" dur="500"/>
                                        <p:tgtEl>
                                          <p:spTgt spid="5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92" name="Rectangle 91">
            <a:extLst>
              <a:ext uri="{FF2B5EF4-FFF2-40B4-BE49-F238E27FC236}">
                <a16:creationId xmlns:a16="http://schemas.microsoft.com/office/drawing/2014/main" xmlns="" id="{85481EFD-B1A8-4FD5-9E85-3D76EF2CED77}"/>
              </a:ext>
            </a:extLst>
          </p:cNvPr>
          <p:cNvSpPr/>
          <p:nvPr/>
        </p:nvSpPr>
        <p:spPr>
          <a:xfrm>
            <a:off x="1387792" y="3819827"/>
            <a:ext cx="4270055"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3" name="Rectangle 92">
            <a:extLst>
              <a:ext uri="{FF2B5EF4-FFF2-40B4-BE49-F238E27FC236}">
                <a16:creationId xmlns:a16="http://schemas.microsoft.com/office/drawing/2014/main" xmlns="" id="{6CE438C4-7214-4687-8C0D-418E3BD70BF7}"/>
              </a:ext>
            </a:extLst>
          </p:cNvPr>
          <p:cNvSpPr/>
          <p:nvPr/>
        </p:nvSpPr>
        <p:spPr>
          <a:xfrm>
            <a:off x="1761312" y="4564110"/>
            <a:ext cx="3209544"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TextBox 10">
            <a:extLst>
              <a:ext uri="{FF2B5EF4-FFF2-40B4-BE49-F238E27FC236}">
                <a16:creationId xmlns:a16="http://schemas.microsoft.com/office/drawing/2014/main" xmlns="" id="{310AF03C-48E0-4D90-B435-620D5789DA84}"/>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pic>
        <p:nvPicPr>
          <p:cNvPr id="39" name="Picture 38">
            <a:extLst>
              <a:ext uri="{FF2B5EF4-FFF2-40B4-BE49-F238E27FC236}">
                <a16:creationId xmlns:a16="http://schemas.microsoft.com/office/drawing/2014/main" xmlns="" id="{14488FD3-D393-4684-8331-090E7BEA7E4D}"/>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495467" y="1918544"/>
            <a:ext cx="2495928" cy="4939456"/>
          </a:xfrm>
          <a:prstGeom prst="rect">
            <a:avLst/>
          </a:prstGeom>
        </p:spPr>
      </p:pic>
      <p:sp>
        <p:nvSpPr>
          <p:cNvPr id="21" name="Where?">
            <a:extLst>
              <a:ext uri="{FF2B5EF4-FFF2-40B4-BE49-F238E27FC236}">
                <a16:creationId xmlns:a16="http://schemas.microsoft.com/office/drawing/2014/main" xmlns="" id="{995AC385-ED7E-4B9A-ACA4-5C041B2A83AE}"/>
              </a:ext>
            </a:extLst>
          </p:cNvPr>
          <p:cNvSpPr/>
          <p:nvPr/>
        </p:nvSpPr>
        <p:spPr>
          <a:xfrm>
            <a:off x="4572000" y="2155255"/>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Where?</a:t>
            </a:r>
          </a:p>
        </p:txBody>
      </p:sp>
      <p:sp>
        <p:nvSpPr>
          <p:cNvPr id="91" name="Rectangle 90">
            <a:extLst>
              <a:ext uri="{FF2B5EF4-FFF2-40B4-BE49-F238E27FC236}">
                <a16:creationId xmlns:a16="http://schemas.microsoft.com/office/drawing/2014/main" xmlns="" id="{5608EF90-4557-46E1-87D8-FA215737512A}"/>
              </a:ext>
            </a:extLst>
          </p:cNvPr>
          <p:cNvSpPr/>
          <p:nvPr/>
        </p:nvSpPr>
        <p:spPr>
          <a:xfrm>
            <a:off x="4572000" y="2678476"/>
            <a:ext cx="1613178" cy="523221"/>
          </a:xfrm>
          <a:prstGeom prst="rect">
            <a:avLst/>
          </a:prstGeom>
          <a:solidFill>
            <a:srgbClr val="FC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7328C"/>
                </a:solidFill>
              </a:rPr>
              <a:t>Glasgow, UK</a:t>
            </a:r>
          </a:p>
        </p:txBody>
      </p:sp>
      <p:pic>
        <p:nvPicPr>
          <p:cNvPr id="5" name="Picture 4">
            <a:extLst>
              <a:ext uri="{FF2B5EF4-FFF2-40B4-BE49-F238E27FC236}">
                <a16:creationId xmlns:a16="http://schemas.microsoft.com/office/drawing/2014/main" xmlns="" id="{955AD887-BBB2-4BA1-B26F-6A396C511FC7}"/>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22724" y="1918544"/>
            <a:ext cx="3377715" cy="3377717"/>
          </a:xfrm>
          <a:prstGeom prst="ellipse">
            <a:avLst/>
          </a:prstGeom>
          <a:ln w="57150">
            <a:solidFill>
              <a:srgbClr val="37328C"/>
            </a:solidFill>
          </a:ln>
        </p:spPr>
      </p:pic>
      <p:grpSp>
        <p:nvGrpSpPr>
          <p:cNvPr id="6" name="Group 5">
            <a:extLst>
              <a:ext uri="{FF2B5EF4-FFF2-40B4-BE49-F238E27FC236}">
                <a16:creationId xmlns:a16="http://schemas.microsoft.com/office/drawing/2014/main" xmlns="" id="{B3327F4C-BF37-414B-BA8A-6F848429A590}"/>
              </a:ext>
            </a:extLst>
          </p:cNvPr>
          <p:cNvGrpSpPr/>
          <p:nvPr/>
        </p:nvGrpSpPr>
        <p:grpSpPr>
          <a:xfrm>
            <a:off x="2400319" y="4114540"/>
            <a:ext cx="551826" cy="200055"/>
            <a:chOff x="2400319" y="4114540"/>
            <a:chExt cx="551826" cy="200055"/>
          </a:xfrm>
        </p:grpSpPr>
        <p:sp>
          <p:nvSpPr>
            <p:cNvPr id="15" name="Oval 14">
              <a:extLst>
                <a:ext uri="{FF2B5EF4-FFF2-40B4-BE49-F238E27FC236}">
                  <a16:creationId xmlns:a16="http://schemas.microsoft.com/office/drawing/2014/main" xmlns="" id="{FF8F5677-4E69-4C34-B1B3-C4D58A3FF283}"/>
                </a:ext>
              </a:extLst>
            </p:cNvPr>
            <p:cNvSpPr/>
            <p:nvPr/>
          </p:nvSpPr>
          <p:spPr>
            <a:xfrm>
              <a:off x="2400319" y="4179237"/>
              <a:ext cx="61473" cy="6147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xmlns="" id="{F47F34AA-32FD-44FE-A004-E58A05F419FD}"/>
                </a:ext>
              </a:extLst>
            </p:cNvPr>
            <p:cNvSpPr txBox="1"/>
            <p:nvPr/>
          </p:nvSpPr>
          <p:spPr>
            <a:xfrm>
              <a:off x="2412796" y="4114540"/>
              <a:ext cx="539349" cy="200055"/>
            </a:xfrm>
            <a:prstGeom prst="rect">
              <a:avLst/>
            </a:prstGeom>
            <a:noFill/>
          </p:spPr>
          <p:txBody>
            <a:bodyPr wrap="square" rtlCol="0">
              <a:spAutoFit/>
            </a:bodyPr>
            <a:lstStyle/>
            <a:p>
              <a:r>
                <a:rPr lang="en-GB" sz="700" b="1" dirty="0">
                  <a:solidFill>
                    <a:srgbClr val="37328C"/>
                  </a:solidFill>
                </a:rPr>
                <a:t>Glasgow</a:t>
              </a:r>
            </a:p>
          </p:txBody>
        </p:sp>
      </p:grpSp>
    </p:spTree>
    <p:extLst>
      <p:ext uri="{BB962C8B-B14F-4D97-AF65-F5344CB8AC3E}">
        <p14:creationId xmlns:p14="http://schemas.microsoft.com/office/powerpoint/2010/main" xmlns="" val="381373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92"/>
                                        </p:tgtEl>
                                        <p:attrNameLst>
                                          <p:attrName>style.visibility</p:attrName>
                                        </p:attrNameLst>
                                      </p:cBhvr>
                                      <p:to>
                                        <p:strVal val="visible"/>
                                      </p:to>
                                    </p:set>
                                    <p:animEffect transition="in" filter="wipe(left)">
                                      <p:cBhvr>
                                        <p:cTn id="20" dur="500"/>
                                        <p:tgtEl>
                                          <p:spTgt spid="9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nextCondLst>
                <p:cond evt="onClick" delay="0">
                  <p:tgtEl>
                    <p:spTgt spid="21"/>
                  </p:tgtEl>
                </p:cond>
              </p:nextCondLst>
            </p:seq>
          </p:childTnLst>
        </p:cTn>
      </p:par>
    </p:tnLst>
    <p:bldLst>
      <p:bldP spid="92" grpId="0" animBg="1"/>
      <p:bldP spid="93" grpId="0" animBg="1"/>
      <p:bldP spid="21" grpId="0" animBg="1"/>
      <p:bldP spid="21" grpId="1"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Where?</a:t>
            </a:r>
          </a:p>
        </p:txBody>
      </p:sp>
      <p:sp>
        <p:nvSpPr>
          <p:cNvPr id="11" name="TextBox 10">
            <a:extLst>
              <a:ext uri="{FF2B5EF4-FFF2-40B4-BE49-F238E27FC236}">
                <a16:creationId xmlns:a16="http://schemas.microsoft.com/office/drawing/2014/main" xmlns="" id="{A2CAFED9-FF8E-4B35-BBD5-E6606811DB3B}"/>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Glasgow is…</a:t>
            </a:r>
          </a:p>
        </p:txBody>
      </p:sp>
      <p:sp>
        <p:nvSpPr>
          <p:cNvPr id="6" name="top line">
            <a:extLst>
              <a:ext uri="{FF2B5EF4-FFF2-40B4-BE49-F238E27FC236}">
                <a16:creationId xmlns:a16="http://schemas.microsoft.com/office/drawing/2014/main" xmlns="" id="{0E174341-41F3-457F-9B01-A0F378182BF1}"/>
              </a:ext>
            </a:extLst>
          </p:cNvPr>
          <p:cNvSpPr/>
          <p:nvPr/>
        </p:nvSpPr>
        <p:spPr>
          <a:xfrm rot="20832305">
            <a:off x="3437842" y="2495061"/>
            <a:ext cx="2438025" cy="361512"/>
          </a:xfrm>
          <a:custGeom>
            <a:avLst/>
            <a:gdLst>
              <a:gd name="connsiteX0" fmla="*/ 0 w 1969477"/>
              <a:gd name="connsiteY0" fmla="*/ 351692 h 361512"/>
              <a:gd name="connsiteX1" fmla="*/ 753626 w 1969477"/>
              <a:gd name="connsiteY1" fmla="*/ 0 h 361512"/>
              <a:gd name="connsiteX2" fmla="*/ 1125415 w 1969477"/>
              <a:gd name="connsiteY2" fmla="*/ 351692 h 361512"/>
              <a:gd name="connsiteX3" fmla="*/ 1969477 w 1969477"/>
              <a:gd name="connsiteY3" fmla="*/ 271305 h 361512"/>
              <a:gd name="connsiteX4" fmla="*/ 1969477 w 1969477"/>
              <a:gd name="connsiteY4" fmla="*/ 271305 h 36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477" h="361512">
                <a:moveTo>
                  <a:pt x="0" y="351692"/>
                </a:moveTo>
                <a:cubicBezTo>
                  <a:pt x="283028" y="175846"/>
                  <a:pt x="566057" y="0"/>
                  <a:pt x="753626" y="0"/>
                </a:cubicBezTo>
                <a:cubicBezTo>
                  <a:pt x="941195" y="0"/>
                  <a:pt x="922773" y="306475"/>
                  <a:pt x="1125415" y="351692"/>
                </a:cubicBezTo>
                <a:cubicBezTo>
                  <a:pt x="1328057" y="396909"/>
                  <a:pt x="1969477" y="271305"/>
                  <a:pt x="1969477" y="271305"/>
                </a:cubicBezTo>
                <a:lnTo>
                  <a:pt x="1969477" y="271305"/>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bottom line">
            <a:extLst>
              <a:ext uri="{FF2B5EF4-FFF2-40B4-BE49-F238E27FC236}">
                <a16:creationId xmlns:a16="http://schemas.microsoft.com/office/drawing/2014/main" xmlns="" id="{BEFF59B5-0B01-48C0-96C2-F8C31F044A2B}"/>
              </a:ext>
            </a:extLst>
          </p:cNvPr>
          <p:cNvSpPr/>
          <p:nvPr/>
        </p:nvSpPr>
        <p:spPr>
          <a:xfrm>
            <a:off x="2931981" y="5035246"/>
            <a:ext cx="1778558" cy="441097"/>
          </a:xfrm>
          <a:custGeom>
            <a:avLst/>
            <a:gdLst>
              <a:gd name="connsiteX0" fmla="*/ 0 w 1778558"/>
              <a:gd name="connsiteY0" fmla="*/ 0 h 441097"/>
              <a:gd name="connsiteX1" fmla="*/ 823965 w 1778558"/>
              <a:gd name="connsiteY1" fmla="*/ 432079 h 441097"/>
              <a:gd name="connsiteX2" fmla="*/ 1276140 w 1778558"/>
              <a:gd name="connsiteY2" fmla="*/ 301451 h 441097"/>
              <a:gd name="connsiteX3" fmla="*/ 1778558 w 1778558"/>
              <a:gd name="connsiteY3" fmla="*/ 401934 h 441097"/>
              <a:gd name="connsiteX4" fmla="*/ 1778558 w 1778558"/>
              <a:gd name="connsiteY4" fmla="*/ 401934 h 441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558" h="441097">
                <a:moveTo>
                  <a:pt x="0" y="0"/>
                </a:moveTo>
                <a:cubicBezTo>
                  <a:pt x="305637" y="190918"/>
                  <a:pt x="611275" y="381837"/>
                  <a:pt x="823965" y="432079"/>
                </a:cubicBezTo>
                <a:cubicBezTo>
                  <a:pt x="1036655" y="482321"/>
                  <a:pt x="1117041" y="306475"/>
                  <a:pt x="1276140" y="301451"/>
                </a:cubicBezTo>
                <a:cubicBezTo>
                  <a:pt x="1435239" y="296427"/>
                  <a:pt x="1778558" y="401934"/>
                  <a:pt x="1778558" y="401934"/>
                </a:cubicBezTo>
                <a:lnTo>
                  <a:pt x="1778558" y="401934"/>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iddle line">
            <a:extLst>
              <a:ext uri="{FF2B5EF4-FFF2-40B4-BE49-F238E27FC236}">
                <a16:creationId xmlns:a16="http://schemas.microsoft.com/office/drawing/2014/main" xmlns="" id="{4CE4EC49-23EF-4D3E-B642-8B21D408B505}"/>
              </a:ext>
            </a:extLst>
          </p:cNvPr>
          <p:cNvSpPr/>
          <p:nvPr/>
        </p:nvSpPr>
        <p:spPr>
          <a:xfrm>
            <a:off x="3466870" y="3505203"/>
            <a:ext cx="1517301" cy="490687"/>
          </a:xfrm>
          <a:custGeom>
            <a:avLst/>
            <a:gdLst>
              <a:gd name="connsiteX0" fmla="*/ 0 w 1517301"/>
              <a:gd name="connsiteY0" fmla="*/ 0 h 490687"/>
              <a:gd name="connsiteX1" fmla="*/ 542611 w 1517301"/>
              <a:gd name="connsiteY1" fmla="*/ 472273 h 490687"/>
              <a:gd name="connsiteX2" fmla="*/ 1517301 w 1517301"/>
              <a:gd name="connsiteY2" fmla="*/ 401935 h 490687"/>
              <a:gd name="connsiteX3" fmla="*/ 1517301 w 1517301"/>
              <a:gd name="connsiteY3" fmla="*/ 401935 h 490687"/>
            </a:gdLst>
            <a:ahLst/>
            <a:cxnLst>
              <a:cxn ang="0">
                <a:pos x="connsiteX0" y="connsiteY0"/>
              </a:cxn>
              <a:cxn ang="0">
                <a:pos x="connsiteX1" y="connsiteY1"/>
              </a:cxn>
              <a:cxn ang="0">
                <a:pos x="connsiteX2" y="connsiteY2"/>
              </a:cxn>
              <a:cxn ang="0">
                <a:pos x="connsiteX3" y="connsiteY3"/>
              </a:cxn>
            </a:cxnLst>
            <a:rect l="l" t="t" r="r" b="b"/>
            <a:pathLst>
              <a:path w="1517301" h="490687">
                <a:moveTo>
                  <a:pt x="0" y="0"/>
                </a:moveTo>
                <a:cubicBezTo>
                  <a:pt x="144864" y="202642"/>
                  <a:pt x="289728" y="405284"/>
                  <a:pt x="542611" y="472273"/>
                </a:cubicBezTo>
                <a:cubicBezTo>
                  <a:pt x="795495" y="539262"/>
                  <a:pt x="1517301" y="401935"/>
                  <a:pt x="1517301" y="401935"/>
                </a:cubicBezTo>
                <a:lnTo>
                  <a:pt x="1517301" y="401935"/>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op box">
            <a:extLst>
              <a:ext uri="{FF2B5EF4-FFF2-40B4-BE49-F238E27FC236}">
                <a16:creationId xmlns:a16="http://schemas.microsoft.com/office/drawing/2014/main" xmlns="" id="{35C06541-F0BD-4F5F-BEB6-3F9453E8F1EA}"/>
              </a:ext>
            </a:extLst>
          </p:cNvPr>
          <p:cNvSpPr/>
          <p:nvPr/>
        </p:nvSpPr>
        <p:spPr>
          <a:xfrm>
            <a:off x="5998865" y="2118221"/>
            <a:ext cx="2697457" cy="77210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80000" bIns="108000" rtlCol="0" anchor="ctr">
            <a:spAutoFit/>
          </a:bodyPr>
          <a:lstStyle/>
          <a:p>
            <a:pPr lvl="0"/>
            <a:r>
              <a:rPr lang="en-GB" dirty="0">
                <a:sym typeface="Roboto"/>
              </a:rPr>
              <a:t>...the Scottish city chosen to host COP26.</a:t>
            </a:r>
          </a:p>
        </p:txBody>
      </p:sp>
      <p:sp>
        <p:nvSpPr>
          <p:cNvPr id="20" name="middle box">
            <a:extLst>
              <a:ext uri="{FF2B5EF4-FFF2-40B4-BE49-F238E27FC236}">
                <a16:creationId xmlns:a16="http://schemas.microsoft.com/office/drawing/2014/main" xmlns="" id="{B40484C7-E59E-47EB-8A3E-CFD92AB89E92}"/>
              </a:ext>
            </a:extLst>
          </p:cNvPr>
          <p:cNvSpPr/>
          <p:nvPr/>
        </p:nvSpPr>
        <p:spPr>
          <a:xfrm>
            <a:off x="5130800" y="3239120"/>
            <a:ext cx="3565524" cy="132610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80000" bIns="108000" rtlCol="0" anchor="ctr">
            <a:spAutoFit/>
          </a:bodyPr>
          <a:lstStyle/>
          <a:p>
            <a:pPr lvl="0"/>
            <a:r>
              <a:rPr lang="en-GB" dirty="0">
                <a:sym typeface="Roboto"/>
              </a:rPr>
              <a:t>...deemed to be a ‘green’ and sustainable city after achieving the Global Green City award, which is supported by the UN.</a:t>
            </a:r>
          </a:p>
        </p:txBody>
      </p:sp>
      <p:sp>
        <p:nvSpPr>
          <p:cNvPr id="21" name="bottom box">
            <a:extLst>
              <a:ext uri="{FF2B5EF4-FFF2-40B4-BE49-F238E27FC236}">
                <a16:creationId xmlns:a16="http://schemas.microsoft.com/office/drawing/2014/main" xmlns="" id="{2F8EC9A8-ECDF-48CD-94D1-14FFB86F8572}"/>
              </a:ext>
            </a:extLst>
          </p:cNvPr>
          <p:cNvSpPr/>
          <p:nvPr/>
        </p:nvSpPr>
        <p:spPr>
          <a:xfrm>
            <a:off x="4843306" y="4914017"/>
            <a:ext cx="3853017"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80000" bIns="108000" rtlCol="0" anchor="ctr">
            <a:spAutoFit/>
          </a:bodyPr>
          <a:lstStyle/>
          <a:p>
            <a:pPr lvl="0"/>
            <a:r>
              <a:rPr lang="en-GB" dirty="0">
                <a:sym typeface="Roboto"/>
              </a:rPr>
              <a:t>...full of green spaces, parks and has the river Clyde to inspire parties to address climate change.</a:t>
            </a:r>
          </a:p>
        </p:txBody>
      </p:sp>
      <p:pic>
        <p:nvPicPr>
          <p:cNvPr id="18" name="Earth">
            <a:extLst>
              <a:ext uri="{FF2B5EF4-FFF2-40B4-BE49-F238E27FC236}">
                <a16:creationId xmlns:a16="http://schemas.microsoft.com/office/drawing/2014/main" xmlns="" id="{E352A972-8C32-483E-9EED-B078C1F752CC}"/>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634030" y="2057405"/>
            <a:ext cx="3516362" cy="3516360"/>
          </a:xfrm>
          <a:prstGeom prst="rect">
            <a:avLst/>
          </a:prstGeom>
        </p:spPr>
      </p:pic>
      <p:pic>
        <p:nvPicPr>
          <p:cNvPr id="22" name="Picture">
            <a:extLst>
              <a:ext uri="{FF2B5EF4-FFF2-40B4-BE49-F238E27FC236}">
                <a16:creationId xmlns:a16="http://schemas.microsoft.com/office/drawing/2014/main" xmlns="" id="{A760C7DF-97AB-4A5A-8BBB-9F1529D74B46}"/>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30046" y="2257836"/>
            <a:ext cx="3150710" cy="3084329"/>
          </a:xfrm>
          <a:prstGeom prst="ellipse">
            <a:avLst/>
          </a:prstGeom>
          <a:ln w="57150">
            <a:solidFill>
              <a:srgbClr val="37328C"/>
            </a:solidFill>
          </a:ln>
        </p:spPr>
      </p:pic>
    </p:spTree>
    <p:extLst>
      <p:ext uri="{BB962C8B-B14F-4D97-AF65-F5344CB8AC3E}">
        <p14:creationId xmlns:p14="http://schemas.microsoft.com/office/powerpoint/2010/main" xmlns="" val="333270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10"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8"/>
                                        </p:tgtEl>
                                        <p:attrNameLst>
                                          <p:attrName>r</p:attrName>
                                        </p:attrNameLst>
                                      </p:cBhvr>
                                    </p:animRot>
                                  </p:childTnLst>
                                </p:cTn>
                              </p:par>
                              <p:par>
                                <p:cTn id="26" presetID="22" presetClass="entr" presetSubtype="8"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22" presetClass="entr" presetSubtype="8" fill="hold" grpId="0" nodeType="withEffect">
                                  <p:stCondLst>
                                    <p:cond delay="20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22" presetClass="entr" presetSubtype="8" fill="hold" grpId="0" nodeType="withEffect">
                                  <p:stCondLst>
                                    <p:cond delay="250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Where?</a:t>
            </a:r>
          </a:p>
        </p:txBody>
      </p:sp>
      <p:sp>
        <p:nvSpPr>
          <p:cNvPr id="11" name="TextBox 10">
            <a:extLst>
              <a:ext uri="{FF2B5EF4-FFF2-40B4-BE49-F238E27FC236}">
                <a16:creationId xmlns:a16="http://schemas.microsoft.com/office/drawing/2014/main" xmlns="" id="{A2CAFED9-FF8E-4B35-BBD5-E6606811DB3B}"/>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Glasgow is…</a:t>
            </a:r>
          </a:p>
        </p:txBody>
      </p:sp>
      <p:sp>
        <p:nvSpPr>
          <p:cNvPr id="15" name="top line">
            <a:extLst>
              <a:ext uri="{FF2B5EF4-FFF2-40B4-BE49-F238E27FC236}">
                <a16:creationId xmlns:a16="http://schemas.microsoft.com/office/drawing/2014/main" xmlns="" id="{C849097D-E44A-46DE-A53F-A2F7207D7C62}"/>
              </a:ext>
            </a:extLst>
          </p:cNvPr>
          <p:cNvSpPr/>
          <p:nvPr/>
        </p:nvSpPr>
        <p:spPr>
          <a:xfrm>
            <a:off x="4380934" y="2249146"/>
            <a:ext cx="1969477" cy="361512"/>
          </a:xfrm>
          <a:custGeom>
            <a:avLst/>
            <a:gdLst>
              <a:gd name="connsiteX0" fmla="*/ 0 w 1969477"/>
              <a:gd name="connsiteY0" fmla="*/ 351692 h 361512"/>
              <a:gd name="connsiteX1" fmla="*/ 753626 w 1969477"/>
              <a:gd name="connsiteY1" fmla="*/ 0 h 361512"/>
              <a:gd name="connsiteX2" fmla="*/ 1125415 w 1969477"/>
              <a:gd name="connsiteY2" fmla="*/ 351692 h 361512"/>
              <a:gd name="connsiteX3" fmla="*/ 1969477 w 1969477"/>
              <a:gd name="connsiteY3" fmla="*/ 271305 h 361512"/>
              <a:gd name="connsiteX4" fmla="*/ 1969477 w 1969477"/>
              <a:gd name="connsiteY4" fmla="*/ 271305 h 36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477" h="361512">
                <a:moveTo>
                  <a:pt x="0" y="351692"/>
                </a:moveTo>
                <a:cubicBezTo>
                  <a:pt x="283028" y="175846"/>
                  <a:pt x="566057" y="0"/>
                  <a:pt x="753626" y="0"/>
                </a:cubicBezTo>
                <a:cubicBezTo>
                  <a:pt x="941195" y="0"/>
                  <a:pt x="922773" y="306475"/>
                  <a:pt x="1125415" y="351692"/>
                </a:cubicBezTo>
                <a:cubicBezTo>
                  <a:pt x="1328057" y="396909"/>
                  <a:pt x="1969477" y="271305"/>
                  <a:pt x="1969477" y="271305"/>
                </a:cubicBezTo>
                <a:lnTo>
                  <a:pt x="1969477" y="271305"/>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ottom line">
            <a:extLst>
              <a:ext uri="{FF2B5EF4-FFF2-40B4-BE49-F238E27FC236}">
                <a16:creationId xmlns:a16="http://schemas.microsoft.com/office/drawing/2014/main" xmlns="" id="{FE6B5F60-B599-48E9-957D-CF52226B2A41}"/>
              </a:ext>
            </a:extLst>
          </p:cNvPr>
          <p:cNvSpPr/>
          <p:nvPr/>
        </p:nvSpPr>
        <p:spPr>
          <a:xfrm rot="19324161">
            <a:off x="4351247" y="4900120"/>
            <a:ext cx="1778558" cy="441097"/>
          </a:xfrm>
          <a:custGeom>
            <a:avLst/>
            <a:gdLst>
              <a:gd name="connsiteX0" fmla="*/ 0 w 1778558"/>
              <a:gd name="connsiteY0" fmla="*/ 0 h 441097"/>
              <a:gd name="connsiteX1" fmla="*/ 823965 w 1778558"/>
              <a:gd name="connsiteY1" fmla="*/ 432079 h 441097"/>
              <a:gd name="connsiteX2" fmla="*/ 1276140 w 1778558"/>
              <a:gd name="connsiteY2" fmla="*/ 301451 h 441097"/>
              <a:gd name="connsiteX3" fmla="*/ 1778558 w 1778558"/>
              <a:gd name="connsiteY3" fmla="*/ 401934 h 441097"/>
              <a:gd name="connsiteX4" fmla="*/ 1778558 w 1778558"/>
              <a:gd name="connsiteY4" fmla="*/ 401934 h 441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558" h="441097">
                <a:moveTo>
                  <a:pt x="0" y="0"/>
                </a:moveTo>
                <a:cubicBezTo>
                  <a:pt x="305637" y="190918"/>
                  <a:pt x="611275" y="381837"/>
                  <a:pt x="823965" y="432079"/>
                </a:cubicBezTo>
                <a:cubicBezTo>
                  <a:pt x="1036655" y="482321"/>
                  <a:pt x="1117041" y="306475"/>
                  <a:pt x="1276140" y="301451"/>
                </a:cubicBezTo>
                <a:cubicBezTo>
                  <a:pt x="1435239" y="296427"/>
                  <a:pt x="1778558" y="401934"/>
                  <a:pt x="1778558" y="401934"/>
                </a:cubicBezTo>
                <a:lnTo>
                  <a:pt x="1778558" y="401934"/>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iddle line">
            <a:extLst>
              <a:ext uri="{FF2B5EF4-FFF2-40B4-BE49-F238E27FC236}">
                <a16:creationId xmlns:a16="http://schemas.microsoft.com/office/drawing/2014/main" xmlns="" id="{B567E59E-91B1-4DC1-A732-42F5399FC4B8}"/>
              </a:ext>
            </a:extLst>
          </p:cNvPr>
          <p:cNvSpPr/>
          <p:nvPr/>
        </p:nvSpPr>
        <p:spPr>
          <a:xfrm flipV="1">
            <a:off x="3565096" y="3622294"/>
            <a:ext cx="1517301" cy="490687"/>
          </a:xfrm>
          <a:custGeom>
            <a:avLst/>
            <a:gdLst>
              <a:gd name="connsiteX0" fmla="*/ 0 w 1517301"/>
              <a:gd name="connsiteY0" fmla="*/ 0 h 490687"/>
              <a:gd name="connsiteX1" fmla="*/ 542611 w 1517301"/>
              <a:gd name="connsiteY1" fmla="*/ 472273 h 490687"/>
              <a:gd name="connsiteX2" fmla="*/ 1517301 w 1517301"/>
              <a:gd name="connsiteY2" fmla="*/ 401935 h 490687"/>
              <a:gd name="connsiteX3" fmla="*/ 1517301 w 1517301"/>
              <a:gd name="connsiteY3" fmla="*/ 401935 h 490687"/>
            </a:gdLst>
            <a:ahLst/>
            <a:cxnLst>
              <a:cxn ang="0">
                <a:pos x="connsiteX0" y="connsiteY0"/>
              </a:cxn>
              <a:cxn ang="0">
                <a:pos x="connsiteX1" y="connsiteY1"/>
              </a:cxn>
              <a:cxn ang="0">
                <a:pos x="connsiteX2" y="connsiteY2"/>
              </a:cxn>
              <a:cxn ang="0">
                <a:pos x="connsiteX3" y="connsiteY3"/>
              </a:cxn>
            </a:cxnLst>
            <a:rect l="l" t="t" r="r" b="b"/>
            <a:pathLst>
              <a:path w="1517301" h="490687">
                <a:moveTo>
                  <a:pt x="0" y="0"/>
                </a:moveTo>
                <a:cubicBezTo>
                  <a:pt x="144864" y="202642"/>
                  <a:pt x="289728" y="405284"/>
                  <a:pt x="542611" y="472273"/>
                </a:cubicBezTo>
                <a:cubicBezTo>
                  <a:pt x="795495" y="539262"/>
                  <a:pt x="1517301" y="401935"/>
                  <a:pt x="1517301" y="401935"/>
                </a:cubicBezTo>
                <a:lnTo>
                  <a:pt x="1517301" y="401935"/>
                </a:ln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op box">
            <a:extLst>
              <a:ext uri="{FF2B5EF4-FFF2-40B4-BE49-F238E27FC236}">
                <a16:creationId xmlns:a16="http://schemas.microsoft.com/office/drawing/2014/main" xmlns="" id="{7B645781-34C1-4D14-B4C3-DF629358824A}"/>
              </a:ext>
            </a:extLst>
          </p:cNvPr>
          <p:cNvSpPr/>
          <p:nvPr/>
        </p:nvSpPr>
        <p:spPr>
          <a:xfrm>
            <a:off x="438150" y="1871295"/>
            <a:ext cx="3829049" cy="144921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108000" rIns="180000" bIns="108000" rtlCol="0" anchor="ctr">
            <a:spAutoFit/>
          </a:bodyPr>
          <a:lstStyle/>
          <a:p>
            <a:pPr lvl="0"/>
            <a:r>
              <a:rPr lang="en-GB" sz="1600" dirty="0">
                <a:sym typeface="Roboto"/>
              </a:rPr>
              <a:t>...home to the Scottish Event Campus (SEC), which contains exhibition halls, small and large meeting spaces and has a dedicated train station.</a:t>
            </a:r>
          </a:p>
        </p:txBody>
      </p:sp>
      <p:sp>
        <p:nvSpPr>
          <p:cNvPr id="20" name="middle box">
            <a:extLst>
              <a:ext uri="{FF2B5EF4-FFF2-40B4-BE49-F238E27FC236}">
                <a16:creationId xmlns:a16="http://schemas.microsoft.com/office/drawing/2014/main" xmlns="" id="{A5EE1A02-FA24-4658-AE78-C29A60C456E7}"/>
              </a:ext>
            </a:extLst>
          </p:cNvPr>
          <p:cNvSpPr/>
          <p:nvPr/>
        </p:nvSpPr>
        <p:spPr>
          <a:xfrm>
            <a:off x="438150" y="3749895"/>
            <a:ext cx="3019004" cy="710552"/>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108000" rIns="180000" bIns="108000" rtlCol="0" anchor="ctr">
            <a:spAutoFit/>
          </a:bodyPr>
          <a:lstStyle/>
          <a:p>
            <a:pPr lvl="0"/>
            <a:r>
              <a:rPr lang="en-GB" sz="1600" dirty="0">
                <a:sym typeface="Roboto"/>
              </a:rPr>
              <a:t>...one of the UK’s most lively and cultural cities.</a:t>
            </a:r>
          </a:p>
        </p:txBody>
      </p:sp>
      <p:sp>
        <p:nvSpPr>
          <p:cNvPr id="21" name="bottom box">
            <a:extLst>
              <a:ext uri="{FF2B5EF4-FFF2-40B4-BE49-F238E27FC236}">
                <a16:creationId xmlns:a16="http://schemas.microsoft.com/office/drawing/2014/main" xmlns="" id="{46C45611-337F-4906-9AA9-D5D777BDC48A}"/>
              </a:ext>
            </a:extLst>
          </p:cNvPr>
          <p:cNvSpPr/>
          <p:nvPr/>
        </p:nvSpPr>
        <p:spPr>
          <a:xfrm>
            <a:off x="438150" y="4889831"/>
            <a:ext cx="3853017" cy="120299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108000" rIns="180000" bIns="108000" rtlCol="0" anchor="ctr">
            <a:spAutoFit/>
          </a:bodyPr>
          <a:lstStyle/>
          <a:p>
            <a:pPr lvl="0"/>
            <a:r>
              <a:rPr lang="en-GB" sz="1600" dirty="0">
                <a:sym typeface="Roboto"/>
              </a:rPr>
              <a:t>...co-hosting COP26 with Milan in Italy, where the pre-COP will take place. This is a meeting before COP26 to share ideas.</a:t>
            </a:r>
          </a:p>
        </p:txBody>
      </p:sp>
      <p:pic>
        <p:nvPicPr>
          <p:cNvPr id="26" name="Earth">
            <a:extLst>
              <a:ext uri="{FF2B5EF4-FFF2-40B4-BE49-F238E27FC236}">
                <a16:creationId xmlns:a16="http://schemas.microsoft.com/office/drawing/2014/main" xmlns="" id="{09C3F92A-1144-4C0E-A183-B853559EBC7A}"/>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4693524" y="1726858"/>
            <a:ext cx="3770046" cy="3770044"/>
          </a:xfrm>
          <a:prstGeom prst="rect">
            <a:avLst/>
          </a:prstGeom>
        </p:spPr>
      </p:pic>
      <p:grpSp>
        <p:nvGrpSpPr>
          <p:cNvPr id="3" name="Group 2">
            <a:extLst>
              <a:ext uri="{FF2B5EF4-FFF2-40B4-BE49-F238E27FC236}">
                <a16:creationId xmlns:a16="http://schemas.microsoft.com/office/drawing/2014/main" xmlns="" id="{19BAAA72-3038-429D-9EF1-E546DDDFD39E}"/>
              </a:ext>
            </a:extLst>
          </p:cNvPr>
          <p:cNvGrpSpPr/>
          <p:nvPr/>
        </p:nvGrpSpPr>
        <p:grpSpPr>
          <a:xfrm>
            <a:off x="4920255" y="1953588"/>
            <a:ext cx="3316583" cy="3316583"/>
            <a:chOff x="4920255" y="1953588"/>
            <a:chExt cx="3316583" cy="3316583"/>
          </a:xfrm>
        </p:grpSpPr>
        <p:pic>
          <p:nvPicPr>
            <p:cNvPr id="27" name="Picture">
              <a:extLst>
                <a:ext uri="{FF2B5EF4-FFF2-40B4-BE49-F238E27FC236}">
                  <a16:creationId xmlns:a16="http://schemas.microsoft.com/office/drawing/2014/main" xmlns="" id="{CAD090F7-2124-4F11-9F26-98AC50824D19}"/>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4920255" y="1953588"/>
              <a:ext cx="3316583" cy="3316583"/>
            </a:xfrm>
            <a:prstGeom prst="ellipse">
              <a:avLst/>
            </a:prstGeom>
            <a:ln w="57150">
              <a:solidFill>
                <a:srgbClr val="37328C"/>
              </a:solidFill>
            </a:ln>
          </p:spPr>
        </p:pic>
        <p:grpSp>
          <p:nvGrpSpPr>
            <p:cNvPr id="23" name="Group 22">
              <a:extLst>
                <a:ext uri="{FF2B5EF4-FFF2-40B4-BE49-F238E27FC236}">
                  <a16:creationId xmlns:a16="http://schemas.microsoft.com/office/drawing/2014/main" xmlns="" id="{E4D46939-0389-45C4-A4B1-126DA275F0ED}"/>
                </a:ext>
              </a:extLst>
            </p:cNvPr>
            <p:cNvGrpSpPr/>
            <p:nvPr/>
          </p:nvGrpSpPr>
          <p:grpSpPr>
            <a:xfrm>
              <a:off x="6340835" y="4292630"/>
              <a:ext cx="539349" cy="200055"/>
              <a:chOff x="2622570" y="4114540"/>
              <a:chExt cx="539349" cy="200055"/>
            </a:xfrm>
          </p:grpSpPr>
          <p:sp>
            <p:nvSpPr>
              <p:cNvPr id="24" name="Oval 23">
                <a:extLst>
                  <a:ext uri="{FF2B5EF4-FFF2-40B4-BE49-F238E27FC236}">
                    <a16:creationId xmlns:a16="http://schemas.microsoft.com/office/drawing/2014/main" xmlns="" id="{8868E60A-126D-42A7-9C92-0FB461048DB6}"/>
                  </a:ext>
                </a:extLst>
              </p:cNvPr>
              <p:cNvSpPr/>
              <p:nvPr/>
            </p:nvSpPr>
            <p:spPr>
              <a:xfrm>
                <a:off x="2622570" y="4179237"/>
                <a:ext cx="61473" cy="6147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xmlns="" id="{66292B22-4DA4-4843-9EDC-91D3AA2534F7}"/>
                  </a:ext>
                </a:extLst>
              </p:cNvPr>
              <p:cNvSpPr txBox="1"/>
              <p:nvPr/>
            </p:nvSpPr>
            <p:spPr>
              <a:xfrm>
                <a:off x="2622570" y="4114540"/>
                <a:ext cx="539349" cy="200055"/>
              </a:xfrm>
              <a:prstGeom prst="rect">
                <a:avLst/>
              </a:prstGeom>
              <a:noFill/>
            </p:spPr>
            <p:txBody>
              <a:bodyPr wrap="square" rtlCol="0">
                <a:spAutoFit/>
              </a:bodyPr>
              <a:lstStyle/>
              <a:p>
                <a:r>
                  <a:rPr lang="en-GB" sz="700" b="1" dirty="0">
                    <a:solidFill>
                      <a:srgbClr val="37328C"/>
                    </a:solidFill>
                  </a:rPr>
                  <a:t>Glasgow</a:t>
                </a:r>
              </a:p>
            </p:txBody>
          </p:sp>
        </p:grpSp>
      </p:grpSp>
    </p:spTree>
    <p:extLst>
      <p:ext uri="{BB962C8B-B14F-4D97-AF65-F5344CB8AC3E}">
        <p14:creationId xmlns:p14="http://schemas.microsoft.com/office/powerpoint/2010/main" xmlns="" val="383272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10" presetClass="entr" presetSubtype="0" fill="hold"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31" presetClass="entr" presetSubtype="0"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par>
                                <p:cTn id="20" presetID="10" presetClass="entr" presetSubtype="0"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26"/>
                                        </p:tgtEl>
                                        <p:attrNameLst>
                                          <p:attrName>r</p:attrName>
                                        </p:attrNameLst>
                                      </p:cBhvr>
                                    </p:animRot>
                                  </p:childTnLst>
                                </p:cTn>
                              </p:par>
                              <p:par>
                                <p:cTn id="26" presetID="22" presetClass="entr" presetSubtype="2" fill="hold" grpId="0"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18"/>
                                        </p:tgtEl>
                                        <p:attrNameLst>
                                          <p:attrName>style.visibility</p:attrName>
                                        </p:attrNameLst>
                                      </p:cBhvr>
                                      <p:to>
                                        <p:strVal val="visible"/>
                                      </p:to>
                                    </p:set>
                                    <p:animEffect transition="in" filter="wipe(right)">
                                      <p:cBhvr>
                                        <p:cTn id="34" dur="500"/>
                                        <p:tgtEl>
                                          <p:spTgt spid="18"/>
                                        </p:tgtEl>
                                      </p:cBhvr>
                                    </p:animEffect>
                                  </p:childTnLst>
                                </p:cTn>
                              </p:par>
                              <p:par>
                                <p:cTn id="35" presetID="10" presetClass="entr" presetSubtype="0"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22" presetClass="entr" presetSubtype="2" fill="hold" grpId="0" nodeType="withEffect">
                                  <p:stCondLst>
                                    <p:cond delay="250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en?">
            <a:extLst>
              <a:ext uri="{FF2B5EF4-FFF2-40B4-BE49-F238E27FC236}">
                <a16:creationId xmlns:a16="http://schemas.microsoft.com/office/drawing/2014/main" xmlns="" id="{995AC385-ED7E-4B9A-ACA4-5C041B2A83AE}"/>
              </a:ext>
            </a:extLst>
          </p:cNvPr>
          <p:cNvSpPr/>
          <p:nvPr/>
        </p:nvSpPr>
        <p:spPr>
          <a:xfrm>
            <a:off x="755652" y="2155255"/>
            <a:ext cx="933450"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t>When?</a:t>
            </a:r>
          </a:p>
        </p:txBody>
      </p:sp>
      <p:sp>
        <p:nvSpPr>
          <p:cNvPr id="91" name="Answer">
            <a:extLst>
              <a:ext uri="{FF2B5EF4-FFF2-40B4-BE49-F238E27FC236}">
                <a16:creationId xmlns:a16="http://schemas.microsoft.com/office/drawing/2014/main" xmlns="" id="{5608EF90-4557-46E1-87D8-FA215737512A}"/>
              </a:ext>
            </a:extLst>
          </p:cNvPr>
          <p:cNvSpPr/>
          <p:nvPr/>
        </p:nvSpPr>
        <p:spPr>
          <a:xfrm>
            <a:off x="755650" y="2678476"/>
            <a:ext cx="2851616" cy="52322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rgbClr val="37328C"/>
                </a:solidFill>
              </a:rPr>
              <a:t>1</a:t>
            </a:r>
            <a:r>
              <a:rPr lang="en-GB" baseline="30000" dirty="0">
                <a:solidFill>
                  <a:srgbClr val="37328C"/>
                </a:solidFill>
              </a:rPr>
              <a:t>st</a:t>
            </a:r>
            <a:r>
              <a:rPr lang="en-GB" dirty="0">
                <a:solidFill>
                  <a:srgbClr val="37328C"/>
                </a:solidFill>
              </a:rPr>
              <a:t>–12</a:t>
            </a:r>
            <a:r>
              <a:rPr lang="en-GB" baseline="30000" dirty="0">
                <a:solidFill>
                  <a:srgbClr val="37328C"/>
                </a:solidFill>
              </a:rPr>
              <a:t>th</a:t>
            </a:r>
            <a:r>
              <a:rPr lang="en-GB" dirty="0">
                <a:solidFill>
                  <a:srgbClr val="37328C"/>
                </a:solidFill>
              </a:rPr>
              <a:t> November 2021</a:t>
            </a:r>
          </a:p>
        </p:txBody>
      </p:sp>
      <p:pic>
        <p:nvPicPr>
          <p:cNvPr id="8" name="Girl">
            <a:extLst>
              <a:ext uri="{FF2B5EF4-FFF2-40B4-BE49-F238E27FC236}">
                <a16:creationId xmlns:a16="http://schemas.microsoft.com/office/drawing/2014/main" xmlns="" id="{A78C9ED0-87B7-4462-AC3A-4A666849722A}"/>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222377" y="3482676"/>
            <a:ext cx="2668574" cy="3375324"/>
          </a:xfrm>
          <a:prstGeom prst="rect">
            <a:avLst/>
          </a:prstGeom>
        </p:spPr>
      </p:pic>
      <p:pic>
        <p:nvPicPr>
          <p:cNvPr id="20" name="Calendar">
            <a:extLst>
              <a:ext uri="{FF2B5EF4-FFF2-40B4-BE49-F238E27FC236}">
                <a16:creationId xmlns:a16="http://schemas.microsoft.com/office/drawing/2014/main" xmlns="" id="{49829C05-5643-447A-A35C-D33D51671E91}"/>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50866" y="2235457"/>
            <a:ext cx="4537484" cy="3160508"/>
          </a:xfrm>
          <a:prstGeom prst="rect">
            <a:avLst/>
          </a:prstGeom>
        </p:spPr>
      </p:pic>
      <p:sp>
        <p:nvSpPr>
          <p:cNvPr id="3" name="1st">
            <a:extLst>
              <a:ext uri="{FF2B5EF4-FFF2-40B4-BE49-F238E27FC236}">
                <a16:creationId xmlns:a16="http://schemas.microsoft.com/office/drawing/2014/main" xmlns="" id="{54669537-C22B-41C6-B32B-2EBDF69BAF83}"/>
              </a:ext>
            </a:extLst>
          </p:cNvPr>
          <p:cNvSpPr/>
          <p:nvPr/>
        </p:nvSpPr>
        <p:spPr>
          <a:xfrm>
            <a:off x="4849243" y="3333200"/>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2nd">
            <a:extLst>
              <a:ext uri="{FF2B5EF4-FFF2-40B4-BE49-F238E27FC236}">
                <a16:creationId xmlns:a16="http://schemas.microsoft.com/office/drawing/2014/main" xmlns="" id="{2011FE61-49C9-48C8-9A7E-F58EEE8CD4E8}"/>
              </a:ext>
            </a:extLst>
          </p:cNvPr>
          <p:cNvSpPr/>
          <p:nvPr/>
        </p:nvSpPr>
        <p:spPr>
          <a:xfrm>
            <a:off x="5298371" y="3304891"/>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3rd">
            <a:extLst>
              <a:ext uri="{FF2B5EF4-FFF2-40B4-BE49-F238E27FC236}">
                <a16:creationId xmlns:a16="http://schemas.microsoft.com/office/drawing/2014/main" xmlns="" id="{ECA8276B-8952-4ED3-8C12-F55BBD80D95B}"/>
              </a:ext>
            </a:extLst>
          </p:cNvPr>
          <p:cNvSpPr/>
          <p:nvPr/>
        </p:nvSpPr>
        <p:spPr>
          <a:xfrm>
            <a:off x="5756666" y="3268228"/>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4th">
            <a:extLst>
              <a:ext uri="{FF2B5EF4-FFF2-40B4-BE49-F238E27FC236}">
                <a16:creationId xmlns:a16="http://schemas.microsoft.com/office/drawing/2014/main" xmlns="" id="{7E8ED307-03CB-4728-A045-2A533EEC0015}"/>
              </a:ext>
            </a:extLst>
          </p:cNvPr>
          <p:cNvSpPr/>
          <p:nvPr/>
        </p:nvSpPr>
        <p:spPr>
          <a:xfrm>
            <a:off x="6224126" y="3245313"/>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5th">
            <a:extLst>
              <a:ext uri="{FF2B5EF4-FFF2-40B4-BE49-F238E27FC236}">
                <a16:creationId xmlns:a16="http://schemas.microsoft.com/office/drawing/2014/main" xmlns="" id="{29342E05-39F4-468E-9D54-8E450F83C4D9}"/>
              </a:ext>
            </a:extLst>
          </p:cNvPr>
          <p:cNvSpPr/>
          <p:nvPr/>
        </p:nvSpPr>
        <p:spPr>
          <a:xfrm>
            <a:off x="6659506" y="3208649"/>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6th">
            <a:extLst>
              <a:ext uri="{FF2B5EF4-FFF2-40B4-BE49-F238E27FC236}">
                <a16:creationId xmlns:a16="http://schemas.microsoft.com/office/drawing/2014/main" xmlns="" id="{4BA33921-5B4D-43E2-A02F-CA68B1129728}"/>
              </a:ext>
            </a:extLst>
          </p:cNvPr>
          <p:cNvSpPr/>
          <p:nvPr/>
        </p:nvSpPr>
        <p:spPr>
          <a:xfrm>
            <a:off x="7122383" y="3179124"/>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7th">
            <a:extLst>
              <a:ext uri="{FF2B5EF4-FFF2-40B4-BE49-F238E27FC236}">
                <a16:creationId xmlns:a16="http://schemas.microsoft.com/office/drawing/2014/main" xmlns="" id="{85CD1F41-79E7-4332-8AD4-C7F3C7C629C6}"/>
              </a:ext>
            </a:extLst>
          </p:cNvPr>
          <p:cNvSpPr/>
          <p:nvPr/>
        </p:nvSpPr>
        <p:spPr>
          <a:xfrm>
            <a:off x="7553180" y="3151626"/>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8th">
            <a:extLst>
              <a:ext uri="{FF2B5EF4-FFF2-40B4-BE49-F238E27FC236}">
                <a16:creationId xmlns:a16="http://schemas.microsoft.com/office/drawing/2014/main" xmlns="" id="{9908E488-04B1-4C7C-8E9D-B74E0BEA0C46}"/>
              </a:ext>
            </a:extLst>
          </p:cNvPr>
          <p:cNvSpPr/>
          <p:nvPr/>
        </p:nvSpPr>
        <p:spPr>
          <a:xfrm>
            <a:off x="4895072" y="3664916"/>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9th">
            <a:extLst>
              <a:ext uri="{FF2B5EF4-FFF2-40B4-BE49-F238E27FC236}">
                <a16:creationId xmlns:a16="http://schemas.microsoft.com/office/drawing/2014/main" xmlns="" id="{AECC2554-60A6-408A-A7E3-E1CA47EA6463}"/>
              </a:ext>
            </a:extLst>
          </p:cNvPr>
          <p:cNvSpPr/>
          <p:nvPr/>
        </p:nvSpPr>
        <p:spPr>
          <a:xfrm>
            <a:off x="5344201" y="3637418"/>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10th">
            <a:extLst>
              <a:ext uri="{FF2B5EF4-FFF2-40B4-BE49-F238E27FC236}">
                <a16:creationId xmlns:a16="http://schemas.microsoft.com/office/drawing/2014/main" xmlns="" id="{09365417-D795-47D9-8B5C-583F75A9E988}"/>
              </a:ext>
            </a:extLst>
          </p:cNvPr>
          <p:cNvSpPr/>
          <p:nvPr/>
        </p:nvSpPr>
        <p:spPr>
          <a:xfrm>
            <a:off x="5784164" y="3586479"/>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11th">
            <a:extLst>
              <a:ext uri="{FF2B5EF4-FFF2-40B4-BE49-F238E27FC236}">
                <a16:creationId xmlns:a16="http://schemas.microsoft.com/office/drawing/2014/main" xmlns="" id="{133A7224-12BE-4BFC-BB85-5E8AC04D75D8}"/>
              </a:ext>
            </a:extLst>
          </p:cNvPr>
          <p:cNvSpPr/>
          <p:nvPr/>
        </p:nvSpPr>
        <p:spPr>
          <a:xfrm>
            <a:off x="6233292" y="3554398"/>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12th">
            <a:extLst>
              <a:ext uri="{FF2B5EF4-FFF2-40B4-BE49-F238E27FC236}">
                <a16:creationId xmlns:a16="http://schemas.microsoft.com/office/drawing/2014/main" xmlns="" id="{75FBFDA4-039A-4391-A6C4-5F6B8B1D4A67}"/>
              </a:ext>
            </a:extLst>
          </p:cNvPr>
          <p:cNvSpPr/>
          <p:nvPr/>
        </p:nvSpPr>
        <p:spPr>
          <a:xfrm>
            <a:off x="6691586" y="3522318"/>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xmlns="" id="{A7520CE2-CC84-4C2E-A149-B12EFACE2D75}"/>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xmlns="" val="29522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26" presetClass="emph" presetSubtype="0" repeatCount="2000" fill="hold" grpId="1" nodeType="withEffect">
                                  <p:stCondLst>
                                    <p:cond delay="0"/>
                                  </p:stCondLst>
                                  <p:childTnLst>
                                    <p:animEffect transition="out" filter="fade">
                                      <p:cBhvr>
                                        <p:cTn id="17" dur="500" tmFilter="0, 0; .2, .5; .8, .5; 1, 0"/>
                                        <p:tgtEl>
                                          <p:spTgt spid="21"/>
                                        </p:tgtEl>
                                      </p:cBhvr>
                                    </p:animEffect>
                                    <p:animScale>
                                      <p:cBhvr>
                                        <p:cTn id="1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wipe(up)">
                                      <p:cBhvr>
                                        <p:cTn id="24" dur="500"/>
                                        <p:tgtEl>
                                          <p:spTgt spid="9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P spid="3" grpId="0" animBg="1"/>
      <p:bldP spid="10"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When?</a:t>
            </a:r>
          </a:p>
        </p:txBody>
      </p:sp>
      <p:sp>
        <p:nvSpPr>
          <p:cNvPr id="11" name="TextBox 10">
            <a:extLst>
              <a:ext uri="{FF2B5EF4-FFF2-40B4-BE49-F238E27FC236}">
                <a16:creationId xmlns:a16="http://schemas.microsoft.com/office/drawing/2014/main" xmlns="" id="{A2CAFED9-FF8E-4B35-BBD5-E6606811DB3B}"/>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1</a:t>
            </a:r>
            <a:r>
              <a:rPr lang="en-GB" sz="3200" b="1" baseline="30000" dirty="0">
                <a:solidFill>
                  <a:srgbClr val="37328C"/>
                </a:solidFill>
              </a:rPr>
              <a:t>st</a:t>
            </a:r>
            <a:r>
              <a:rPr lang="en-GB" sz="3200" b="1" dirty="0">
                <a:solidFill>
                  <a:srgbClr val="37328C"/>
                </a:solidFill>
              </a:rPr>
              <a:t>–12</a:t>
            </a:r>
            <a:r>
              <a:rPr lang="en-GB" sz="3200" b="1" baseline="30000" dirty="0">
                <a:solidFill>
                  <a:srgbClr val="37328C"/>
                </a:solidFill>
              </a:rPr>
              <a:t>th</a:t>
            </a:r>
            <a:r>
              <a:rPr lang="en-GB" sz="3200" b="1" dirty="0">
                <a:solidFill>
                  <a:srgbClr val="37328C"/>
                </a:solidFill>
              </a:rPr>
              <a:t> November 2021</a:t>
            </a:r>
          </a:p>
        </p:txBody>
      </p:sp>
      <p:sp>
        <p:nvSpPr>
          <p:cNvPr id="19" name="Rectangle 18">
            <a:extLst>
              <a:ext uri="{FF2B5EF4-FFF2-40B4-BE49-F238E27FC236}">
                <a16:creationId xmlns:a16="http://schemas.microsoft.com/office/drawing/2014/main" xmlns="" id="{35C06541-F0BD-4F5F-BEB6-3F9453E8F1EA}"/>
              </a:ext>
            </a:extLst>
          </p:cNvPr>
          <p:cNvSpPr/>
          <p:nvPr/>
        </p:nvSpPr>
        <p:spPr>
          <a:xfrm>
            <a:off x="444895" y="1904845"/>
            <a:ext cx="7934402" cy="1049106"/>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dirty="0">
                <a:solidFill>
                  <a:srgbClr val="37328C"/>
                </a:solidFill>
                <a:sym typeface="Roboto"/>
              </a:rPr>
              <a:t>It’s rather late: COP26 should have been taking place in November 2020 but it was postponed due to the global COVID-19 pandemic so that all parties could attend.</a:t>
            </a:r>
          </a:p>
        </p:txBody>
      </p:sp>
      <p:sp>
        <p:nvSpPr>
          <p:cNvPr id="12" name="Rectangle 11">
            <a:extLst>
              <a:ext uri="{FF2B5EF4-FFF2-40B4-BE49-F238E27FC236}">
                <a16:creationId xmlns:a16="http://schemas.microsoft.com/office/drawing/2014/main" xmlns="" id="{CDFA1E1D-024D-4A26-A06C-FBECB4598C00}"/>
              </a:ext>
            </a:extLst>
          </p:cNvPr>
          <p:cNvSpPr/>
          <p:nvPr/>
        </p:nvSpPr>
        <p:spPr>
          <a:xfrm>
            <a:off x="444894" y="4746073"/>
            <a:ext cx="5651105" cy="1002940"/>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252000" bIns="108000" rtlCol="0" anchor="ctr">
            <a:spAutoFit/>
          </a:bodyPr>
          <a:lstStyle/>
          <a:p>
            <a:pPr lvl="0"/>
            <a:r>
              <a:rPr lang="en-GB" sz="1700" dirty="0">
                <a:solidFill>
                  <a:srgbClr val="37328C"/>
                </a:solidFill>
                <a:sym typeface="Roboto"/>
              </a:rPr>
              <a:t>Then, the parties agreed on global cooperation </a:t>
            </a:r>
            <a:br>
              <a:rPr lang="en-GB" sz="1700" dirty="0">
                <a:solidFill>
                  <a:srgbClr val="37328C"/>
                </a:solidFill>
                <a:sym typeface="Roboto"/>
              </a:rPr>
            </a:br>
            <a:r>
              <a:rPr lang="en-GB" sz="1700" dirty="0">
                <a:solidFill>
                  <a:srgbClr val="37328C"/>
                </a:solidFill>
                <a:sym typeface="Roboto"/>
              </a:rPr>
              <a:t>to ensure that global warming (the rise in global temperature) is no more than 1.5°C each year.</a:t>
            </a:r>
          </a:p>
        </p:txBody>
      </p:sp>
      <p:sp>
        <p:nvSpPr>
          <p:cNvPr id="20" name="Rectangle 19">
            <a:extLst>
              <a:ext uri="{FF2B5EF4-FFF2-40B4-BE49-F238E27FC236}">
                <a16:creationId xmlns:a16="http://schemas.microsoft.com/office/drawing/2014/main" xmlns="" id="{B40484C7-E59E-47EB-8A3E-CFD92AB89E92}"/>
              </a:ext>
            </a:extLst>
          </p:cNvPr>
          <p:cNvSpPr/>
          <p:nvPr/>
        </p:nvSpPr>
        <p:spPr>
          <a:xfrm>
            <a:off x="444894" y="3526873"/>
            <a:ext cx="5651105" cy="1002940"/>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252000" bIns="108000" rtlCol="0" anchor="ctr">
            <a:spAutoFit/>
          </a:bodyPr>
          <a:lstStyle/>
          <a:p>
            <a:pPr lvl="0"/>
            <a:r>
              <a:rPr lang="en-GB" sz="1700" dirty="0">
                <a:sym typeface="Roboto"/>
              </a:rPr>
              <a:t>At the 2015 COP in Paris, the parties adopted an international climate change treaty that </a:t>
            </a:r>
            <a:br>
              <a:rPr lang="en-GB" sz="1700" dirty="0">
                <a:sym typeface="Roboto"/>
              </a:rPr>
            </a:br>
            <a:r>
              <a:rPr lang="en-GB" sz="1700" dirty="0">
                <a:sym typeface="Roboto"/>
              </a:rPr>
              <a:t>provided the pathway for change.</a:t>
            </a:r>
          </a:p>
        </p:txBody>
      </p:sp>
      <p:grpSp>
        <p:nvGrpSpPr>
          <p:cNvPr id="4" name="Group 3">
            <a:extLst>
              <a:ext uri="{FF2B5EF4-FFF2-40B4-BE49-F238E27FC236}">
                <a16:creationId xmlns:a16="http://schemas.microsoft.com/office/drawing/2014/main" xmlns="" id="{A093CD0D-2E77-4FFC-BA0F-370A9C641B02}"/>
              </a:ext>
            </a:extLst>
          </p:cNvPr>
          <p:cNvGrpSpPr/>
          <p:nvPr/>
        </p:nvGrpSpPr>
        <p:grpSpPr>
          <a:xfrm>
            <a:off x="5417038" y="3130961"/>
            <a:ext cx="3132499" cy="3132499"/>
            <a:chOff x="5341537" y="3130961"/>
            <a:chExt cx="3132499" cy="3132499"/>
          </a:xfrm>
        </p:grpSpPr>
        <p:sp>
          <p:nvSpPr>
            <p:cNvPr id="3" name="Oval 2">
              <a:extLst>
                <a:ext uri="{FF2B5EF4-FFF2-40B4-BE49-F238E27FC236}">
                  <a16:creationId xmlns:a16="http://schemas.microsoft.com/office/drawing/2014/main" xmlns="" id="{10128336-BDF0-42CC-B0E5-05A0EEBE69D9}"/>
                </a:ext>
              </a:extLst>
            </p:cNvPr>
            <p:cNvSpPr/>
            <p:nvPr/>
          </p:nvSpPr>
          <p:spPr>
            <a:xfrm>
              <a:off x="5341537" y="3130961"/>
              <a:ext cx="3132499" cy="3132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xmlns="" id="{0384B87A-D39B-4E76-80FC-144B66F73E57}"/>
                </a:ext>
              </a:extLst>
            </p:cNvPr>
            <p:cNvGrpSpPr/>
            <p:nvPr/>
          </p:nvGrpSpPr>
          <p:grpSpPr>
            <a:xfrm>
              <a:off x="5423733" y="3213158"/>
              <a:ext cx="2968106" cy="2968104"/>
              <a:chOff x="5293305" y="3214719"/>
              <a:chExt cx="2968106" cy="2968104"/>
            </a:xfrm>
          </p:grpSpPr>
          <p:pic>
            <p:nvPicPr>
              <p:cNvPr id="23" name="Picture 22">
                <a:extLst>
                  <a:ext uri="{FF2B5EF4-FFF2-40B4-BE49-F238E27FC236}">
                    <a16:creationId xmlns:a16="http://schemas.microsoft.com/office/drawing/2014/main" xmlns="" id="{4CB9596B-023E-48F7-812F-F8C0859E37FE}"/>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4" name="Picture 23">
                <a:extLst>
                  <a:ext uri="{FF2B5EF4-FFF2-40B4-BE49-F238E27FC236}">
                    <a16:creationId xmlns:a16="http://schemas.microsoft.com/office/drawing/2014/main" xmlns="" id="{27D1077B-6D4C-4A23-B8A6-A795829081D6}"/>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p:blipFill>
            <p:spPr>
              <a:xfrm>
                <a:off x="5471808" y="3393221"/>
                <a:ext cx="2611101" cy="2611101"/>
              </a:xfrm>
              <a:prstGeom prst="ellipse">
                <a:avLst/>
              </a:prstGeom>
              <a:ln w="57150">
                <a:solidFill>
                  <a:srgbClr val="37328C"/>
                </a:solidFill>
              </a:ln>
            </p:spPr>
          </p:pic>
        </p:grpSp>
      </p:grpSp>
    </p:spTree>
    <p:extLst>
      <p:ext uri="{BB962C8B-B14F-4D97-AF65-F5344CB8AC3E}">
        <p14:creationId xmlns:p14="http://schemas.microsoft.com/office/powerpoint/2010/main" xmlns="" val="40270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2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1934</TotalTime>
  <Words>1410</Words>
  <Application>Microsoft Office PowerPoint</Application>
  <PresentationFormat>On-screen Show (4:3)</PresentationFormat>
  <Paragraphs>123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Twinkl</vt:lpstr>
      <vt:lpstr>Roboto</vt:lpstr>
      <vt:lpstr>Calibri</vt:lpstr>
      <vt:lpstr>Office Theme</vt:lpstr>
      <vt:lpstr>Slide 1</vt:lpstr>
      <vt:lpstr>COP26 – Our Climate Our Future</vt:lpstr>
      <vt:lpstr>COP26 – Our Climate Our Future</vt:lpstr>
      <vt:lpstr>COP26 – Our Climate Our Future</vt:lpstr>
      <vt:lpstr>COP26 – Our Climate Our Future</vt:lpstr>
      <vt:lpstr>COP26 – Where?</vt:lpstr>
      <vt:lpstr>COP26 – Where?</vt:lpstr>
      <vt:lpstr>COP26 – Our Climate Our Future</vt:lpstr>
      <vt:lpstr>COP26 – When?</vt:lpstr>
      <vt:lpstr>COP26 – When?</vt:lpstr>
      <vt:lpstr>COP26 – Our Climate Our Future</vt:lpstr>
      <vt:lpstr>COP26 – Who?</vt:lpstr>
      <vt:lpstr>COP26 – Who Else?</vt:lpstr>
      <vt:lpstr>COP26 – Who Will This Affect?</vt:lpstr>
      <vt:lpstr>COP26 – What Is Climate Justice?</vt:lpstr>
      <vt:lpstr>COP26 – Our Climate Our Future</vt:lpstr>
      <vt:lpstr>COP26 – What?</vt:lpstr>
      <vt:lpstr>COP26 – Our Climate Our Future</vt:lpstr>
      <vt:lpstr>COP26 – Why?</vt:lpstr>
      <vt:lpstr>COP26 - How?</vt:lpstr>
      <vt:lpstr>COP26 – Our Climate Our Future</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Monteith</dc:creator>
  <cp:lastModifiedBy>Justin</cp:lastModifiedBy>
  <cp:revision>116</cp:revision>
  <dcterms:created xsi:type="dcterms:W3CDTF">2021-05-05T15:16:16Z</dcterms:created>
  <dcterms:modified xsi:type="dcterms:W3CDTF">2021-09-06T12:36:51Z</dcterms:modified>
</cp:coreProperties>
</file>