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78" r:id="rId2"/>
    <p:sldId id="279" r:id="rId3"/>
    <p:sldId id="282" r:id="rId4"/>
    <p:sldId id="280" r:id="rId5"/>
    <p:sldId id="285" r:id="rId6"/>
    <p:sldId id="292" r:id="rId7"/>
    <p:sldId id="286" r:id="rId8"/>
    <p:sldId id="290" r:id="rId9"/>
    <p:sldId id="287" r:id="rId10"/>
    <p:sldId id="294" r:id="rId11"/>
    <p:sldId id="295" r:id="rId12"/>
    <p:sldId id="296" r:id="rId13"/>
    <p:sldId id="300" r:id="rId14"/>
    <p:sldId id="288" r:id="rId15"/>
    <p:sldId id="297" r:id="rId16"/>
    <p:sldId id="289" r:id="rId17"/>
    <p:sldId id="281" r:id="rId18"/>
    <p:sldId id="299" r:id="rId19"/>
    <p:sldId id="298" r:id="rId20"/>
    <p:sldId id="267" r:id="rId21"/>
  </p:sldIdLst>
  <p:sldSz cx="9144000" cy="6858000" type="screen4x3"/>
  <p:notesSz cx="6858000" cy="9144000"/>
  <p:embeddedFontLst>
    <p:embeddedFont>
      <p:font typeface="Twinkl" charset="0"/>
      <p:regular r:id="rId24"/>
      <p:bold r:id="rId25"/>
    </p:embeddedFont>
    <p:embeddedFont>
      <p:font typeface="Roboto" pitchFamily="2"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nteith" initials="JM" lastIdx="1" clrIdx="0">
    <p:extLst>
      <p:ext uri="{19B8F6BF-5375-455C-9EA6-DF929625EA0E}">
        <p15:presenceInfo xmlns:p15="http://schemas.microsoft.com/office/powerpoint/2012/main" xmlns="" userId="S-1-5-21-1651119330-1013474095-919580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28C"/>
    <a:srgbClr val="97C57A"/>
    <a:srgbClr val="007AC2"/>
    <a:srgbClr val="0076B0"/>
    <a:srgbClr val="00ABEB"/>
    <a:srgbClr val="009640"/>
    <a:srgbClr val="F08215"/>
    <a:srgbClr val="91C572"/>
    <a:srgbClr val="FCD757"/>
    <a:srgbClr val="18A0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3" autoAdjust="0"/>
    <p:restoredTop sz="94660"/>
  </p:normalViewPr>
  <p:slideViewPr>
    <p:cSldViewPr snapToGrid="0" showGuides="1">
      <p:cViewPr varScale="1">
        <p:scale>
          <a:sx n="116" d="100"/>
          <a:sy n="116" d="100"/>
        </p:scale>
        <p:origin x="-1494" y="-114"/>
      </p:cViewPr>
      <p:guideLst>
        <p:guide orient="horz" pos="2160"/>
        <p:guide orient="horz" pos="3974"/>
        <p:guide orient="horz" pos="346"/>
        <p:guide orient="horz" pos="482"/>
        <p:guide orient="horz" pos="3838"/>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06/09/2021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06/09/2021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wwf.org.uk/get-involved/schools/future-visions" TargetMode="Externa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950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4" y="2278756"/>
            <a:ext cx="5598097"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sz="1600" dirty="0">
                <a:sym typeface="Roboto"/>
              </a:rPr>
              <a:t>The UK’s Prime Minister, Boris Johnson, will be one of these leaders. He launched COP26 by saying the world will come together to create a cleaner and greener </a:t>
            </a:r>
            <a:br>
              <a:rPr lang="en-GB" sz="1600" dirty="0">
                <a:sym typeface="Roboto"/>
              </a:rPr>
            </a:br>
            <a:r>
              <a:rPr lang="en-GB" sz="1600" dirty="0">
                <a:sym typeface="Roboto"/>
              </a:rPr>
              <a:t>future for all.</a:t>
            </a:r>
          </a:p>
        </p:txBody>
      </p:sp>
      <p:sp>
        <p:nvSpPr>
          <p:cNvPr id="9" name="Rectangle 8">
            <a:extLst>
              <a:ext uri="{FF2B5EF4-FFF2-40B4-BE49-F238E27FC236}">
                <a16:creationId xmlns:a16="http://schemas.microsoft.com/office/drawing/2014/main" xmlns="" id="{49FE0804-5F8A-41AB-82E7-10DC04940B42}"/>
              </a:ext>
            </a:extLst>
          </p:cNvPr>
          <p:cNvSpPr/>
          <p:nvPr/>
        </p:nvSpPr>
        <p:spPr>
          <a:xfrm>
            <a:off x="670091" y="1793775"/>
            <a:ext cx="1786072"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World Leaders</a:t>
            </a:r>
          </a:p>
        </p:txBody>
      </p:sp>
      <p:sp>
        <p:nvSpPr>
          <p:cNvPr id="26" name="Rectangle 25">
            <a:extLst>
              <a:ext uri="{FF2B5EF4-FFF2-40B4-BE49-F238E27FC236}">
                <a16:creationId xmlns:a16="http://schemas.microsoft.com/office/drawing/2014/main" xmlns="" id="{FED6A986-A155-48EC-911B-298553E9E99F}"/>
              </a:ext>
            </a:extLst>
          </p:cNvPr>
          <p:cNvSpPr/>
          <p:nvPr/>
        </p:nvSpPr>
        <p:spPr>
          <a:xfrm>
            <a:off x="2313311" y="4797164"/>
            <a:ext cx="6083585" cy="95677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sz="1600" dirty="0">
                <a:sym typeface="Roboto"/>
              </a:rPr>
              <a:t>Negotiators are people who say what their countries will do to slow climate change and help people to get ready for changes.</a:t>
            </a:r>
          </a:p>
        </p:txBody>
      </p:sp>
      <p:sp>
        <p:nvSpPr>
          <p:cNvPr id="27" name="Rectangle 26">
            <a:extLst>
              <a:ext uri="{FF2B5EF4-FFF2-40B4-BE49-F238E27FC236}">
                <a16:creationId xmlns:a16="http://schemas.microsoft.com/office/drawing/2014/main" xmlns="" id="{9F2E963A-F1B0-4285-A71E-C27094C32E94}"/>
              </a:ext>
            </a:extLst>
          </p:cNvPr>
          <p:cNvSpPr/>
          <p:nvPr/>
        </p:nvSpPr>
        <p:spPr>
          <a:xfrm>
            <a:off x="2827394" y="4302453"/>
            <a:ext cx="1405274"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Negotiators</a:t>
            </a:r>
          </a:p>
        </p:txBody>
      </p:sp>
      <p:grpSp>
        <p:nvGrpSpPr>
          <p:cNvPr id="5" name="Group 4">
            <a:extLst>
              <a:ext uri="{FF2B5EF4-FFF2-40B4-BE49-F238E27FC236}">
                <a16:creationId xmlns:a16="http://schemas.microsoft.com/office/drawing/2014/main" xmlns="" id="{7EFD5A64-DC6C-41DF-B0D3-C385B0BA24D0}"/>
              </a:ext>
            </a:extLst>
          </p:cNvPr>
          <p:cNvGrpSpPr/>
          <p:nvPr/>
        </p:nvGrpSpPr>
        <p:grpSpPr>
          <a:xfrm>
            <a:off x="622679" y="4207052"/>
            <a:ext cx="2136999" cy="2136999"/>
            <a:chOff x="894279" y="4279476"/>
            <a:chExt cx="2136999" cy="2136999"/>
          </a:xfrm>
        </p:grpSpPr>
        <p:sp>
          <p:nvSpPr>
            <p:cNvPr id="3" name="Oval 2">
              <a:extLst>
                <a:ext uri="{FF2B5EF4-FFF2-40B4-BE49-F238E27FC236}">
                  <a16:creationId xmlns:a16="http://schemas.microsoft.com/office/drawing/2014/main" xmlns=""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xmlns=""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xmlns="" id="{0375A1BC-934E-4588-8A62-12413185F4BC}"/>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xmlns="" id="{3CF01D68-E80B-4720-998D-4A2531CC4BF0}"/>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grpSp>
        <p:nvGrpSpPr>
          <p:cNvPr id="7" name="Group 6">
            <a:extLst>
              <a:ext uri="{FF2B5EF4-FFF2-40B4-BE49-F238E27FC236}">
                <a16:creationId xmlns:a16="http://schemas.microsoft.com/office/drawing/2014/main" xmlns="" id="{5602C6ED-720F-4402-8D1E-8C76471C872F}"/>
              </a:ext>
            </a:extLst>
          </p:cNvPr>
          <p:cNvGrpSpPr/>
          <p:nvPr/>
        </p:nvGrpSpPr>
        <p:grpSpPr>
          <a:xfrm>
            <a:off x="5775718" y="1153585"/>
            <a:ext cx="2725979" cy="3053425"/>
            <a:chOff x="5775718" y="1153585"/>
            <a:chExt cx="2725979" cy="3053425"/>
          </a:xfrm>
        </p:grpSpPr>
        <p:grpSp>
          <p:nvGrpSpPr>
            <p:cNvPr id="15" name="Group 14">
              <a:extLst>
                <a:ext uri="{FF2B5EF4-FFF2-40B4-BE49-F238E27FC236}">
                  <a16:creationId xmlns:a16="http://schemas.microsoft.com/office/drawing/2014/main" xmlns="" id="{C33A55A1-04E4-4AE5-BBA7-A87833DBECAC}"/>
                </a:ext>
              </a:extLst>
            </p:cNvPr>
            <p:cNvGrpSpPr/>
            <p:nvPr/>
          </p:nvGrpSpPr>
          <p:grpSpPr>
            <a:xfrm>
              <a:off x="5775718" y="1481031"/>
              <a:ext cx="2725979" cy="2725979"/>
              <a:chOff x="5878270" y="1581228"/>
              <a:chExt cx="2725979" cy="2725979"/>
            </a:xfrm>
          </p:grpSpPr>
          <p:sp>
            <p:nvSpPr>
              <p:cNvPr id="12" name="Oval 11">
                <a:extLst>
                  <a:ext uri="{FF2B5EF4-FFF2-40B4-BE49-F238E27FC236}">
                    <a16:creationId xmlns:a16="http://schemas.microsoft.com/office/drawing/2014/main" xmlns="" id="{43695114-47B7-4594-B6BD-1DD123D73B90}"/>
                  </a:ext>
                </a:extLst>
              </p:cNvPr>
              <p:cNvSpPr/>
              <p:nvPr/>
            </p:nvSpPr>
            <p:spPr>
              <a:xfrm>
                <a:off x="5878270" y="1581228"/>
                <a:ext cx="2725979" cy="2725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xmlns="" id="{EDB1C3D9-C45F-4543-9CF9-1C3A4DDABFD1}"/>
                  </a:ext>
                </a:extLst>
              </p:cNvPr>
              <p:cNvGrpSpPr/>
              <p:nvPr/>
            </p:nvGrpSpPr>
            <p:grpSpPr>
              <a:xfrm>
                <a:off x="5941746" y="1644703"/>
                <a:ext cx="2599027" cy="2599029"/>
                <a:chOff x="4780071" y="3026086"/>
                <a:chExt cx="3362459" cy="3362460"/>
              </a:xfrm>
            </p:grpSpPr>
            <p:sp>
              <p:nvSpPr>
                <p:cNvPr id="6" name="Oval 5">
                  <a:extLst>
                    <a:ext uri="{FF2B5EF4-FFF2-40B4-BE49-F238E27FC236}">
                      <a16:creationId xmlns:a16="http://schemas.microsoft.com/office/drawing/2014/main" xmlns="" id="{58A482C9-34DE-4F5B-AB7D-68F2B0BD46E9}"/>
                    </a:ext>
                  </a:extLst>
                </p:cNvPr>
                <p:cNvSpPr/>
                <p:nvPr/>
              </p:nvSpPr>
              <p:spPr>
                <a:xfrm>
                  <a:off x="4780071" y="3026087"/>
                  <a:ext cx="3362459" cy="3362459"/>
                </a:xfrm>
                <a:prstGeom prst="ellipse">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7757E051-6743-4FBD-8150-A68FAC8B6207}"/>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780071" y="3026086"/>
                  <a:ext cx="3362459" cy="3362460"/>
                </a:xfrm>
                <a:prstGeom prst="ellipse">
                  <a:avLst/>
                </a:prstGeom>
              </p:spPr>
            </p:pic>
          </p:grpSp>
        </p:grpSp>
        <p:pic>
          <p:nvPicPr>
            <p:cNvPr id="24" name="Picture 23">
              <a:extLst>
                <a:ext uri="{FF2B5EF4-FFF2-40B4-BE49-F238E27FC236}">
                  <a16:creationId xmlns:a16="http://schemas.microsoft.com/office/drawing/2014/main" xmlns="" id="{54BBAF95-7685-4872-BBA6-9BAD77903CF1}"/>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t="-4830"/>
            <a:stretch/>
          </p:blipFill>
          <p:spPr>
            <a:xfrm>
              <a:off x="5839194" y="1153585"/>
              <a:ext cx="2599027" cy="1447799"/>
            </a:xfrm>
            <a:prstGeom prst="ellipse">
              <a:avLst/>
            </a:prstGeom>
          </p:spPr>
        </p:pic>
      </p:grpSp>
    </p:spTree>
    <p:extLst>
      <p:ext uri="{BB962C8B-B14F-4D97-AF65-F5344CB8AC3E}">
        <p14:creationId xmlns:p14="http://schemas.microsoft.com/office/powerpoint/2010/main" xmlns="" val="8609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31"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ED6A986-A155-48EC-911B-298553E9E99F}"/>
              </a:ext>
            </a:extLst>
          </p:cNvPr>
          <p:cNvSpPr/>
          <p:nvPr/>
        </p:nvSpPr>
        <p:spPr>
          <a:xfrm>
            <a:off x="2478280" y="4649820"/>
            <a:ext cx="5910070" cy="710552"/>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72000" tIns="108000" rIns="108000" bIns="108000" rtlCol="0" anchor="ctr">
            <a:spAutoFit/>
          </a:bodyPr>
          <a:lstStyle/>
          <a:p>
            <a:pPr lvl="0"/>
            <a:r>
              <a:rPr lang="en-GB" sz="1600" dirty="0">
                <a:solidFill>
                  <a:srgbClr val="37328C"/>
                </a:solidFill>
                <a:sym typeface="Roboto"/>
              </a:rPr>
              <a:t>Observers might be people from youth groups, farms, companies and news teams.</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Else?</a:t>
            </a:r>
          </a:p>
        </p:txBody>
      </p:sp>
      <p:sp>
        <p:nvSpPr>
          <p:cNvPr id="9" name="Rectangle 8">
            <a:extLst>
              <a:ext uri="{FF2B5EF4-FFF2-40B4-BE49-F238E27FC236}">
                <a16:creationId xmlns:a16="http://schemas.microsoft.com/office/drawing/2014/main" xmlns="" id="{49FE0804-5F8A-41AB-82E7-10DC04940B42}"/>
              </a:ext>
            </a:extLst>
          </p:cNvPr>
          <p:cNvSpPr/>
          <p:nvPr/>
        </p:nvSpPr>
        <p:spPr>
          <a:xfrm>
            <a:off x="644536" y="1251615"/>
            <a:ext cx="1226993"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37328C"/>
                </a:solidFill>
              </a:rPr>
              <a:t>Observers</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0" y="1733563"/>
            <a:ext cx="6580261" cy="169543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tIns="108000" rIns="864000" bIns="108000" rtlCol="0" anchor="ctr">
            <a:spAutoFit/>
          </a:bodyPr>
          <a:lstStyle/>
          <a:p>
            <a:pPr lvl="0"/>
            <a:r>
              <a:rPr lang="en-GB" sz="1600" dirty="0">
                <a:sym typeface="Roboto"/>
              </a:rPr>
              <a:t>Observers are groups of people who will speak out to say what actions they think are important for the leaders to take.</a:t>
            </a:r>
          </a:p>
          <a:p>
            <a:pPr lvl="0"/>
            <a:endParaRPr lang="en-GB" sz="1600" dirty="0">
              <a:sym typeface="Roboto"/>
            </a:endParaRPr>
          </a:p>
          <a:p>
            <a:pPr lvl="0"/>
            <a:r>
              <a:rPr lang="en-GB" sz="1600" dirty="0">
                <a:sym typeface="Roboto"/>
              </a:rPr>
              <a:t>They can also help other people who will attend COP26 to understand what is happening.</a:t>
            </a:r>
          </a:p>
        </p:txBody>
      </p:sp>
      <p:grpSp>
        <p:nvGrpSpPr>
          <p:cNvPr id="22" name="Group 21">
            <a:extLst>
              <a:ext uri="{FF2B5EF4-FFF2-40B4-BE49-F238E27FC236}">
                <a16:creationId xmlns:a16="http://schemas.microsoft.com/office/drawing/2014/main" xmlns="" id="{7B2224F7-FEF3-4CBA-962B-283E84D4DD96}"/>
              </a:ext>
            </a:extLst>
          </p:cNvPr>
          <p:cNvGrpSpPr/>
          <p:nvPr/>
        </p:nvGrpSpPr>
        <p:grpSpPr>
          <a:xfrm>
            <a:off x="5766216" y="1286074"/>
            <a:ext cx="2707533" cy="2707533"/>
            <a:chOff x="894279" y="4279476"/>
            <a:chExt cx="2136999" cy="2136999"/>
          </a:xfrm>
        </p:grpSpPr>
        <p:sp>
          <p:nvSpPr>
            <p:cNvPr id="23" name="Oval 22">
              <a:extLst>
                <a:ext uri="{FF2B5EF4-FFF2-40B4-BE49-F238E27FC236}">
                  <a16:creationId xmlns:a16="http://schemas.microsoft.com/office/drawing/2014/main" xmlns="" id="{149C4EC7-6B98-4DAD-8967-84271330E01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xmlns="" id="{931D0335-FADA-43EE-AFC2-A5AFFCB51EBF}"/>
                </a:ext>
              </a:extLst>
            </p:cNvPr>
            <p:cNvGrpSpPr/>
            <p:nvPr/>
          </p:nvGrpSpPr>
          <p:grpSpPr>
            <a:xfrm>
              <a:off x="941691" y="4326889"/>
              <a:ext cx="2042174" cy="2042172"/>
              <a:chOff x="5293305" y="3214719"/>
              <a:chExt cx="2968106" cy="2968104"/>
            </a:xfrm>
          </p:grpSpPr>
          <p:pic>
            <p:nvPicPr>
              <p:cNvPr id="25" name="Picture 24">
                <a:extLst>
                  <a:ext uri="{FF2B5EF4-FFF2-40B4-BE49-F238E27FC236}">
                    <a16:creationId xmlns:a16="http://schemas.microsoft.com/office/drawing/2014/main" xmlns="" id="{73751A0A-3813-4E26-BD3C-5DA2F24E6358}"/>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8" name="Picture 27">
                <a:extLst>
                  <a:ext uri="{FF2B5EF4-FFF2-40B4-BE49-F238E27FC236}">
                    <a16:creationId xmlns:a16="http://schemas.microsoft.com/office/drawing/2014/main" xmlns="" id="{762A2E1E-A9F7-4C1E-83CD-279AE5E41CBD}"/>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grpSp>
        <p:nvGrpSpPr>
          <p:cNvPr id="5" name="Group 4">
            <a:extLst>
              <a:ext uri="{FF2B5EF4-FFF2-40B4-BE49-F238E27FC236}">
                <a16:creationId xmlns:a16="http://schemas.microsoft.com/office/drawing/2014/main" xmlns="" id="{7EFD5A64-DC6C-41DF-B0D3-C385B0BA24D0}"/>
              </a:ext>
            </a:extLst>
          </p:cNvPr>
          <p:cNvGrpSpPr/>
          <p:nvPr/>
        </p:nvGrpSpPr>
        <p:grpSpPr>
          <a:xfrm>
            <a:off x="659391" y="3580359"/>
            <a:ext cx="2630740" cy="2630740"/>
            <a:chOff x="894279" y="4279476"/>
            <a:chExt cx="2136999" cy="2136999"/>
          </a:xfrm>
        </p:grpSpPr>
        <p:sp>
          <p:nvSpPr>
            <p:cNvPr id="3" name="Oval 2">
              <a:extLst>
                <a:ext uri="{FF2B5EF4-FFF2-40B4-BE49-F238E27FC236}">
                  <a16:creationId xmlns:a16="http://schemas.microsoft.com/office/drawing/2014/main" xmlns=""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xmlns=""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xmlns="" id="{0375A1BC-934E-4588-8A62-12413185F4BC}"/>
                  </a:ext>
                </a:extLst>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xmlns="" id="{3CF01D68-E80B-4720-998D-4A2531CC4BF0}"/>
                  </a:ext>
                </a:extLst>
              </p:cNvPr>
              <p:cNvPicPr>
                <a:picLocks noChangeAspect="1"/>
              </p:cNvPicPr>
              <p:nvPr/>
            </p:nvPicPr>
            <p:blipFill>
              <a:blip r:embed="rId5"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1213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447673" y="2463454"/>
            <a:ext cx="5833486"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In many parts of the world, the people who do </a:t>
            </a:r>
            <a:br>
              <a:rPr lang="en-GB" dirty="0">
                <a:solidFill>
                  <a:srgbClr val="37328C"/>
                </a:solidFill>
                <a:sym typeface="Roboto"/>
              </a:rPr>
            </a:br>
            <a:r>
              <a:rPr lang="en-GB" dirty="0">
                <a:solidFill>
                  <a:srgbClr val="37328C"/>
                </a:solidFill>
                <a:sym typeface="Roboto"/>
              </a:rPr>
              <a:t>the least to cause climate change can be most affected by it.</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Will </a:t>
            </a:r>
            <a:r>
              <a:rPr lang="en-GB">
                <a:solidFill>
                  <a:srgbClr val="37328C"/>
                </a:solidFill>
              </a:rPr>
              <a:t>This Affect?</a:t>
            </a:r>
            <a:endParaRPr lang="en-GB" dirty="0">
              <a:solidFill>
                <a:srgbClr val="37328C"/>
              </a:solidFill>
            </a:endParaRP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5963505" y="1803163"/>
            <a:ext cx="2495022" cy="2495022"/>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GB" b="1" dirty="0">
                    <a:solidFill>
                      <a:schemeClr val="bg1"/>
                    </a:solidFill>
                    <a:ea typeface="Roboto"/>
                    <a:cs typeface="Roboto"/>
                    <a:sym typeface="Roboto"/>
                  </a:rPr>
                  <a:t>Climate change affects everyone.</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2794475" y="4489778"/>
            <a:ext cx="5593875"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The parties at COP26 must agree on actions that will help people in communities around the world to have better lives and incomes.</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22680" y="3770336"/>
            <a:ext cx="2487990" cy="2487990"/>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
        <p:nvSpPr>
          <p:cNvPr id="15" name="TextBox 14">
            <a:extLst>
              <a:ext uri="{FF2B5EF4-FFF2-40B4-BE49-F238E27FC236}">
                <a16:creationId xmlns:a16="http://schemas.microsoft.com/office/drawing/2014/main" xmlns="" id="{810575E3-B364-4F1F-9BE7-EADDA8AD9747}"/>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5745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31"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31" presetClass="entr" presetSubtype="0" fill="hold" nodeType="afterEffect">
                                  <p:stCondLst>
                                    <p:cond delay="5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ppt_w</p:attrName>
                                        </p:attrNameLst>
                                      </p:cBhvr>
                                      <p:tavLst>
                                        <p:tav tm="0">
                                          <p:val>
                                            <p:fltVal val="0"/>
                                          </p:val>
                                        </p:tav>
                                        <p:tav tm="100000">
                                          <p:val>
                                            <p:strVal val="#ppt_w"/>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style.rotation</p:attrName>
                                        </p:attrNameLst>
                                      </p:cBhvr>
                                      <p:tavLst>
                                        <p:tav tm="0">
                                          <p:val>
                                            <p:fltVal val="90"/>
                                          </p:val>
                                        </p:tav>
                                        <p:tav tm="100000">
                                          <p:val>
                                            <p:fltVal val="0"/>
                                          </p:val>
                                        </p:tav>
                                      </p:tavLst>
                                    </p:anim>
                                    <p:animEffect transition="in" filter="fade">
                                      <p:cBhvr>
                                        <p:cTn id="23" dur="10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447673" y="2068648"/>
            <a:ext cx="5833486" cy="1326105"/>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 is important that world leaders think about everyone in the world – not just people in their </a:t>
            </a:r>
            <a:br>
              <a:rPr lang="en-GB" dirty="0">
                <a:solidFill>
                  <a:srgbClr val="37328C"/>
                </a:solidFill>
                <a:sym typeface="Roboto"/>
              </a:rPr>
            </a:br>
            <a:r>
              <a:rPr lang="en-GB" dirty="0">
                <a:solidFill>
                  <a:srgbClr val="37328C"/>
                </a:solidFill>
                <a:sym typeface="Roboto"/>
              </a:rPr>
              <a:t>own countries – when deciding how to deal with climate change.</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 Is Climate Justice</a:t>
            </a: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5963505" y="1546856"/>
            <a:ext cx="2495022" cy="2495022"/>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GB" b="1" dirty="0">
                    <a:solidFill>
                      <a:schemeClr val="bg1"/>
                    </a:solidFill>
                    <a:ea typeface="Roboto"/>
                    <a:cs typeface="Roboto"/>
                    <a:sym typeface="Roboto"/>
                  </a:rPr>
                  <a:t>People from all parts of the world must work together.</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2794475" y="4489778"/>
            <a:ext cx="5593875"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The companies and people that have helped to cause climate change should lead the way in helping to find solutions to the problem.</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22680" y="3770336"/>
            <a:ext cx="2487990" cy="2487990"/>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32022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31"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31" presetClass="entr" presetSubtype="0" fill="hold" nodeType="afterEffect">
                                  <p:stCondLst>
                                    <p:cond delay="5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ppt_w</p:attrName>
                                        </p:attrNameLst>
                                      </p:cBhvr>
                                      <p:tavLst>
                                        <p:tav tm="0">
                                          <p:val>
                                            <p:fltVal val="0"/>
                                          </p:val>
                                        </p:tav>
                                        <p:tav tm="100000">
                                          <p:val>
                                            <p:strVal val="#ppt_w"/>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style.rotation</p:attrName>
                                        </p:attrNameLst>
                                      </p:cBhvr>
                                      <p:tavLst>
                                        <p:tav tm="0">
                                          <p:val>
                                            <p:fltVal val="90"/>
                                          </p:val>
                                        </p:tav>
                                        <p:tav tm="100000">
                                          <p:val>
                                            <p:fltVal val="0"/>
                                          </p:val>
                                        </p:tav>
                                      </p:tavLst>
                                    </p:anim>
                                    <p:animEffect transition="in" filter="fade">
                                      <p:cBhvr>
                                        <p:cTn id="23" dur="10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at?">
            <a:extLst>
              <a:ext uri="{FF2B5EF4-FFF2-40B4-BE49-F238E27FC236}">
                <a16:creationId xmlns:a16="http://schemas.microsoft.com/office/drawing/2014/main" xmlns="" id="{995AC385-ED7E-4B9A-ACA4-5C041B2A83AE}"/>
              </a:ext>
            </a:extLst>
          </p:cNvPr>
          <p:cNvSpPr/>
          <p:nvPr/>
        </p:nvSpPr>
        <p:spPr>
          <a:xfrm>
            <a:off x="4801088" y="2071501"/>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a:t>
            </a:r>
          </a:p>
        </p:txBody>
      </p:sp>
      <p:sp>
        <p:nvSpPr>
          <p:cNvPr id="91" name="Answer">
            <a:extLst>
              <a:ext uri="{FF2B5EF4-FFF2-40B4-BE49-F238E27FC236}">
                <a16:creationId xmlns:a16="http://schemas.microsoft.com/office/drawing/2014/main" xmlns="" id="{5608EF90-4557-46E1-87D8-FA215737512A}"/>
              </a:ext>
            </a:extLst>
          </p:cNvPr>
          <p:cNvSpPr/>
          <p:nvPr/>
        </p:nvSpPr>
        <p:spPr>
          <a:xfrm>
            <a:off x="4801087" y="2594723"/>
            <a:ext cx="3587263" cy="712423"/>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Parties must agree on actions to tackle climate change.</a:t>
            </a:r>
          </a:p>
        </p:txBody>
      </p:sp>
      <p:pic>
        <p:nvPicPr>
          <p:cNvPr id="5" name="Girl">
            <a:extLst>
              <a:ext uri="{FF2B5EF4-FFF2-40B4-BE49-F238E27FC236}">
                <a16:creationId xmlns:a16="http://schemas.microsoft.com/office/drawing/2014/main" xmlns="" id="{25C19E4A-605B-4828-8E40-1DF51456D2FF}"/>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5333546" y="3472147"/>
            <a:ext cx="1950122" cy="3396363"/>
          </a:xfrm>
          <a:prstGeom prst="rect">
            <a:avLst/>
          </a:prstGeom>
        </p:spPr>
      </p:pic>
      <p:pic>
        <p:nvPicPr>
          <p:cNvPr id="14" name="Earth">
            <a:extLst>
              <a:ext uri="{FF2B5EF4-FFF2-40B4-BE49-F238E27FC236}">
                <a16:creationId xmlns:a16="http://schemas.microsoft.com/office/drawing/2014/main" xmlns="" id="{578A9AE3-F471-4A3C-970A-71FF308027C7}"/>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5" name="Picture">
            <a:extLst>
              <a:ext uri="{FF2B5EF4-FFF2-40B4-BE49-F238E27FC236}">
                <a16:creationId xmlns:a16="http://schemas.microsoft.com/office/drawing/2014/main" xmlns="" id="{53C66524-375B-4AA4-9D92-2DE00CE3F1A4}"/>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C4847E28-D8B2-45EE-B15D-B4322E365BCA}"/>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451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4"/>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9FB12B17-1B56-4871-BC08-ADB82FC8EF5B}"/>
              </a:ext>
            </a:extLst>
          </p:cNvPr>
          <p:cNvSpPr txBox="1"/>
          <p:nvPr/>
        </p:nvSpPr>
        <p:spPr>
          <a:xfrm>
            <a:off x="755650" y="2925435"/>
            <a:ext cx="7632700" cy="584775"/>
          </a:xfrm>
          <a:prstGeom prst="rect">
            <a:avLst/>
          </a:prstGeom>
          <a:noFill/>
        </p:spPr>
        <p:txBody>
          <a:bodyPr wrap="square" rtlCol="0">
            <a:spAutoFit/>
          </a:bodyPr>
          <a:lstStyle/>
          <a:p>
            <a:pPr algn="ctr"/>
            <a:r>
              <a:rPr lang="en-GB" sz="1600" b="1" dirty="0">
                <a:solidFill>
                  <a:srgbClr val="37328C"/>
                </a:solidFill>
              </a:rPr>
              <a:t>What do world leaders need to agree to stop or start </a:t>
            </a:r>
            <a:br>
              <a:rPr lang="en-GB" sz="1600" b="1" dirty="0">
                <a:solidFill>
                  <a:srgbClr val="37328C"/>
                </a:solidFill>
              </a:rPr>
            </a:br>
            <a:r>
              <a:rPr lang="en-GB" sz="1600" b="1" dirty="0">
                <a:solidFill>
                  <a:srgbClr val="37328C"/>
                </a:solidFill>
              </a:rPr>
              <a:t>at COP26 to slow down climate change?</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a:t>
            </a:r>
          </a:p>
        </p:txBody>
      </p:sp>
      <p:sp>
        <p:nvSpPr>
          <p:cNvPr id="14" name="TextBox 13">
            <a:extLst>
              <a:ext uri="{FF2B5EF4-FFF2-40B4-BE49-F238E27FC236}">
                <a16:creationId xmlns:a16="http://schemas.microsoft.com/office/drawing/2014/main" xmlns="" id="{44B9E4F2-3D7A-40B4-923A-ED21D13D9A58}"/>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Stop or Start?</a:t>
            </a:r>
          </a:p>
        </p:txBody>
      </p:sp>
      <p:sp>
        <p:nvSpPr>
          <p:cNvPr id="22" name="Stop 1">
            <a:extLst>
              <a:ext uri="{FF2B5EF4-FFF2-40B4-BE49-F238E27FC236}">
                <a16:creationId xmlns:a16="http://schemas.microsoft.com/office/drawing/2014/main" xmlns="" id="{47BA9904-68EB-423E-A88D-D538CBFD0F3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Letting so many greenhouse gases (gases that trap heat) into the Earth’s atmosphere.</a:t>
            </a:r>
          </a:p>
        </p:txBody>
      </p:sp>
      <p:sp>
        <p:nvSpPr>
          <p:cNvPr id="24" name="Stop 2">
            <a:extLst>
              <a:ext uri="{FF2B5EF4-FFF2-40B4-BE49-F238E27FC236}">
                <a16:creationId xmlns:a16="http://schemas.microsoft.com/office/drawing/2014/main" xmlns="" id="{E7C87060-33A6-4CBB-91CB-A3D20990A37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Burning fossil fuels (coal, gas, oil).</a:t>
            </a:r>
          </a:p>
        </p:txBody>
      </p:sp>
      <p:sp>
        <p:nvSpPr>
          <p:cNvPr id="26" name="Stop 3">
            <a:extLst>
              <a:ext uri="{FF2B5EF4-FFF2-40B4-BE49-F238E27FC236}">
                <a16:creationId xmlns:a16="http://schemas.microsoft.com/office/drawing/2014/main" xmlns="" id="{F4E52D89-1200-4ABA-9744-4A1B95831E6A}"/>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Raising the risk of more extreme weather.</a:t>
            </a:r>
          </a:p>
        </p:txBody>
      </p:sp>
      <p:sp>
        <p:nvSpPr>
          <p:cNvPr id="31" name="Stop 4">
            <a:extLst>
              <a:ext uri="{FF2B5EF4-FFF2-40B4-BE49-F238E27FC236}">
                <a16:creationId xmlns:a16="http://schemas.microsoft.com/office/drawing/2014/main" xmlns="" id="{11E649A2-116A-4769-A381-A10B561AE05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Making vehicles that cause pollution.</a:t>
            </a:r>
          </a:p>
        </p:txBody>
      </p:sp>
      <p:sp>
        <p:nvSpPr>
          <p:cNvPr id="20" name="Stop Header 1">
            <a:extLst>
              <a:ext uri="{FF2B5EF4-FFF2-40B4-BE49-F238E27FC236}">
                <a16:creationId xmlns:a16="http://schemas.microsoft.com/office/drawing/2014/main" xmlns="" id="{89ACA453-DFFA-49AC-BDE5-45CB514B6B14}"/>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1" name="Stop Header 2">
            <a:extLst>
              <a:ext uri="{FF2B5EF4-FFF2-40B4-BE49-F238E27FC236}">
                <a16:creationId xmlns:a16="http://schemas.microsoft.com/office/drawing/2014/main" xmlns="" id="{817F5271-368C-4622-B316-DB6906D6F8B5}"/>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0" name="Stop Header 3">
            <a:extLst>
              <a:ext uri="{FF2B5EF4-FFF2-40B4-BE49-F238E27FC236}">
                <a16:creationId xmlns:a16="http://schemas.microsoft.com/office/drawing/2014/main" xmlns="" id="{68FA4A23-5E08-4792-9E2C-FEA91180719E}"/>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3" name="Stop Header 4">
            <a:extLst>
              <a:ext uri="{FF2B5EF4-FFF2-40B4-BE49-F238E27FC236}">
                <a16:creationId xmlns:a16="http://schemas.microsoft.com/office/drawing/2014/main" xmlns="" id="{BC75CB33-5162-492F-B8D0-4593CE14B2F1}"/>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3" name="Start 1`">
            <a:extLst>
              <a:ext uri="{FF2B5EF4-FFF2-40B4-BE49-F238E27FC236}">
                <a16:creationId xmlns:a16="http://schemas.microsoft.com/office/drawing/2014/main" xmlns="" id="{7F292735-484A-43F0-9B53-A4D25FBD32E8}"/>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Helping people to cope with climate change.</a:t>
            </a:r>
          </a:p>
        </p:txBody>
      </p:sp>
      <p:sp>
        <p:nvSpPr>
          <p:cNvPr id="25" name="Start 2">
            <a:extLst>
              <a:ext uri="{FF2B5EF4-FFF2-40B4-BE49-F238E27FC236}">
                <a16:creationId xmlns:a16="http://schemas.microsoft.com/office/drawing/2014/main" xmlns="" id="{143690BA-3AFC-4C91-9903-EE2BE83E8A56}"/>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Using cheaper and cleaner energy </a:t>
            </a:r>
            <a:br>
              <a:rPr lang="en-GB" sz="1600" dirty="0">
                <a:solidFill>
                  <a:schemeClr val="bg1"/>
                </a:solidFill>
                <a:sym typeface="Roboto"/>
              </a:rPr>
            </a:br>
            <a:r>
              <a:rPr lang="en-GB" sz="1600" dirty="0">
                <a:solidFill>
                  <a:schemeClr val="bg1"/>
                </a:solidFill>
                <a:sym typeface="Roboto"/>
              </a:rPr>
              <a:t>(wind, solar).</a:t>
            </a:r>
          </a:p>
        </p:txBody>
      </p:sp>
      <p:sp>
        <p:nvSpPr>
          <p:cNvPr id="27" name="Start 3">
            <a:extLst>
              <a:ext uri="{FF2B5EF4-FFF2-40B4-BE49-F238E27FC236}">
                <a16:creationId xmlns:a16="http://schemas.microsoft.com/office/drawing/2014/main" xmlns="" id="{2BD58496-662C-41EE-BD28-2084EEE412A0}"/>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Protecting natural places(forests, </a:t>
            </a:r>
            <a:br>
              <a:rPr lang="en-GB" sz="1600" dirty="0">
                <a:solidFill>
                  <a:schemeClr val="bg1"/>
                </a:solidFill>
                <a:sym typeface="Roboto"/>
              </a:rPr>
            </a:br>
            <a:r>
              <a:rPr lang="en-GB" sz="1600" dirty="0">
                <a:solidFill>
                  <a:schemeClr val="bg1"/>
                </a:solidFill>
                <a:sym typeface="Roboto"/>
              </a:rPr>
              <a:t>oceans, wetlands).</a:t>
            </a:r>
          </a:p>
        </p:txBody>
      </p:sp>
      <p:sp>
        <p:nvSpPr>
          <p:cNvPr id="28" name="Start 4">
            <a:extLst>
              <a:ext uri="{FF2B5EF4-FFF2-40B4-BE49-F238E27FC236}">
                <a16:creationId xmlns:a16="http://schemas.microsoft.com/office/drawing/2014/main" xmlns="" id="{D393FE5F-296C-49E1-B1BE-E05DBF77CA15}"/>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Finding more money to spend on slowing climate change.</a:t>
            </a:r>
          </a:p>
        </p:txBody>
      </p:sp>
      <p:sp>
        <p:nvSpPr>
          <p:cNvPr id="19" name="Start Header 1">
            <a:extLst>
              <a:ext uri="{FF2B5EF4-FFF2-40B4-BE49-F238E27FC236}">
                <a16:creationId xmlns:a16="http://schemas.microsoft.com/office/drawing/2014/main" xmlns="" id="{77D6552F-1B84-45CC-8866-5246C70C4BB2}"/>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29" name="Start Header 2">
            <a:extLst>
              <a:ext uri="{FF2B5EF4-FFF2-40B4-BE49-F238E27FC236}">
                <a16:creationId xmlns:a16="http://schemas.microsoft.com/office/drawing/2014/main" xmlns="" id="{763EBD2F-C9CD-4D78-B9F7-09040AA22061}"/>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2" name="Start Header 3">
            <a:extLst>
              <a:ext uri="{FF2B5EF4-FFF2-40B4-BE49-F238E27FC236}">
                <a16:creationId xmlns:a16="http://schemas.microsoft.com/office/drawing/2014/main" xmlns="" id="{16792DB8-2D9D-47D4-8A68-19BA4405F937}"/>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4" name="Start Header 4">
            <a:extLst>
              <a:ext uri="{FF2B5EF4-FFF2-40B4-BE49-F238E27FC236}">
                <a16:creationId xmlns:a16="http://schemas.microsoft.com/office/drawing/2014/main" xmlns="" id="{AF48C3E3-2B80-47D6-8175-798C9289DF0A}"/>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grpSp>
        <p:nvGrpSpPr>
          <p:cNvPr id="35" name="Group 34">
            <a:extLst>
              <a:ext uri="{FF2B5EF4-FFF2-40B4-BE49-F238E27FC236}">
                <a16:creationId xmlns:a16="http://schemas.microsoft.com/office/drawing/2014/main" xmlns="" id="{D692D509-E410-4DEC-B657-17AF319B5B36}"/>
              </a:ext>
            </a:extLst>
          </p:cNvPr>
          <p:cNvGrpSpPr/>
          <p:nvPr/>
        </p:nvGrpSpPr>
        <p:grpSpPr>
          <a:xfrm>
            <a:off x="1175100" y="1117512"/>
            <a:ext cx="1724353" cy="1724352"/>
            <a:chOff x="5293305" y="3214719"/>
            <a:chExt cx="2968106" cy="2968104"/>
          </a:xfrm>
        </p:grpSpPr>
        <p:pic>
          <p:nvPicPr>
            <p:cNvPr id="36" name="Picture 35">
              <a:extLst>
                <a:ext uri="{FF2B5EF4-FFF2-40B4-BE49-F238E27FC236}">
                  <a16:creationId xmlns:a16="http://schemas.microsoft.com/office/drawing/2014/main" xmlns="" id="{AE07318D-F688-41F3-B6AE-91CDA238B8C5}"/>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37" name="Picture 36">
              <a:extLst>
                <a:ext uri="{FF2B5EF4-FFF2-40B4-BE49-F238E27FC236}">
                  <a16:creationId xmlns:a16="http://schemas.microsoft.com/office/drawing/2014/main" xmlns="" id="{47A870BD-18EF-47E0-9469-C3C3AFA91BBF}"/>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38100">
              <a:solidFill>
                <a:srgbClr val="37328C"/>
              </a:solidFill>
            </a:ln>
          </p:spPr>
        </p:pic>
      </p:grpSp>
      <p:grpSp>
        <p:nvGrpSpPr>
          <p:cNvPr id="41" name="Group 40">
            <a:extLst>
              <a:ext uri="{FF2B5EF4-FFF2-40B4-BE49-F238E27FC236}">
                <a16:creationId xmlns:a16="http://schemas.microsoft.com/office/drawing/2014/main" xmlns="" id="{34890728-EBA2-4495-8A26-6CA6310CBF8D}"/>
              </a:ext>
            </a:extLst>
          </p:cNvPr>
          <p:cNvGrpSpPr/>
          <p:nvPr/>
        </p:nvGrpSpPr>
        <p:grpSpPr>
          <a:xfrm>
            <a:off x="6236159" y="1067178"/>
            <a:ext cx="1724353" cy="1724352"/>
            <a:chOff x="5293305" y="3214719"/>
            <a:chExt cx="2968106" cy="2968104"/>
          </a:xfrm>
        </p:grpSpPr>
        <p:pic>
          <p:nvPicPr>
            <p:cNvPr id="42" name="Picture 41">
              <a:extLst>
                <a:ext uri="{FF2B5EF4-FFF2-40B4-BE49-F238E27FC236}">
                  <a16:creationId xmlns:a16="http://schemas.microsoft.com/office/drawing/2014/main" xmlns="" id="{ABAD8B0F-5F7F-4468-8DBE-3D6A6D1A8C0B}"/>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3" name="Picture 42">
              <a:extLst>
                <a:ext uri="{FF2B5EF4-FFF2-40B4-BE49-F238E27FC236}">
                  <a16:creationId xmlns:a16="http://schemas.microsoft.com/office/drawing/2014/main" xmlns="" id="{47BD72B8-E64B-4136-91D4-80F823CFEB44}"/>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38100">
              <a:solidFill>
                <a:srgbClr val="37328C"/>
              </a:solidFill>
            </a:ln>
          </p:spPr>
        </p:pic>
      </p:grpSp>
    </p:spTree>
    <p:extLst>
      <p:ext uri="{BB962C8B-B14F-4D97-AF65-F5344CB8AC3E}">
        <p14:creationId xmlns:p14="http://schemas.microsoft.com/office/powerpoint/2010/main" xmlns="" val="11522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style.rotation</p:attrName>
                                        </p:attrNameLst>
                                      </p:cBhvr>
                                      <p:tavLst>
                                        <p:tav tm="0">
                                          <p:val>
                                            <p:fltVal val="90"/>
                                          </p:val>
                                        </p:tav>
                                        <p:tav tm="100000">
                                          <p:val>
                                            <p:fltVal val="0"/>
                                          </p:val>
                                        </p:tav>
                                      </p:tavLst>
                                    </p:anim>
                                    <p:animEffect transition="in" filter="fade">
                                      <p:cBhvr>
                                        <p:cTn id="14" dur="1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3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 calcmode="lin" valueType="num">
                                      <p:cBhvr>
                                        <p:cTn id="22" dur="1000" fill="hold"/>
                                        <p:tgtEl>
                                          <p:spTgt spid="41"/>
                                        </p:tgtEl>
                                        <p:attrNameLst>
                                          <p:attrName>style.rotation</p:attrName>
                                        </p:attrNameLst>
                                      </p:cBhvr>
                                      <p:tavLst>
                                        <p:tav tm="0">
                                          <p:val>
                                            <p:fltVal val="90"/>
                                          </p:val>
                                        </p:tav>
                                        <p:tav tm="100000">
                                          <p:val>
                                            <p:fltVal val="0"/>
                                          </p:val>
                                        </p:tav>
                                      </p:tavLst>
                                    </p:anim>
                                    <p:animEffect transition="in" filter="fade">
                                      <p:cBhvr>
                                        <p:cTn id="23" dur="10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9"/>
                                        </p:tgtEl>
                                      </p:cBhvr>
                                    </p:animEffect>
                                    <p:animScale>
                                      <p:cBhvr>
                                        <p:cTn id="34" dur="250" autoRev="1" fill="hold"/>
                                        <p:tgtEl>
                                          <p:spTgt spid="19"/>
                                        </p:tgtEl>
                                      </p:cBhvr>
                                      <p:by x="105000" y="105000"/>
                                    </p:animScale>
                                  </p:childTnLst>
                                </p:cTn>
                              </p:par>
                              <p:par>
                                <p:cTn id="35" presetID="2" presetClass="entr" presetSubtype="2"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0"/>
                                        </p:tgtEl>
                                      </p:cBhvr>
                                    </p:animEffect>
                                    <p:animScale>
                                      <p:cBhvr>
                                        <p:cTn id="41"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27" presetClass="emph" presetSubtype="0" fill="remove" grpId="1" nodeType="withEffect">
                                  <p:stCondLst>
                                    <p:cond delay="0"/>
                                  </p:stCondLst>
                                  <p:childTnLst>
                                    <p:animClr clrSpc="rgb" dir="cw">
                                      <p:cBhvr override="childStyle">
                                        <p:cTn id="49" dur="250" autoRev="1" fill="remove"/>
                                        <p:tgtEl>
                                          <p:spTgt spid="23"/>
                                        </p:tgtEl>
                                        <p:attrNameLst>
                                          <p:attrName>style.color</p:attrName>
                                        </p:attrNameLst>
                                      </p:cBhvr>
                                      <p:to>
                                        <a:schemeClr val="bg1"/>
                                      </p:to>
                                    </p:animClr>
                                    <p:animClr clrSpc="rgb" dir="cw">
                                      <p:cBhvr>
                                        <p:cTn id="50" dur="250" autoRev="1" fill="remove"/>
                                        <p:tgtEl>
                                          <p:spTgt spid="23"/>
                                        </p:tgtEl>
                                        <p:attrNameLst>
                                          <p:attrName>fillcolor</p:attrName>
                                        </p:attrNameLst>
                                      </p:cBhvr>
                                      <p:to>
                                        <a:schemeClr val="bg1"/>
                                      </p:to>
                                    </p:animClr>
                                    <p:set>
                                      <p:cBhvr>
                                        <p:cTn id="51" dur="250" autoRev="1" fill="remove"/>
                                        <p:tgtEl>
                                          <p:spTgt spid="23"/>
                                        </p:tgtEl>
                                        <p:attrNameLst>
                                          <p:attrName>fill.type</p:attrName>
                                        </p:attrNameLst>
                                      </p:cBhvr>
                                      <p:to>
                                        <p:strVal val="solid"/>
                                      </p:to>
                                    </p:set>
                                    <p:set>
                                      <p:cBhvr>
                                        <p:cTn id="52" dur="250" autoRev="1" fill="remove"/>
                                        <p:tgtEl>
                                          <p:spTgt spid="23"/>
                                        </p:tgtEl>
                                        <p:attrNameLst>
                                          <p:attrName>fill.on</p:attrName>
                                        </p:attrNameLst>
                                      </p:cBhvr>
                                      <p:to>
                                        <p:strVal val="true"/>
                                      </p:to>
                                    </p:set>
                                  </p:childTnLst>
                                </p:cTn>
                              </p:par>
                              <p:par>
                                <p:cTn id="53" presetID="1" presetClass="exit" presetSubtype="0" fill="hold" grpId="2"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26" presetClass="emph" presetSubtype="0" fill="hold" grpId="1" nodeType="withEffect">
                                  <p:stCondLst>
                                    <p:cond delay="0"/>
                                  </p:stCondLst>
                                  <p:childTnLst>
                                    <p:animEffect transition="out" filter="fade">
                                      <p:cBhvr>
                                        <p:cTn id="64" dur="500" tmFilter="0, 0; .2, .5; .8, .5; 1, 0"/>
                                        <p:tgtEl>
                                          <p:spTgt spid="25"/>
                                        </p:tgtEl>
                                      </p:cBhvr>
                                    </p:animEffect>
                                    <p:animScale>
                                      <p:cBhvr>
                                        <p:cTn id="65" dur="250" autoRev="1" fill="hold"/>
                                        <p:tgtEl>
                                          <p:spTgt spid="25"/>
                                        </p:tgtEl>
                                      </p:cBhvr>
                                      <p:by x="105000" y="105000"/>
                                    </p:animScale>
                                  </p:childTnLst>
                                </p:cTn>
                              </p:par>
                              <p:par>
                                <p:cTn id="66" presetID="1" presetClass="exit" presetSubtype="0" fill="hold" grpId="2" nodeType="withEffect">
                                  <p:stCondLst>
                                    <p:cond delay="0"/>
                                  </p:stCondLst>
                                  <p:childTnLst>
                                    <p:set>
                                      <p:cBhvr>
                                        <p:cTn id="67" dur="1" fill="hold">
                                          <p:stCondLst>
                                            <p:cond delay="0"/>
                                          </p:stCondLst>
                                        </p:cTn>
                                        <p:tgtEl>
                                          <p:spTgt spid="2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9"/>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2"/>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26" presetClass="emph" presetSubtype="0" fill="hold" grpId="1" nodeType="withEffect">
                                  <p:stCondLst>
                                    <p:cond delay="0"/>
                                  </p:stCondLst>
                                  <p:childTnLst>
                                    <p:animEffect transition="out" filter="fade">
                                      <p:cBhvr>
                                        <p:cTn id="79" dur="500" tmFilter="0, 0; .2, .5; .8, .5; 1, 0"/>
                                        <p:tgtEl>
                                          <p:spTgt spid="27"/>
                                        </p:tgtEl>
                                      </p:cBhvr>
                                    </p:animEffect>
                                    <p:animScale>
                                      <p:cBhvr>
                                        <p:cTn id="80" dur="250" autoRev="1" fill="hold"/>
                                        <p:tgtEl>
                                          <p:spTgt spid="27"/>
                                        </p:tgtEl>
                                      </p:cBhvr>
                                      <p:by x="105000" y="105000"/>
                                    </p:animScale>
                                  </p:childTnLst>
                                </p:cTn>
                              </p:par>
                              <p:par>
                                <p:cTn id="81" presetID="1" presetClass="exit" presetSubtype="0" fill="hold" grpId="2" nodeType="withEffect">
                                  <p:stCondLst>
                                    <p:cond delay="0"/>
                                  </p:stCondLst>
                                  <p:childTnLst>
                                    <p:set>
                                      <p:cBhvr>
                                        <p:cTn id="82" dur="1" fill="hold">
                                          <p:stCondLst>
                                            <p:cond delay="0"/>
                                          </p:stCondLst>
                                        </p:cTn>
                                        <p:tgtEl>
                                          <p:spTgt spid="2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7" restart="whenNotActive" fill="hold" evtFilter="cancelBubble" nodeType="interactiveSeq">
                <p:stCondLst>
                  <p:cond evt="onClick" delay="0">
                    <p:tgtEl>
                      <p:spTgt spid="3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26" presetClass="emph" presetSubtype="0" fill="hold" grpId="1" nodeType="withEffect">
                                  <p:stCondLst>
                                    <p:cond delay="0"/>
                                  </p:stCondLst>
                                  <p:childTnLst>
                                    <p:animEffect transition="out" filter="fade">
                                      <p:cBhvr>
                                        <p:cTn id="94" dur="500" tmFilter="0, 0; .2, .5; .8, .5; 1, 0"/>
                                        <p:tgtEl>
                                          <p:spTgt spid="28"/>
                                        </p:tgtEl>
                                      </p:cBhvr>
                                    </p:animEffect>
                                    <p:animScale>
                                      <p:cBhvr>
                                        <p:cTn id="95" dur="250" autoRev="1" fill="hold"/>
                                        <p:tgtEl>
                                          <p:spTgt spid="28"/>
                                        </p:tgtEl>
                                      </p:cBhvr>
                                      <p:by x="105000" y="105000"/>
                                    </p:animScale>
                                  </p:childTnLst>
                                </p:cTn>
                              </p:par>
                              <p:par>
                                <p:cTn id="96" presetID="1" presetClass="exit" presetSubtype="0" fill="hold" grpId="1" nodeType="withEffect">
                                  <p:stCondLst>
                                    <p:cond delay="0"/>
                                  </p:stCondLst>
                                  <p:childTnLst>
                                    <p:set>
                                      <p:cBhvr>
                                        <p:cTn id="97"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par>
                                <p:cTn id="104" presetID="26" presetClass="emph" presetSubtype="0" fill="hold" grpId="1" nodeType="withEffect">
                                  <p:stCondLst>
                                    <p:cond delay="0"/>
                                  </p:stCondLst>
                                  <p:childTnLst>
                                    <p:animEffect transition="out" filter="fade">
                                      <p:cBhvr>
                                        <p:cTn id="105" dur="500" tmFilter="0, 0; .2, .5; .8, .5; 1, 0"/>
                                        <p:tgtEl>
                                          <p:spTgt spid="22"/>
                                        </p:tgtEl>
                                      </p:cBhvr>
                                    </p:animEffect>
                                    <p:animScale>
                                      <p:cBhvr>
                                        <p:cTn id="106" dur="250" autoRev="1" fill="hold"/>
                                        <p:tgtEl>
                                          <p:spTgt spid="22"/>
                                        </p:tgtEl>
                                      </p:cBhvr>
                                      <p:by x="105000" y="105000"/>
                                    </p:animScale>
                                  </p:childTnLst>
                                </p:cTn>
                              </p:par>
                              <p:par>
                                <p:cTn id="107" presetID="1" presetClass="exit" presetSubtype="0" fill="hold" grpId="2"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1"/>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par>
                                <p:cTn id="120" presetID="1" presetClass="exit" presetSubtype="0" fill="hold" grpId="2" nodeType="withEffect">
                                  <p:stCondLst>
                                    <p:cond delay="0"/>
                                  </p:stCondLst>
                                  <p:childTnLst>
                                    <p:set>
                                      <p:cBhvr>
                                        <p:cTn id="121" dur="1" fill="hold">
                                          <p:stCondLst>
                                            <p:cond delay="0"/>
                                          </p:stCondLst>
                                        </p:cTn>
                                        <p:tgtEl>
                                          <p:spTgt spid="2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1"/>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30"/>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26" presetClass="emph" presetSubtype="0" fill="hold" grpId="1" nodeType="withEffect">
                                  <p:stCondLst>
                                    <p:cond delay="0"/>
                                  </p:stCondLst>
                                  <p:childTnLst>
                                    <p:animEffect transition="out" filter="fade">
                                      <p:cBhvr>
                                        <p:cTn id="133" dur="500" tmFilter="0, 0; .2, .5; .8, .5; 1, 0"/>
                                        <p:tgtEl>
                                          <p:spTgt spid="26"/>
                                        </p:tgtEl>
                                      </p:cBhvr>
                                    </p:animEffect>
                                    <p:animScale>
                                      <p:cBhvr>
                                        <p:cTn id="134" dur="250" autoRev="1" fill="hold"/>
                                        <p:tgtEl>
                                          <p:spTgt spid="26"/>
                                        </p:tgtEl>
                                      </p:cBhvr>
                                      <p:by x="105000" y="105000"/>
                                    </p:animScale>
                                  </p:childTnLst>
                                </p:cTn>
                              </p:par>
                              <p:par>
                                <p:cTn id="135" presetID="1" presetClass="exit" presetSubtype="0" fill="hold" grpId="2" nodeType="withEffect">
                                  <p:stCondLst>
                                    <p:cond delay="0"/>
                                  </p:stCondLst>
                                  <p:childTnLst>
                                    <p:set>
                                      <p:cBhvr>
                                        <p:cTn id="136" dur="1" fill="hold">
                                          <p:stCondLst>
                                            <p:cond delay="0"/>
                                          </p:stCondLst>
                                        </p:cTn>
                                        <p:tgtEl>
                                          <p:spTgt spid="24"/>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41" restart="whenNotActive" fill="hold" evtFilter="cancelBubble" nodeType="interactiveSeq">
                <p:stCondLst>
                  <p:cond evt="onClick" delay="0">
                    <p:tgtEl>
                      <p:spTgt spid="33"/>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par>
                                <p:cTn id="147" presetID="26" presetClass="emph" presetSubtype="0" fill="hold" grpId="1" nodeType="withEffect">
                                  <p:stCondLst>
                                    <p:cond delay="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1" presetClass="exit" presetSubtype="0" fill="hold" grpId="1" nodeType="withEffect">
                                  <p:stCondLst>
                                    <p:cond delay="0"/>
                                  </p:stCondLst>
                                  <p:childTnLst>
                                    <p:set>
                                      <p:cBhvr>
                                        <p:cTn id="15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22" grpId="0" animBg="1"/>
      <p:bldP spid="22" grpId="1" animBg="1"/>
      <p:bldP spid="22" grpId="2" animBg="1"/>
      <p:bldP spid="24" grpId="0" animBg="1"/>
      <p:bldP spid="24" grpId="1" animBg="1"/>
      <p:bldP spid="24" grpId="2" animBg="1"/>
      <p:bldP spid="26" grpId="0" animBg="1"/>
      <p:bldP spid="26" grpId="1" animBg="1"/>
      <p:bldP spid="31" grpId="0" animBg="1"/>
      <p:bldP spid="31" grpId="1" animBg="1"/>
      <p:bldP spid="20" grpId="0" animBg="1"/>
      <p:bldP spid="20" grpId="1" animBg="1"/>
      <p:bldP spid="20" grpId="2" animBg="1"/>
      <p:bldP spid="21" grpId="0" animBg="1"/>
      <p:bldP spid="21" grpId="1" animBg="1"/>
      <p:bldP spid="30" grpId="0" animBg="1"/>
      <p:bldP spid="30" grpId="1" animBg="1"/>
      <p:bldP spid="33" grpId="0" animBg="1"/>
      <p:bldP spid="33"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19" grpId="0" animBg="1"/>
      <p:bldP spid="19" grpId="1" animBg="1"/>
      <p:bldP spid="19" grpId="2" animBg="1"/>
      <p:bldP spid="29" grpId="0" animBg="1"/>
      <p:bldP spid="29" grpId="1" animBg="1"/>
      <p:bldP spid="32" grpId="0" animBg="1"/>
      <p:bldP spid="32" grpId="1" animBg="1"/>
      <p:bldP spid="34" grpId="0" animBg="1"/>
      <p:bldP spid="3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y?">
            <a:extLst>
              <a:ext uri="{FF2B5EF4-FFF2-40B4-BE49-F238E27FC236}">
                <a16:creationId xmlns:a16="http://schemas.microsoft.com/office/drawing/2014/main" xmlns="" id="{995AC385-ED7E-4B9A-ACA4-5C041B2A83AE}"/>
              </a:ext>
            </a:extLst>
          </p:cNvPr>
          <p:cNvSpPr/>
          <p:nvPr/>
        </p:nvSpPr>
        <p:spPr>
          <a:xfrm>
            <a:off x="4740799" y="2660080"/>
            <a:ext cx="83820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Why?</a:t>
            </a:r>
          </a:p>
        </p:txBody>
      </p:sp>
      <p:sp>
        <p:nvSpPr>
          <p:cNvPr id="91" name="Answer">
            <a:extLst>
              <a:ext uri="{FF2B5EF4-FFF2-40B4-BE49-F238E27FC236}">
                <a16:creationId xmlns:a16="http://schemas.microsoft.com/office/drawing/2014/main" xmlns="" id="{5608EF90-4557-46E1-87D8-FA215737512A}"/>
              </a:ext>
            </a:extLst>
          </p:cNvPr>
          <p:cNvSpPr/>
          <p:nvPr/>
        </p:nvSpPr>
        <p:spPr>
          <a:xfrm>
            <a:off x="4740797" y="3183302"/>
            <a:ext cx="3455247" cy="211015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The temperature of the Earth is going up. COP26 must find a way to make sure that this is not more than 1.5°​C </a:t>
            </a:r>
            <a:r>
              <a:rPr lang="en-GB" b="1" dirty="0">
                <a:solidFill>
                  <a:srgbClr val="37328C"/>
                </a:solidFill>
              </a:rPr>
              <a:t>and</a:t>
            </a:r>
            <a:r>
              <a:rPr lang="en-GB" dirty="0">
                <a:solidFill>
                  <a:srgbClr val="37328C"/>
                </a:solidFill>
              </a:rPr>
              <a:t> help people to cope with the changes to come. The clock is ticking on climate action.</a:t>
            </a:r>
          </a:p>
        </p:txBody>
      </p:sp>
      <p:pic>
        <p:nvPicPr>
          <p:cNvPr id="9" name="Earth">
            <a:extLst>
              <a:ext uri="{FF2B5EF4-FFF2-40B4-BE49-F238E27FC236}">
                <a16:creationId xmlns:a16="http://schemas.microsoft.com/office/drawing/2014/main" xmlns="" id="{421948F0-2A71-47E5-AF46-AD0F7E6672A2}"/>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0" name="Picture">
            <a:extLst>
              <a:ext uri="{FF2B5EF4-FFF2-40B4-BE49-F238E27FC236}">
                <a16:creationId xmlns:a16="http://schemas.microsoft.com/office/drawing/2014/main" xmlns="" id="{BE687319-80C8-4111-9ED3-84F185A7277C}"/>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F7B44229-1885-41B4-B8D4-D28C90F2126C}"/>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731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9"/>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Why?</a:t>
            </a:r>
          </a:p>
        </p:txBody>
      </p:sp>
      <p:sp>
        <p:nvSpPr>
          <p:cNvPr id="5" name="TextBox 4"/>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Change for the Future</a:t>
            </a:r>
          </a:p>
        </p:txBody>
      </p:sp>
      <p:grpSp>
        <p:nvGrpSpPr>
          <p:cNvPr id="31" name="Group 30"/>
          <p:cNvGrpSpPr/>
          <p:nvPr/>
        </p:nvGrpSpPr>
        <p:grpSpPr>
          <a:xfrm>
            <a:off x="2414016" y="2074535"/>
            <a:ext cx="5308807" cy="874138"/>
            <a:chOff x="2414016" y="2074535"/>
            <a:chExt cx="5308807" cy="874138"/>
          </a:xfrm>
        </p:grpSpPr>
        <p:sp>
          <p:nvSpPr>
            <p:cNvPr id="15" name="Freeform 14"/>
            <p:cNvSpPr/>
            <p:nvPr/>
          </p:nvSpPr>
          <p:spPr>
            <a:xfrm>
              <a:off x="2414016" y="2074535"/>
              <a:ext cx="2953512" cy="874138"/>
            </a:xfrm>
            <a:custGeom>
              <a:avLst/>
              <a:gdLst>
                <a:gd name="connsiteX0" fmla="*/ 0 w 2953512"/>
                <a:gd name="connsiteY0" fmla="*/ 62730 h 874138"/>
                <a:gd name="connsiteX1" fmla="*/ 886968 w 2953512"/>
                <a:gd name="connsiteY1" fmla="*/ 81018 h 874138"/>
                <a:gd name="connsiteX2" fmla="*/ 1883664 w 2953512"/>
                <a:gd name="connsiteY2" fmla="*/ 858258 h 874138"/>
                <a:gd name="connsiteX3" fmla="*/ 2953512 w 2953512"/>
                <a:gd name="connsiteY3" fmla="*/ 529074 h 874138"/>
              </a:gdLst>
              <a:ahLst/>
              <a:cxnLst>
                <a:cxn ang="0">
                  <a:pos x="connsiteX0" y="connsiteY0"/>
                </a:cxn>
                <a:cxn ang="0">
                  <a:pos x="connsiteX1" y="connsiteY1"/>
                </a:cxn>
                <a:cxn ang="0">
                  <a:pos x="connsiteX2" y="connsiteY2"/>
                </a:cxn>
                <a:cxn ang="0">
                  <a:pos x="connsiteX3" y="connsiteY3"/>
                </a:cxn>
              </a:cxnLst>
              <a:rect l="l" t="t" r="r" b="b"/>
              <a:pathLst>
                <a:path w="2953512" h="874138">
                  <a:moveTo>
                    <a:pt x="0" y="62730"/>
                  </a:moveTo>
                  <a:cubicBezTo>
                    <a:pt x="286512" y="5580"/>
                    <a:pt x="573024" y="-51570"/>
                    <a:pt x="886968" y="81018"/>
                  </a:cubicBezTo>
                  <a:cubicBezTo>
                    <a:pt x="1200912" y="213606"/>
                    <a:pt x="1539240" y="783582"/>
                    <a:pt x="1883664" y="858258"/>
                  </a:cubicBezTo>
                  <a:cubicBezTo>
                    <a:pt x="2228088" y="932934"/>
                    <a:pt x="2590800" y="731004"/>
                    <a:pt x="2953512" y="529074"/>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5367528" y="2271565"/>
              <a:ext cx="2355295" cy="677108"/>
            </a:xfrm>
            <a:prstGeom prst="rect">
              <a:avLst/>
            </a:prstGeom>
            <a:noFill/>
          </p:spPr>
          <p:txBody>
            <a:bodyPr wrap="square" rtlCol="0">
              <a:spAutoFit/>
            </a:bodyPr>
            <a:lstStyle/>
            <a:p>
              <a:r>
                <a:rPr lang="en-GB" sz="2000" b="1" dirty="0">
                  <a:solidFill>
                    <a:srgbClr val="37328C"/>
                  </a:solidFill>
                </a:rPr>
                <a:t>Food and Farming</a:t>
              </a:r>
            </a:p>
            <a:p>
              <a:endParaRPr lang="en-GB" dirty="0"/>
            </a:p>
          </p:txBody>
        </p:sp>
      </p:grpSp>
      <p:grpSp>
        <p:nvGrpSpPr>
          <p:cNvPr id="32" name="Group 31"/>
          <p:cNvGrpSpPr/>
          <p:nvPr/>
        </p:nvGrpSpPr>
        <p:grpSpPr>
          <a:xfrm>
            <a:off x="3182112" y="3423877"/>
            <a:ext cx="5619704" cy="988597"/>
            <a:chOff x="3182112" y="3423877"/>
            <a:chExt cx="5619704" cy="988597"/>
          </a:xfrm>
        </p:grpSpPr>
        <p:sp>
          <p:nvSpPr>
            <p:cNvPr id="19" name="Freeform 18"/>
            <p:cNvSpPr/>
            <p:nvPr/>
          </p:nvSpPr>
          <p:spPr>
            <a:xfrm>
              <a:off x="3182112" y="3423877"/>
              <a:ext cx="3273552" cy="370883"/>
            </a:xfrm>
            <a:custGeom>
              <a:avLst/>
              <a:gdLst>
                <a:gd name="connsiteX0" fmla="*/ 0 w 3273552"/>
                <a:gd name="connsiteY0" fmla="*/ 32555 h 370883"/>
                <a:gd name="connsiteX1" fmla="*/ 2258568 w 3273552"/>
                <a:gd name="connsiteY1" fmla="*/ 32555 h 370883"/>
                <a:gd name="connsiteX2" fmla="*/ 3273552 w 3273552"/>
                <a:gd name="connsiteY2" fmla="*/ 370883 h 370883"/>
              </a:gdLst>
              <a:ahLst/>
              <a:cxnLst>
                <a:cxn ang="0">
                  <a:pos x="connsiteX0" y="connsiteY0"/>
                </a:cxn>
                <a:cxn ang="0">
                  <a:pos x="connsiteX1" y="connsiteY1"/>
                </a:cxn>
                <a:cxn ang="0">
                  <a:pos x="connsiteX2" y="connsiteY2"/>
                </a:cxn>
              </a:cxnLst>
              <a:rect l="l" t="t" r="r" b="b"/>
              <a:pathLst>
                <a:path w="3273552" h="370883">
                  <a:moveTo>
                    <a:pt x="0" y="32555"/>
                  </a:moveTo>
                  <a:cubicBezTo>
                    <a:pt x="856488" y="4361"/>
                    <a:pt x="1712976" y="-23833"/>
                    <a:pt x="2258568" y="32555"/>
                  </a:cubicBezTo>
                  <a:cubicBezTo>
                    <a:pt x="2804160" y="88943"/>
                    <a:pt x="3038856" y="229913"/>
                    <a:pt x="3273552" y="370883"/>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6446521" y="3735366"/>
              <a:ext cx="2355295" cy="677108"/>
            </a:xfrm>
            <a:prstGeom prst="rect">
              <a:avLst/>
            </a:prstGeom>
            <a:noFill/>
          </p:spPr>
          <p:txBody>
            <a:bodyPr wrap="square" rtlCol="0">
              <a:spAutoFit/>
            </a:bodyPr>
            <a:lstStyle/>
            <a:p>
              <a:r>
                <a:rPr lang="en-GB" sz="2000" b="1" dirty="0">
                  <a:solidFill>
                    <a:srgbClr val="37328C"/>
                  </a:solidFill>
                </a:rPr>
                <a:t>Energy</a:t>
              </a:r>
            </a:p>
            <a:p>
              <a:endParaRPr lang="en-GB" dirty="0"/>
            </a:p>
          </p:txBody>
        </p:sp>
      </p:grpSp>
      <p:grpSp>
        <p:nvGrpSpPr>
          <p:cNvPr id="33" name="Group 32"/>
          <p:cNvGrpSpPr/>
          <p:nvPr/>
        </p:nvGrpSpPr>
        <p:grpSpPr>
          <a:xfrm>
            <a:off x="3008376" y="4059936"/>
            <a:ext cx="3986784" cy="799896"/>
            <a:chOff x="3008376" y="4059936"/>
            <a:chExt cx="3986784" cy="799896"/>
          </a:xfrm>
        </p:grpSpPr>
        <p:sp>
          <p:nvSpPr>
            <p:cNvPr id="22" name="Freeform 21"/>
            <p:cNvSpPr/>
            <p:nvPr/>
          </p:nvSpPr>
          <p:spPr>
            <a:xfrm>
              <a:off x="3008376" y="4059936"/>
              <a:ext cx="1609344" cy="560424"/>
            </a:xfrm>
            <a:custGeom>
              <a:avLst/>
              <a:gdLst>
                <a:gd name="connsiteX0" fmla="*/ 0 w 1609344"/>
                <a:gd name="connsiteY0" fmla="*/ 0 h 560424"/>
                <a:gd name="connsiteX1" fmla="*/ 960120 w 1609344"/>
                <a:gd name="connsiteY1" fmla="*/ 530352 h 560424"/>
                <a:gd name="connsiteX2" fmla="*/ 1609344 w 1609344"/>
                <a:gd name="connsiteY2" fmla="*/ 448056 h 560424"/>
              </a:gdLst>
              <a:ahLst/>
              <a:cxnLst>
                <a:cxn ang="0">
                  <a:pos x="connsiteX0" y="connsiteY0"/>
                </a:cxn>
                <a:cxn ang="0">
                  <a:pos x="connsiteX1" y="connsiteY1"/>
                </a:cxn>
                <a:cxn ang="0">
                  <a:pos x="connsiteX2" y="connsiteY2"/>
                </a:cxn>
              </a:cxnLst>
              <a:rect l="l" t="t" r="r" b="b"/>
              <a:pathLst>
                <a:path w="1609344" h="560424">
                  <a:moveTo>
                    <a:pt x="0" y="0"/>
                  </a:moveTo>
                  <a:cubicBezTo>
                    <a:pt x="345948" y="227838"/>
                    <a:pt x="691896" y="455676"/>
                    <a:pt x="960120" y="530352"/>
                  </a:cubicBezTo>
                  <a:cubicBezTo>
                    <a:pt x="1228344" y="605028"/>
                    <a:pt x="1418844" y="526542"/>
                    <a:pt x="1609344" y="448056"/>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639865" y="4182724"/>
              <a:ext cx="2355295" cy="677108"/>
            </a:xfrm>
            <a:prstGeom prst="rect">
              <a:avLst/>
            </a:prstGeom>
            <a:noFill/>
          </p:spPr>
          <p:txBody>
            <a:bodyPr wrap="square" rtlCol="0">
              <a:spAutoFit/>
            </a:bodyPr>
            <a:lstStyle/>
            <a:p>
              <a:r>
                <a:rPr lang="en-GB" sz="2000" b="1" dirty="0">
                  <a:solidFill>
                    <a:srgbClr val="37328C"/>
                  </a:solidFill>
                </a:rPr>
                <a:t>Oceans</a:t>
              </a:r>
            </a:p>
            <a:p>
              <a:endParaRPr lang="en-GB" dirty="0"/>
            </a:p>
          </p:txBody>
        </p:sp>
      </p:grpSp>
      <p:grpSp>
        <p:nvGrpSpPr>
          <p:cNvPr id="34" name="Group 33"/>
          <p:cNvGrpSpPr/>
          <p:nvPr/>
        </p:nvGrpSpPr>
        <p:grpSpPr>
          <a:xfrm>
            <a:off x="2231136" y="4552465"/>
            <a:ext cx="7022592" cy="976168"/>
            <a:chOff x="2231136" y="4552465"/>
            <a:chExt cx="7022592" cy="976168"/>
          </a:xfrm>
        </p:grpSpPr>
        <p:sp>
          <p:nvSpPr>
            <p:cNvPr id="25" name="Freeform 24"/>
            <p:cNvSpPr/>
            <p:nvPr/>
          </p:nvSpPr>
          <p:spPr>
            <a:xfrm>
              <a:off x="2231136" y="4590288"/>
              <a:ext cx="4645152" cy="938345"/>
            </a:xfrm>
            <a:custGeom>
              <a:avLst/>
              <a:gdLst>
                <a:gd name="connsiteX0" fmla="*/ 0 w 4645152"/>
                <a:gd name="connsiteY0" fmla="*/ 0 h 938345"/>
                <a:gd name="connsiteX1" fmla="*/ 2779776 w 4645152"/>
                <a:gd name="connsiteY1" fmla="*/ 932688 h 938345"/>
                <a:gd name="connsiteX2" fmla="*/ 4645152 w 4645152"/>
                <a:gd name="connsiteY2" fmla="*/ 320040 h 938345"/>
              </a:gdLst>
              <a:ahLst/>
              <a:cxnLst>
                <a:cxn ang="0">
                  <a:pos x="connsiteX0" y="connsiteY0"/>
                </a:cxn>
                <a:cxn ang="0">
                  <a:pos x="connsiteX1" y="connsiteY1"/>
                </a:cxn>
                <a:cxn ang="0">
                  <a:pos x="connsiteX2" y="connsiteY2"/>
                </a:cxn>
              </a:cxnLst>
              <a:rect l="l" t="t" r="r" b="b"/>
              <a:pathLst>
                <a:path w="4645152" h="938345">
                  <a:moveTo>
                    <a:pt x="0" y="0"/>
                  </a:moveTo>
                  <a:cubicBezTo>
                    <a:pt x="1002792" y="439674"/>
                    <a:pt x="2005584" y="879348"/>
                    <a:pt x="2779776" y="932688"/>
                  </a:cubicBezTo>
                  <a:cubicBezTo>
                    <a:pt x="3553968" y="986028"/>
                    <a:pt x="4099560" y="653034"/>
                    <a:pt x="4645152" y="320040"/>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6898433" y="4552465"/>
              <a:ext cx="2355295" cy="677108"/>
            </a:xfrm>
            <a:prstGeom prst="rect">
              <a:avLst/>
            </a:prstGeom>
            <a:noFill/>
          </p:spPr>
          <p:txBody>
            <a:bodyPr wrap="square" rtlCol="0">
              <a:spAutoFit/>
            </a:bodyPr>
            <a:lstStyle/>
            <a:p>
              <a:r>
                <a:rPr lang="en-GB" sz="2000" b="1" dirty="0">
                  <a:solidFill>
                    <a:srgbClr val="37328C"/>
                  </a:solidFill>
                </a:rPr>
                <a:t>Forests</a:t>
              </a:r>
            </a:p>
            <a:p>
              <a:endParaRPr lang="en-GB" dirty="0"/>
            </a:p>
          </p:txBody>
        </p:sp>
      </p:grpSp>
      <p:grpSp>
        <p:nvGrpSpPr>
          <p:cNvPr id="35" name="Group 34"/>
          <p:cNvGrpSpPr/>
          <p:nvPr/>
        </p:nvGrpSpPr>
        <p:grpSpPr>
          <a:xfrm>
            <a:off x="1153889" y="4484739"/>
            <a:ext cx="5704111" cy="1965604"/>
            <a:chOff x="1153889" y="4484739"/>
            <a:chExt cx="5704111" cy="1965604"/>
          </a:xfrm>
        </p:grpSpPr>
        <p:sp>
          <p:nvSpPr>
            <p:cNvPr id="27" name="Freeform 26"/>
            <p:cNvSpPr/>
            <p:nvPr/>
          </p:nvSpPr>
          <p:spPr>
            <a:xfrm>
              <a:off x="1153889" y="4484739"/>
              <a:ext cx="2320831" cy="1635056"/>
            </a:xfrm>
            <a:custGeom>
              <a:avLst/>
              <a:gdLst>
                <a:gd name="connsiteX0" fmla="*/ 25687 w 2320831"/>
                <a:gd name="connsiteY0" fmla="*/ 32397 h 1635056"/>
                <a:gd name="connsiteX1" fmla="*/ 71407 w 2320831"/>
                <a:gd name="connsiteY1" fmla="*/ 78117 h 1635056"/>
                <a:gd name="connsiteX2" fmla="*/ 1232695 w 2320831"/>
                <a:gd name="connsiteY2" fmla="*/ 1431429 h 1635056"/>
                <a:gd name="connsiteX3" fmla="*/ 2320831 w 2320831"/>
                <a:gd name="connsiteY3" fmla="*/ 1605165 h 1635056"/>
              </a:gdLst>
              <a:ahLst/>
              <a:cxnLst>
                <a:cxn ang="0">
                  <a:pos x="connsiteX0" y="connsiteY0"/>
                </a:cxn>
                <a:cxn ang="0">
                  <a:pos x="connsiteX1" y="connsiteY1"/>
                </a:cxn>
                <a:cxn ang="0">
                  <a:pos x="connsiteX2" y="connsiteY2"/>
                </a:cxn>
                <a:cxn ang="0">
                  <a:pos x="connsiteX3" y="connsiteY3"/>
                </a:cxn>
              </a:cxnLst>
              <a:rect l="l" t="t" r="r" b="b"/>
              <a:pathLst>
                <a:path w="2320831" h="1635056">
                  <a:moveTo>
                    <a:pt x="25687" y="32397"/>
                  </a:moveTo>
                  <a:cubicBezTo>
                    <a:pt x="-52037" y="-61329"/>
                    <a:pt x="71407" y="78117"/>
                    <a:pt x="71407" y="78117"/>
                  </a:cubicBezTo>
                  <a:cubicBezTo>
                    <a:pt x="272575" y="311289"/>
                    <a:pt x="857791" y="1176921"/>
                    <a:pt x="1232695" y="1431429"/>
                  </a:cubicBezTo>
                  <a:cubicBezTo>
                    <a:pt x="1607599" y="1685937"/>
                    <a:pt x="1964215" y="1645551"/>
                    <a:pt x="2320831" y="1605165"/>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3539537" y="5773235"/>
              <a:ext cx="3318463" cy="677108"/>
            </a:xfrm>
            <a:prstGeom prst="rect">
              <a:avLst/>
            </a:prstGeom>
            <a:noFill/>
          </p:spPr>
          <p:txBody>
            <a:bodyPr wrap="square" rtlCol="0">
              <a:spAutoFit/>
            </a:bodyPr>
            <a:lstStyle/>
            <a:p>
              <a:r>
                <a:rPr lang="en-GB" sz="2000" b="1" dirty="0">
                  <a:solidFill>
                    <a:srgbClr val="37328C"/>
                  </a:solidFill>
                </a:rPr>
                <a:t>Health and Happiness</a:t>
              </a:r>
            </a:p>
            <a:p>
              <a:endParaRPr lang="en-GB" dirty="0"/>
            </a:p>
          </p:txBody>
        </p:sp>
      </p:grpSp>
      <p:grpSp>
        <p:nvGrpSpPr>
          <p:cNvPr id="30" name="Group 29"/>
          <p:cNvGrpSpPr/>
          <p:nvPr/>
        </p:nvGrpSpPr>
        <p:grpSpPr>
          <a:xfrm>
            <a:off x="165116" y="1601520"/>
            <a:ext cx="3474196" cy="3474196"/>
            <a:chOff x="165116" y="1601520"/>
            <a:chExt cx="3474196" cy="3474196"/>
          </a:xfrm>
        </p:grpSpPr>
        <p:pic>
          <p:nvPicPr>
            <p:cNvPr id="7" name="Picture 6"/>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6" name="Oval 5"/>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At COP26, the parties must agree on actions that will tackle climate change and help the whole planet in different ways. These include:</a:t>
              </a:r>
            </a:p>
          </p:txBody>
        </p:sp>
      </p:grpSp>
    </p:spTree>
    <p:extLst>
      <p:ext uri="{BB962C8B-B14F-4D97-AF65-F5344CB8AC3E}">
        <p14:creationId xmlns:p14="http://schemas.microsoft.com/office/powerpoint/2010/main" xmlns="" val="20142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2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7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32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How?</a:t>
            </a:r>
          </a:p>
        </p:txBody>
      </p:sp>
      <p:sp>
        <p:nvSpPr>
          <p:cNvPr id="5" name="TextBox 4"/>
          <p:cNvSpPr txBox="1"/>
          <p:nvPr/>
        </p:nvSpPr>
        <p:spPr>
          <a:xfrm>
            <a:off x="873059" y="1065699"/>
            <a:ext cx="7388352" cy="400110"/>
          </a:xfrm>
          <a:prstGeom prst="rect">
            <a:avLst/>
          </a:prstGeom>
          <a:noFill/>
        </p:spPr>
        <p:txBody>
          <a:bodyPr wrap="square" rtlCol="0">
            <a:spAutoFit/>
          </a:bodyPr>
          <a:lstStyle/>
          <a:p>
            <a:pPr algn="ctr"/>
            <a:r>
              <a:rPr lang="en-GB" sz="2000" b="1" dirty="0">
                <a:solidFill>
                  <a:srgbClr val="37328C"/>
                </a:solidFill>
              </a:rPr>
              <a:t>COP26 will be split into three zones.</a:t>
            </a:r>
          </a:p>
        </p:txBody>
      </p:sp>
      <p:sp>
        <p:nvSpPr>
          <p:cNvPr id="4" name="Block Arc 3"/>
          <p:cNvSpPr/>
          <p:nvPr/>
        </p:nvSpPr>
        <p:spPr>
          <a:xfrm>
            <a:off x="498007" y="1465916"/>
            <a:ext cx="8145710" cy="8162489"/>
          </a:xfrm>
          <a:prstGeom prst="blockArc">
            <a:avLst>
              <a:gd name="adj1" fmla="val 10776085"/>
              <a:gd name="adj2" fmla="val 21574334"/>
              <a:gd name="adj3" fmla="val 20042"/>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Block Arc 23"/>
          <p:cNvSpPr/>
          <p:nvPr/>
        </p:nvSpPr>
        <p:spPr>
          <a:xfrm>
            <a:off x="1619075" y="2801923"/>
            <a:ext cx="5947795" cy="5432220"/>
          </a:xfrm>
          <a:prstGeom prst="blockArc">
            <a:avLst>
              <a:gd name="adj1" fmla="val 10742145"/>
              <a:gd name="adj2" fmla="val 11444"/>
              <a:gd name="adj3" fmla="val 41391"/>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p:cNvSpPr/>
          <p:nvPr/>
        </p:nvSpPr>
        <p:spPr>
          <a:xfrm>
            <a:off x="3422709" y="4326090"/>
            <a:ext cx="2281805" cy="2281805"/>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94898" y="1941841"/>
            <a:ext cx="4960243" cy="1092607"/>
          </a:xfrm>
          <a:prstGeom prst="rect">
            <a:avLst/>
          </a:prstGeom>
          <a:noFill/>
        </p:spPr>
        <p:txBody>
          <a:bodyPr wrap="square" rtlCol="0">
            <a:spAutoFit/>
          </a:bodyPr>
          <a:lstStyle/>
          <a:p>
            <a:pPr algn="ctr"/>
            <a:r>
              <a:rPr lang="en-GB" sz="1600" b="1" dirty="0">
                <a:solidFill>
                  <a:schemeClr val="bg1"/>
                </a:solidFill>
              </a:rPr>
              <a:t>City Zone </a:t>
            </a:r>
          </a:p>
          <a:p>
            <a:pPr algn="ctr"/>
            <a:r>
              <a:rPr lang="en-GB" sz="1550" dirty="0">
                <a:solidFill>
                  <a:schemeClr val="bg1"/>
                </a:solidFill>
              </a:rPr>
              <a:t>People can join in with climate events all across Glasgow around the time of COP26.</a:t>
            </a:r>
          </a:p>
          <a:p>
            <a:endParaRPr lang="en-GB" dirty="0"/>
          </a:p>
        </p:txBody>
      </p:sp>
      <p:sp>
        <p:nvSpPr>
          <p:cNvPr id="36" name="TextBox 35"/>
          <p:cNvSpPr txBox="1"/>
          <p:nvPr/>
        </p:nvSpPr>
        <p:spPr>
          <a:xfrm>
            <a:off x="2420744" y="3083393"/>
            <a:ext cx="4292982" cy="1200329"/>
          </a:xfrm>
          <a:prstGeom prst="rect">
            <a:avLst/>
          </a:prstGeom>
          <a:noFill/>
        </p:spPr>
        <p:txBody>
          <a:bodyPr wrap="square" rtlCol="0">
            <a:spAutoFit/>
          </a:bodyPr>
          <a:lstStyle/>
          <a:p>
            <a:pPr algn="ctr"/>
            <a:r>
              <a:rPr lang="en-GB" sz="1600" b="1" dirty="0">
                <a:solidFill>
                  <a:schemeClr val="bg1"/>
                </a:solidFill>
              </a:rPr>
              <a:t>Green Zone </a:t>
            </a:r>
          </a:p>
          <a:p>
            <a:pPr algn="ctr"/>
            <a:r>
              <a:rPr lang="en-GB" sz="1400" dirty="0">
                <a:solidFill>
                  <a:schemeClr val="bg1"/>
                </a:solidFill>
              </a:rPr>
              <a:t>Lots of people can join in here, including you! School groups can visit the green zone to find out about climate change and what is happening </a:t>
            </a:r>
            <a:br>
              <a:rPr lang="en-GB" sz="1400" dirty="0">
                <a:solidFill>
                  <a:schemeClr val="bg1"/>
                </a:solidFill>
              </a:rPr>
            </a:br>
            <a:r>
              <a:rPr lang="en-GB" sz="1400" dirty="0">
                <a:solidFill>
                  <a:schemeClr val="bg1"/>
                </a:solidFill>
              </a:rPr>
              <a:t>at COP26.</a:t>
            </a:r>
          </a:p>
        </p:txBody>
      </p:sp>
      <p:sp>
        <p:nvSpPr>
          <p:cNvPr id="37" name="TextBox 36"/>
          <p:cNvSpPr txBox="1"/>
          <p:nvPr/>
        </p:nvSpPr>
        <p:spPr>
          <a:xfrm>
            <a:off x="3627669" y="4476633"/>
            <a:ext cx="1871884" cy="1631216"/>
          </a:xfrm>
          <a:prstGeom prst="rect">
            <a:avLst/>
          </a:prstGeom>
          <a:noFill/>
        </p:spPr>
        <p:txBody>
          <a:bodyPr wrap="square" rtlCol="0">
            <a:spAutoFit/>
          </a:bodyPr>
          <a:lstStyle/>
          <a:p>
            <a:pPr algn="ctr"/>
            <a:r>
              <a:rPr lang="en-GB" sz="1600" b="1" dirty="0">
                <a:solidFill>
                  <a:schemeClr val="bg1"/>
                </a:solidFill>
              </a:rPr>
              <a:t>Blue Zone </a:t>
            </a:r>
          </a:p>
          <a:p>
            <a:pPr algn="ctr"/>
            <a:r>
              <a:rPr lang="en-GB" sz="1400" dirty="0">
                <a:solidFill>
                  <a:schemeClr val="bg1"/>
                </a:solidFill>
              </a:rPr>
              <a:t>This is where the world leaders will meet and the COP President will make sure the meeting goes well.</a:t>
            </a:r>
          </a:p>
        </p:txBody>
      </p:sp>
    </p:spTree>
    <p:extLst>
      <p:ext uri="{BB962C8B-B14F-4D97-AF65-F5344CB8AC3E}">
        <p14:creationId xmlns:p14="http://schemas.microsoft.com/office/powerpoint/2010/main" xmlns="" val="4262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6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2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24EC0FDA-F1CB-445B-930C-8A47B9A3FC87}"/>
              </a:ext>
            </a:extLst>
          </p:cNvPr>
          <p:cNvSpPr/>
          <p:nvPr/>
        </p:nvSpPr>
        <p:spPr>
          <a:xfrm>
            <a:off x="2509736" y="1761968"/>
            <a:ext cx="5878614"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dirty="0">
                <a:solidFill>
                  <a:srgbClr val="37328C"/>
                </a:solidFill>
                <a:sym typeface="Roboto"/>
              </a:rPr>
              <a:t>COP26 will see important people coming together to make big decisions that will affect everybody across the world.</a:t>
            </a:r>
          </a:p>
        </p:txBody>
      </p:sp>
      <p:sp>
        <p:nvSpPr>
          <p:cNvPr id="2" name="TextBox 1">
            <a:hlinkClick r:id="rId2"/>
          </p:cNvPr>
          <p:cNvSpPr txBox="1"/>
          <p:nvPr/>
        </p:nvSpPr>
        <p:spPr>
          <a:xfrm>
            <a:off x="1726251" y="2861639"/>
            <a:ext cx="3794332" cy="584775"/>
          </a:xfrm>
          <a:prstGeom prst="rect">
            <a:avLst/>
          </a:prstGeom>
          <a:solidFill>
            <a:srgbClr val="37328C"/>
          </a:solidFill>
        </p:spPr>
        <p:txBody>
          <a:bodyPr wrap="square" lIns="1332000" rtlCol="0">
            <a:spAutoFit/>
          </a:bodyPr>
          <a:lstStyle/>
          <a:p>
            <a:r>
              <a:rPr lang="en-GB" sz="1600" dirty="0">
                <a:solidFill>
                  <a:schemeClr val="bg1"/>
                </a:solidFill>
              </a:rPr>
              <a:t>Imagine a future very</a:t>
            </a:r>
          </a:p>
          <a:p>
            <a:r>
              <a:rPr lang="en-GB" sz="1600" dirty="0">
                <a:solidFill>
                  <a:schemeClr val="bg1"/>
                </a:solidFill>
              </a:rPr>
              <a:t>different to now.</a:t>
            </a:r>
          </a:p>
        </p:txBody>
      </p:sp>
      <p:sp>
        <p:nvSpPr>
          <p:cNvPr id="38" name="Title 1">
            <a:extLst>
              <a:ext uri="{FF2B5EF4-FFF2-40B4-BE49-F238E27FC236}">
                <a16:creationId xmlns:a16="http://schemas.microsoft.com/office/drawing/2014/main" xmlns="" id="{9D84494F-AA12-4AAB-9D08-029EBCD93CEF}"/>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grpSp>
        <p:nvGrpSpPr>
          <p:cNvPr id="39" name="Group 38">
            <a:extLst>
              <a:ext uri="{FF2B5EF4-FFF2-40B4-BE49-F238E27FC236}">
                <a16:creationId xmlns:a16="http://schemas.microsoft.com/office/drawing/2014/main" xmlns="" id="{E4B61E2A-5B15-46A0-B2D9-1A2013CF9A1C}"/>
              </a:ext>
            </a:extLst>
          </p:cNvPr>
          <p:cNvGrpSpPr/>
          <p:nvPr/>
        </p:nvGrpSpPr>
        <p:grpSpPr>
          <a:xfrm>
            <a:off x="539750" y="1401698"/>
            <a:ext cx="2401816" cy="2401816"/>
            <a:chOff x="894279" y="4279476"/>
            <a:chExt cx="2136999" cy="2136999"/>
          </a:xfrm>
        </p:grpSpPr>
        <p:sp>
          <p:nvSpPr>
            <p:cNvPr id="40" name="Oval 39">
              <a:extLst>
                <a:ext uri="{FF2B5EF4-FFF2-40B4-BE49-F238E27FC236}">
                  <a16:creationId xmlns:a16="http://schemas.microsoft.com/office/drawing/2014/main" xmlns="" id="{C10E9FAB-2164-43AF-9D2D-476A2E86309F}"/>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xmlns="" id="{7E08428C-BD13-4BBD-B821-5791C5816681}"/>
                </a:ext>
              </a:extLst>
            </p:cNvPr>
            <p:cNvGrpSpPr/>
            <p:nvPr/>
          </p:nvGrpSpPr>
          <p:grpSpPr>
            <a:xfrm>
              <a:off x="941691" y="4326889"/>
              <a:ext cx="2042174" cy="2042172"/>
              <a:chOff x="5293305" y="3214719"/>
              <a:chExt cx="2968106" cy="2968104"/>
            </a:xfrm>
          </p:grpSpPr>
          <p:pic>
            <p:nvPicPr>
              <p:cNvPr id="42" name="Picture 41">
                <a:extLst>
                  <a:ext uri="{FF2B5EF4-FFF2-40B4-BE49-F238E27FC236}">
                    <a16:creationId xmlns:a16="http://schemas.microsoft.com/office/drawing/2014/main" xmlns="" id="{B04EEB88-761E-4FC5-B819-E3F75D88BEBC}"/>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3" name="Picture 42">
                <a:extLst>
                  <a:ext uri="{FF2B5EF4-FFF2-40B4-BE49-F238E27FC236}">
                    <a16:creationId xmlns:a16="http://schemas.microsoft.com/office/drawing/2014/main" xmlns="" id="{4E57DC5E-0AFB-45CF-897C-69CD7B90155D}"/>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471809" y="3393220"/>
                <a:ext cx="2611102" cy="2611101"/>
              </a:xfrm>
              <a:prstGeom prst="ellipse">
                <a:avLst/>
              </a:prstGeom>
              <a:ln w="57150">
                <a:solidFill>
                  <a:srgbClr val="37328C"/>
                </a:solidFill>
              </a:ln>
            </p:spPr>
          </p:pic>
        </p:grpSp>
      </p:grpSp>
      <p:sp>
        <p:nvSpPr>
          <p:cNvPr id="46" name="Rectangle 45">
            <a:extLst>
              <a:ext uri="{FF2B5EF4-FFF2-40B4-BE49-F238E27FC236}">
                <a16:creationId xmlns:a16="http://schemas.microsoft.com/office/drawing/2014/main" xmlns="" id="{7A9C9DE9-9C65-405F-AB01-B941FA93F772}"/>
              </a:ext>
            </a:extLst>
          </p:cNvPr>
          <p:cNvSpPr/>
          <p:nvPr/>
        </p:nvSpPr>
        <p:spPr>
          <a:xfrm>
            <a:off x="0" y="4317326"/>
            <a:ext cx="6157609"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tIns="108000" rIns="108000" bIns="108000" rtlCol="0" anchor="ctr">
            <a:spAutoFit/>
          </a:bodyPr>
          <a:lstStyle/>
          <a:p>
            <a:pPr lvl="0"/>
            <a:r>
              <a:rPr lang="en-GB" dirty="0">
                <a:sym typeface="Roboto"/>
              </a:rPr>
              <a:t>We can </a:t>
            </a:r>
            <a:r>
              <a:rPr lang="en-GB" b="1" dirty="0">
                <a:sym typeface="Roboto"/>
              </a:rPr>
              <a:t>all</a:t>
            </a:r>
            <a:r>
              <a:rPr lang="en-GB" dirty="0">
                <a:sym typeface="Roboto"/>
              </a:rPr>
              <a:t> work together to make changes that </a:t>
            </a:r>
            <a:br>
              <a:rPr lang="en-GB" dirty="0">
                <a:sym typeface="Roboto"/>
              </a:rPr>
            </a:br>
            <a:r>
              <a:rPr lang="en-GB" dirty="0">
                <a:sym typeface="Roboto"/>
              </a:rPr>
              <a:t>will protect the planet and help nature and </a:t>
            </a:r>
            <a:br>
              <a:rPr lang="en-GB" dirty="0">
                <a:sym typeface="Roboto"/>
              </a:rPr>
            </a:br>
            <a:r>
              <a:rPr lang="en-GB" dirty="0">
                <a:sym typeface="Roboto"/>
              </a:rPr>
              <a:t>humans to live side by side, happily.</a:t>
            </a:r>
          </a:p>
        </p:txBody>
      </p:sp>
      <p:grpSp>
        <p:nvGrpSpPr>
          <p:cNvPr id="47" name="Group 46">
            <a:extLst>
              <a:ext uri="{FF2B5EF4-FFF2-40B4-BE49-F238E27FC236}">
                <a16:creationId xmlns:a16="http://schemas.microsoft.com/office/drawing/2014/main" xmlns="" id="{E10EC961-6A18-4C40-B149-72944FBCD17C}"/>
              </a:ext>
            </a:extLst>
          </p:cNvPr>
          <p:cNvGrpSpPr/>
          <p:nvPr/>
        </p:nvGrpSpPr>
        <p:grpSpPr>
          <a:xfrm>
            <a:off x="5749045" y="3485240"/>
            <a:ext cx="2695132" cy="2695132"/>
            <a:chOff x="894279" y="4279476"/>
            <a:chExt cx="2136999" cy="2136999"/>
          </a:xfrm>
        </p:grpSpPr>
        <p:sp>
          <p:nvSpPr>
            <p:cNvPr id="48" name="Oval 47">
              <a:extLst>
                <a:ext uri="{FF2B5EF4-FFF2-40B4-BE49-F238E27FC236}">
                  <a16:creationId xmlns:a16="http://schemas.microsoft.com/office/drawing/2014/main" xmlns="" id="{D55282A2-17CB-4B24-9FA3-B2950D5F2961}"/>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xmlns="" id="{06A650D8-0E14-4C4A-BD91-90120224C5DB}"/>
                </a:ext>
              </a:extLst>
            </p:cNvPr>
            <p:cNvGrpSpPr/>
            <p:nvPr/>
          </p:nvGrpSpPr>
          <p:grpSpPr>
            <a:xfrm>
              <a:off x="941691" y="4326889"/>
              <a:ext cx="2042174" cy="2042172"/>
              <a:chOff x="5293305" y="3214719"/>
              <a:chExt cx="2968106" cy="2968104"/>
            </a:xfrm>
          </p:grpSpPr>
          <p:pic>
            <p:nvPicPr>
              <p:cNvPr id="50" name="Picture 49">
                <a:extLst>
                  <a:ext uri="{FF2B5EF4-FFF2-40B4-BE49-F238E27FC236}">
                    <a16:creationId xmlns:a16="http://schemas.microsoft.com/office/drawing/2014/main" xmlns="" id="{56E18394-9876-4D62-8E2D-82397ACA93DA}"/>
                  </a:ext>
                </a:extLst>
              </p:cNvPr>
              <p:cNvPicPr>
                <a:picLocks noChangeAspect="1"/>
              </p:cNvPicPr>
              <p:nvPr/>
            </p:nvPicPr>
            <p:blipFill>
              <a:blip r:embed="rId5"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51" name="Picture 50">
                <a:extLst>
                  <a:ext uri="{FF2B5EF4-FFF2-40B4-BE49-F238E27FC236}">
                    <a16:creationId xmlns:a16="http://schemas.microsoft.com/office/drawing/2014/main" xmlns="" id="{C055F733-0F04-440B-B5FD-81320B2BDD6A}"/>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
        <p:nvSpPr>
          <p:cNvPr id="9" name="Oval 8">
            <a:extLst>
              <a:ext uri="{FF2B5EF4-FFF2-40B4-BE49-F238E27FC236}">
                <a16:creationId xmlns:a16="http://schemas.microsoft.com/office/drawing/2014/main" xmlns="" id="{736F0CB8-CF2B-4637-B825-A283ADA41C51}"/>
              </a:ext>
            </a:extLst>
          </p:cNvPr>
          <p:cNvSpPr/>
          <p:nvPr/>
        </p:nvSpPr>
        <p:spPr>
          <a:xfrm>
            <a:off x="5964810" y="3700998"/>
            <a:ext cx="2263617" cy="226361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cap="none" dirty="0">
                <a:solidFill>
                  <a:srgbClr val="37328C"/>
                </a:solidFill>
                <a:ea typeface="Roboto"/>
                <a:cs typeface="Roboto"/>
                <a:sym typeface="Roboto"/>
              </a:rPr>
              <a:t>This is ‘Our Climate, Our Future’ and the future is unwritten...</a:t>
            </a:r>
          </a:p>
        </p:txBody>
      </p:sp>
    </p:spTree>
    <p:extLst>
      <p:ext uri="{BB962C8B-B14F-4D97-AF65-F5344CB8AC3E}">
        <p14:creationId xmlns:p14="http://schemas.microsoft.com/office/powerpoint/2010/main" xmlns="" val="30649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10" presetClass="entr" presetSubtype="0" fill="hold" nodeType="with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500"/>
                            </p:stCondLst>
                            <p:childTnLst>
                              <p:par>
                                <p:cTn id="23" presetID="31" presetClass="entr" presetSubtype="0" fill="hold" nodeType="afterEffect">
                                  <p:stCondLst>
                                    <p:cond delay="5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1000" fill="hold"/>
                                        <p:tgtEl>
                                          <p:spTgt spid="47"/>
                                        </p:tgtEl>
                                        <p:attrNameLst>
                                          <p:attrName>ppt_w</p:attrName>
                                        </p:attrNameLst>
                                      </p:cBhvr>
                                      <p:tavLst>
                                        <p:tav tm="0">
                                          <p:val>
                                            <p:fltVal val="0"/>
                                          </p:val>
                                        </p:tav>
                                        <p:tav tm="100000">
                                          <p:val>
                                            <p:strVal val="#ppt_w"/>
                                          </p:val>
                                        </p:tav>
                                      </p:tavLst>
                                    </p:anim>
                                    <p:anim calcmode="lin" valueType="num">
                                      <p:cBhvr>
                                        <p:cTn id="26" dur="1000" fill="hold"/>
                                        <p:tgtEl>
                                          <p:spTgt spid="47"/>
                                        </p:tgtEl>
                                        <p:attrNameLst>
                                          <p:attrName>ppt_h</p:attrName>
                                        </p:attrNameLst>
                                      </p:cBhvr>
                                      <p:tavLst>
                                        <p:tav tm="0">
                                          <p:val>
                                            <p:fltVal val="0"/>
                                          </p:val>
                                        </p:tav>
                                        <p:tav tm="100000">
                                          <p:val>
                                            <p:strVal val="#ppt_h"/>
                                          </p:val>
                                        </p:tav>
                                      </p:tavLst>
                                    </p:anim>
                                    <p:anim calcmode="lin" valueType="num">
                                      <p:cBhvr>
                                        <p:cTn id="27" dur="1000" fill="hold"/>
                                        <p:tgtEl>
                                          <p:spTgt spid="47"/>
                                        </p:tgtEl>
                                        <p:attrNameLst>
                                          <p:attrName>style.rotation</p:attrName>
                                        </p:attrNameLst>
                                      </p:cBhvr>
                                      <p:tavLst>
                                        <p:tav tm="0">
                                          <p:val>
                                            <p:fltVal val="90"/>
                                          </p:val>
                                        </p:tav>
                                        <p:tav tm="100000">
                                          <p:val>
                                            <p:fltVal val="0"/>
                                          </p:val>
                                        </p:tav>
                                      </p:tavLst>
                                    </p:anim>
                                    <p:animEffect transition="in" filter="fade">
                                      <p:cBhvr>
                                        <p:cTn id="28" dur="1000"/>
                                        <p:tgtEl>
                                          <p:spTgt spid="47"/>
                                        </p:tgtEl>
                                      </p:cBhvr>
                                    </p:animEffect>
                                  </p:childTnLst>
                                </p:cTn>
                              </p:par>
                              <p:par>
                                <p:cTn id="29" presetID="10" presetClass="entr" presetSubtype="0" fill="hold" nodeType="withEffect">
                                  <p:stCondLst>
                                    <p:cond delay="5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childTnLst>
                          </p:cTn>
                        </p:par>
                        <p:par>
                          <p:cTn id="39" fill="hold">
                            <p:stCondLst>
                              <p:cond delay="5000"/>
                            </p:stCondLst>
                            <p:childTnLst>
                              <p:par>
                                <p:cTn id="40" presetID="22" presetClass="entr" presetSubtype="2"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animBg="1"/>
      <p:bldP spid="46" grpId="0"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 name="Rectangle 8"/>
          <p:cNvSpPr/>
          <p:nvPr/>
        </p:nvSpPr>
        <p:spPr>
          <a:xfrm>
            <a:off x="1901952" y="1564022"/>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5234731" y="1979802"/>
            <a:ext cx="3839657" cy="6240512"/>
          </a:xfrm>
          <a:prstGeom prst="rect">
            <a:avLst/>
          </a:prstGeom>
        </p:spPr>
      </p:pic>
      <p:sp>
        <p:nvSpPr>
          <p:cNvPr id="10" name="Rectangle 9"/>
          <p:cNvSpPr/>
          <p:nvPr/>
        </p:nvSpPr>
        <p:spPr>
          <a:xfrm>
            <a:off x="2056131" y="2277335"/>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256546" y="1392993"/>
            <a:ext cx="3389260" cy="3389260"/>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sp>
        <p:nvSpPr>
          <p:cNvPr id="14" name="Rectangle 13">
            <a:extLst>
              <a:ext uri="{FF2B5EF4-FFF2-40B4-BE49-F238E27FC236}">
                <a16:creationId xmlns:a16="http://schemas.microsoft.com/office/drawing/2014/main" xmlns="" id="{8B913096-E627-4A0D-8508-17358CD8E686}"/>
              </a:ext>
            </a:extLst>
          </p:cNvPr>
          <p:cNvSpPr/>
          <p:nvPr/>
        </p:nvSpPr>
        <p:spPr>
          <a:xfrm>
            <a:off x="427220" y="5050797"/>
            <a:ext cx="4520561" cy="94143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ym typeface="Roboto"/>
              </a:rPr>
              <a:t>Our planet is at risk and the world </a:t>
            </a:r>
            <a:r>
              <a:rPr lang="en-GB" b="1" dirty="0">
                <a:sym typeface="Roboto"/>
              </a:rPr>
              <a:t>must</a:t>
            </a:r>
            <a:r>
              <a:rPr lang="en-GB" dirty="0">
                <a:sym typeface="Roboto"/>
              </a:rPr>
              <a:t> come together to find solutions.</a:t>
            </a:r>
          </a:p>
        </p:txBody>
      </p:sp>
    </p:spTree>
    <p:extLst>
      <p:ext uri="{BB962C8B-B14F-4D97-AF65-F5344CB8AC3E}">
        <p14:creationId xmlns:p14="http://schemas.microsoft.com/office/powerpoint/2010/main" xmlns="" val="3715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14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40" name="Rectangle 39">
            <a:extLst>
              <a:ext uri="{FF2B5EF4-FFF2-40B4-BE49-F238E27FC236}">
                <a16:creationId xmlns:a16="http://schemas.microsoft.com/office/drawing/2014/main" xmlns="" id="{A1D4461F-195A-414A-9FE4-92B022607779}"/>
              </a:ext>
            </a:extLst>
          </p:cNvPr>
          <p:cNvSpPr/>
          <p:nvPr/>
        </p:nvSpPr>
        <p:spPr>
          <a:xfrm>
            <a:off x="2717562" y="1650981"/>
            <a:ext cx="5670787" cy="215710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An organisation, called the United Nations (UN), bring together most countries around the world to work with each other and to talk about global problems. </a:t>
            </a:r>
          </a:p>
          <a:p>
            <a:pPr lvl="0"/>
            <a:endParaRPr lang="en-GB" dirty="0">
              <a:sym typeface="Roboto"/>
            </a:endParaRPr>
          </a:p>
          <a:p>
            <a:pPr lvl="0"/>
            <a:r>
              <a:rPr lang="en-GB" dirty="0">
                <a:sym typeface="Roboto"/>
              </a:rPr>
              <a:t>They find ways to work towards solving these problems in order to benefit the entire planet.</a:t>
            </a:r>
          </a:p>
        </p:txBody>
      </p:sp>
      <p:grpSp>
        <p:nvGrpSpPr>
          <p:cNvPr id="9" name="Group 8">
            <a:extLst>
              <a:ext uri="{FF2B5EF4-FFF2-40B4-BE49-F238E27FC236}">
                <a16:creationId xmlns:a16="http://schemas.microsoft.com/office/drawing/2014/main" xmlns="" id="{F67BD5F6-D1AC-477B-813E-5F3E0BD45186}"/>
              </a:ext>
            </a:extLst>
          </p:cNvPr>
          <p:cNvGrpSpPr/>
          <p:nvPr/>
        </p:nvGrpSpPr>
        <p:grpSpPr>
          <a:xfrm>
            <a:off x="651404" y="1418601"/>
            <a:ext cx="2621861" cy="2621861"/>
            <a:chOff x="651404" y="1717704"/>
            <a:chExt cx="2621861" cy="2621861"/>
          </a:xfrm>
        </p:grpSpPr>
        <p:sp>
          <p:nvSpPr>
            <p:cNvPr id="8" name="Oval 7">
              <a:extLst>
                <a:ext uri="{FF2B5EF4-FFF2-40B4-BE49-F238E27FC236}">
                  <a16:creationId xmlns:a16="http://schemas.microsoft.com/office/drawing/2014/main" xmlns="" id="{C7CEB7CC-DB3C-483B-930B-DEEFE32D49B6}"/>
                </a:ext>
              </a:extLst>
            </p:cNvPr>
            <p:cNvSpPr/>
            <p:nvPr/>
          </p:nvSpPr>
          <p:spPr>
            <a:xfrm>
              <a:off x="651404" y="1717704"/>
              <a:ext cx="2621861" cy="262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xmlns="" id="{18646834-D214-489E-A57D-BB7160AA1F44}"/>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767619" y="1833919"/>
              <a:ext cx="2389431" cy="238943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
        <p:nvSpPr>
          <p:cNvPr id="46" name="Rectangle 45">
            <a:extLst>
              <a:ext uri="{FF2B5EF4-FFF2-40B4-BE49-F238E27FC236}">
                <a16:creationId xmlns:a16="http://schemas.microsoft.com/office/drawing/2014/main" xmlns="" id="{332FCE75-9B0B-4739-A6FF-8FD0F3632EBC}"/>
              </a:ext>
            </a:extLst>
          </p:cNvPr>
          <p:cNvSpPr/>
          <p:nvPr/>
        </p:nvSpPr>
        <p:spPr>
          <a:xfrm>
            <a:off x="437243" y="4440076"/>
            <a:ext cx="6781741" cy="1326105"/>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olidFill>
                  <a:srgbClr val="37328C"/>
                </a:solidFill>
                <a:sym typeface="Roboto"/>
              </a:rPr>
              <a:t>Climate change is one of those problems. </a:t>
            </a:r>
          </a:p>
          <a:p>
            <a:pPr lvl="0"/>
            <a:endParaRPr lang="en-GB" dirty="0">
              <a:solidFill>
                <a:srgbClr val="37328C"/>
              </a:solidFill>
              <a:sym typeface="Roboto"/>
            </a:endParaRPr>
          </a:p>
          <a:p>
            <a:pPr lvl="0"/>
            <a:r>
              <a:rPr lang="en-GB" dirty="0">
                <a:solidFill>
                  <a:srgbClr val="37328C"/>
                </a:solidFill>
                <a:sym typeface="Roboto"/>
              </a:rPr>
              <a:t>In fact, it is a huge issue affecting the whole world </a:t>
            </a:r>
            <a:br>
              <a:rPr lang="en-GB" dirty="0">
                <a:solidFill>
                  <a:srgbClr val="37328C"/>
                </a:solidFill>
                <a:sym typeface="Roboto"/>
              </a:rPr>
            </a:br>
            <a:r>
              <a:rPr lang="en-GB" dirty="0">
                <a:solidFill>
                  <a:srgbClr val="37328C"/>
                </a:solidFill>
                <a:sym typeface="Roboto"/>
              </a:rPr>
              <a:t>and all of its living things: people, animals and plants.</a:t>
            </a:r>
          </a:p>
        </p:txBody>
      </p:sp>
      <p:grpSp>
        <p:nvGrpSpPr>
          <p:cNvPr id="2" name="Group 1">
            <a:extLst>
              <a:ext uri="{FF2B5EF4-FFF2-40B4-BE49-F238E27FC236}">
                <a16:creationId xmlns:a16="http://schemas.microsoft.com/office/drawing/2014/main" xmlns="" id="{ECF6378E-B7FD-4A8E-AF12-7F0F774E5BB6}"/>
              </a:ext>
            </a:extLst>
          </p:cNvPr>
          <p:cNvGrpSpPr/>
          <p:nvPr/>
        </p:nvGrpSpPr>
        <p:grpSpPr>
          <a:xfrm>
            <a:off x="6367635" y="4062157"/>
            <a:ext cx="2081943" cy="2081943"/>
            <a:chOff x="6367635" y="4062157"/>
            <a:chExt cx="2081943" cy="2081943"/>
          </a:xfrm>
        </p:grpSpPr>
        <p:sp>
          <p:nvSpPr>
            <p:cNvPr id="44" name="Oval 43">
              <a:extLst>
                <a:ext uri="{FF2B5EF4-FFF2-40B4-BE49-F238E27FC236}">
                  <a16:creationId xmlns:a16="http://schemas.microsoft.com/office/drawing/2014/main" xmlns="" id="{15E5BDBA-0E43-4B03-A522-21D83E5AEC57}"/>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xmlns="" id="{B6787065-2D3D-4E77-A27E-2322B94A2821}"/>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51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52" name="TextBox 51">
            <a:extLst>
              <a:ext uri="{FF2B5EF4-FFF2-40B4-BE49-F238E27FC236}">
                <a16:creationId xmlns:a16="http://schemas.microsoft.com/office/drawing/2014/main" xmlns="" id="{CBD9DE8C-08FE-4CA0-AEA8-5941FA57A8FA}"/>
              </a:ext>
            </a:extLst>
          </p:cNvPr>
          <p:cNvSpPr txBox="1"/>
          <p:nvPr/>
        </p:nvSpPr>
        <p:spPr>
          <a:xfrm>
            <a:off x="655131" y="5543774"/>
            <a:ext cx="7632700" cy="646331"/>
          </a:xfrm>
          <a:prstGeom prst="rect">
            <a:avLst/>
          </a:prstGeom>
          <a:noFill/>
        </p:spPr>
        <p:txBody>
          <a:bodyPr wrap="square" rtlCol="0">
            <a:spAutoFit/>
          </a:bodyPr>
          <a:lstStyle/>
          <a:p>
            <a:pPr lvl="0"/>
            <a:r>
              <a:rPr lang="en-GB" dirty="0">
                <a:solidFill>
                  <a:srgbClr val="37328C"/>
                </a:solidFill>
                <a:sym typeface="Roboto"/>
              </a:rPr>
              <a:t>This is known as the Conference of the Parties (COP) and COP26 will be the 26</a:t>
            </a:r>
            <a:r>
              <a:rPr lang="en-GB" baseline="30000" dirty="0">
                <a:solidFill>
                  <a:srgbClr val="37328C"/>
                </a:solidFill>
                <a:sym typeface="Roboto"/>
              </a:rPr>
              <a:t>th</a:t>
            </a:r>
            <a:r>
              <a:rPr lang="en-GB" dirty="0">
                <a:solidFill>
                  <a:srgbClr val="37328C"/>
                </a:solidFill>
                <a:sym typeface="Roboto"/>
              </a:rPr>
              <a:t> meeting.</a:t>
            </a:r>
          </a:p>
        </p:txBody>
      </p:sp>
      <p:sp>
        <p:nvSpPr>
          <p:cNvPr id="53" name="Rectangle 52">
            <a:extLst>
              <a:ext uri="{FF2B5EF4-FFF2-40B4-BE49-F238E27FC236}">
                <a16:creationId xmlns:a16="http://schemas.microsoft.com/office/drawing/2014/main" xmlns="" id="{2ED71971-6D61-4C4B-877F-277B93C98890}"/>
              </a:ext>
            </a:extLst>
          </p:cNvPr>
          <p:cNvSpPr/>
          <p:nvPr/>
        </p:nvSpPr>
        <p:spPr>
          <a:xfrm>
            <a:off x="433011" y="3806918"/>
            <a:ext cx="6781741"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For 25 years, people from almost every country in the world (known as parties) have been meeting every year to talk about actions that humans can take to help slow down climate change.</a:t>
            </a:r>
          </a:p>
        </p:txBody>
      </p:sp>
      <p:sp>
        <p:nvSpPr>
          <p:cNvPr id="54" name="Rectangle 53">
            <a:extLst>
              <a:ext uri="{FF2B5EF4-FFF2-40B4-BE49-F238E27FC236}">
                <a16:creationId xmlns:a16="http://schemas.microsoft.com/office/drawing/2014/main" xmlns="" id="{1BCDF7EC-B890-4E81-87D3-5440EECC969F}"/>
              </a:ext>
            </a:extLst>
          </p:cNvPr>
          <p:cNvSpPr/>
          <p:nvPr/>
        </p:nvSpPr>
        <p:spPr>
          <a:xfrm>
            <a:off x="2400300" y="1817264"/>
            <a:ext cx="5988050" cy="1049106"/>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olidFill>
                  <a:srgbClr val="37328C"/>
                </a:solidFill>
                <a:sym typeface="Roboto"/>
              </a:rPr>
              <a:t>Climate change is sometimes called global warming because the whole world is warming up, much more quickly than it should be.</a:t>
            </a:r>
          </a:p>
        </p:txBody>
      </p:sp>
      <p:grpSp>
        <p:nvGrpSpPr>
          <p:cNvPr id="12" name="Group 11">
            <a:extLst>
              <a:ext uri="{FF2B5EF4-FFF2-40B4-BE49-F238E27FC236}">
                <a16:creationId xmlns:a16="http://schemas.microsoft.com/office/drawing/2014/main" xmlns="" id="{B576EFB9-88A1-49B1-B5B1-05D30F6CA096}"/>
              </a:ext>
            </a:extLst>
          </p:cNvPr>
          <p:cNvGrpSpPr/>
          <p:nvPr/>
        </p:nvGrpSpPr>
        <p:grpSpPr>
          <a:xfrm>
            <a:off x="702145" y="1280943"/>
            <a:ext cx="2148057" cy="2148057"/>
            <a:chOff x="736193" y="1280943"/>
            <a:chExt cx="2148057" cy="2148057"/>
          </a:xfrm>
        </p:grpSpPr>
        <p:sp>
          <p:nvSpPr>
            <p:cNvPr id="56" name="Oval 55">
              <a:extLst>
                <a:ext uri="{FF2B5EF4-FFF2-40B4-BE49-F238E27FC236}">
                  <a16:creationId xmlns:a16="http://schemas.microsoft.com/office/drawing/2014/main" xmlns="" id="{D5BB750C-CC5E-45EE-95BD-9874787535DC}"/>
                </a:ext>
              </a:extLst>
            </p:cNvPr>
            <p:cNvSpPr/>
            <p:nvPr/>
          </p:nvSpPr>
          <p:spPr>
            <a:xfrm>
              <a:off x="736193" y="1280943"/>
              <a:ext cx="2148057" cy="214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xmlns="" id="{AFB1AE73-941A-4282-A5D2-5C8BC9B563D5}"/>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846120" y="1390870"/>
              <a:ext cx="1928202" cy="1928202"/>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grpSp>
        <p:nvGrpSpPr>
          <p:cNvPr id="58" name="Group 57">
            <a:extLst>
              <a:ext uri="{FF2B5EF4-FFF2-40B4-BE49-F238E27FC236}">
                <a16:creationId xmlns:a16="http://schemas.microsoft.com/office/drawing/2014/main" xmlns="" id="{0EFED83B-CB34-403C-B330-A5D703A0F617}"/>
              </a:ext>
            </a:extLst>
          </p:cNvPr>
          <p:cNvGrpSpPr/>
          <p:nvPr/>
        </p:nvGrpSpPr>
        <p:grpSpPr>
          <a:xfrm>
            <a:off x="6377363" y="3429000"/>
            <a:ext cx="2081943" cy="2081943"/>
            <a:chOff x="6367635" y="4062157"/>
            <a:chExt cx="2081943" cy="2081943"/>
          </a:xfrm>
        </p:grpSpPr>
        <p:sp>
          <p:nvSpPr>
            <p:cNvPr id="59" name="Oval 58">
              <a:extLst>
                <a:ext uri="{FF2B5EF4-FFF2-40B4-BE49-F238E27FC236}">
                  <a16:creationId xmlns:a16="http://schemas.microsoft.com/office/drawing/2014/main" xmlns="" id="{4BE89DDC-D618-46ED-992D-6E54D067ECA5}"/>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xmlns="" id="{BF69FB8E-5587-4AC5-898A-CF3CCF828E52}"/>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3621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1000" fill="hold"/>
                                        <p:tgtEl>
                                          <p:spTgt spid="58"/>
                                        </p:tgtEl>
                                        <p:attrNameLst>
                                          <p:attrName>ppt_w</p:attrName>
                                        </p:attrNameLst>
                                      </p:cBhvr>
                                      <p:tavLst>
                                        <p:tav tm="0">
                                          <p:val>
                                            <p:fltVal val="0"/>
                                          </p:val>
                                        </p:tav>
                                        <p:tav tm="100000">
                                          <p:val>
                                            <p:strVal val="#ppt_w"/>
                                          </p:val>
                                        </p:tav>
                                      </p:tavLst>
                                    </p:anim>
                                    <p:anim calcmode="lin" valueType="num">
                                      <p:cBhvr>
                                        <p:cTn id="22" dur="1000" fill="hold"/>
                                        <p:tgtEl>
                                          <p:spTgt spid="58"/>
                                        </p:tgtEl>
                                        <p:attrNameLst>
                                          <p:attrName>ppt_h</p:attrName>
                                        </p:attrNameLst>
                                      </p:cBhvr>
                                      <p:tavLst>
                                        <p:tav tm="0">
                                          <p:val>
                                            <p:fltVal val="0"/>
                                          </p:val>
                                        </p:tav>
                                        <p:tav tm="100000">
                                          <p:val>
                                            <p:strVal val="#ppt_h"/>
                                          </p:val>
                                        </p:tav>
                                      </p:tavLst>
                                    </p:anim>
                                    <p:anim calcmode="lin" valueType="num">
                                      <p:cBhvr>
                                        <p:cTn id="23" dur="1000" fill="hold"/>
                                        <p:tgtEl>
                                          <p:spTgt spid="58"/>
                                        </p:tgtEl>
                                        <p:attrNameLst>
                                          <p:attrName>style.rotation</p:attrName>
                                        </p:attrNameLst>
                                      </p:cBhvr>
                                      <p:tavLst>
                                        <p:tav tm="0">
                                          <p:val>
                                            <p:fltVal val="90"/>
                                          </p:val>
                                        </p:tav>
                                        <p:tav tm="100000">
                                          <p:val>
                                            <p:fltVal val="0"/>
                                          </p:val>
                                        </p:tav>
                                      </p:tavLst>
                                    </p:anim>
                                    <p:animEffect transition="in" filter="fade">
                                      <p:cBhvr>
                                        <p:cTn id="24" dur="10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500"/>
                                        <p:tgtEl>
                                          <p:spTgt spid="5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2" name="Rectangle 91">
            <a:extLst>
              <a:ext uri="{FF2B5EF4-FFF2-40B4-BE49-F238E27FC236}">
                <a16:creationId xmlns:a16="http://schemas.microsoft.com/office/drawing/2014/main" xmlns="" id="{85481EFD-B1A8-4FD5-9E85-3D76EF2CED77}"/>
              </a:ext>
            </a:extLst>
          </p:cNvPr>
          <p:cNvSpPr/>
          <p:nvPr/>
        </p:nvSpPr>
        <p:spPr>
          <a:xfrm>
            <a:off x="1387792" y="3819827"/>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3" name="Rectangle 92">
            <a:extLst>
              <a:ext uri="{FF2B5EF4-FFF2-40B4-BE49-F238E27FC236}">
                <a16:creationId xmlns:a16="http://schemas.microsoft.com/office/drawing/2014/main" xmlns="" id="{6CE438C4-7214-4687-8C0D-418E3BD70BF7}"/>
              </a:ext>
            </a:extLst>
          </p:cNvPr>
          <p:cNvSpPr/>
          <p:nvPr/>
        </p:nvSpPr>
        <p:spPr>
          <a:xfrm>
            <a:off x="1761312" y="4564110"/>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TextBox 10">
            <a:extLst>
              <a:ext uri="{FF2B5EF4-FFF2-40B4-BE49-F238E27FC236}">
                <a16:creationId xmlns:a16="http://schemas.microsoft.com/office/drawing/2014/main" xmlns="" id="{310AF03C-48E0-4D90-B435-620D5789DA8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pic>
        <p:nvPicPr>
          <p:cNvPr id="39" name="Picture 38">
            <a:extLst>
              <a:ext uri="{FF2B5EF4-FFF2-40B4-BE49-F238E27FC236}">
                <a16:creationId xmlns:a16="http://schemas.microsoft.com/office/drawing/2014/main" xmlns="" id="{14488FD3-D393-4684-8331-090E7BEA7E4D}"/>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flipH="1">
            <a:off x="6331320" y="1884254"/>
            <a:ext cx="2387230" cy="4973746"/>
          </a:xfrm>
          <a:prstGeom prst="rect">
            <a:avLst/>
          </a:prstGeom>
        </p:spPr>
      </p:pic>
      <p:sp>
        <p:nvSpPr>
          <p:cNvPr id="21" name="Where?">
            <a:extLst>
              <a:ext uri="{FF2B5EF4-FFF2-40B4-BE49-F238E27FC236}">
                <a16:creationId xmlns:a16="http://schemas.microsoft.com/office/drawing/2014/main" xmlns="" id="{995AC385-ED7E-4B9A-ACA4-5C041B2A83AE}"/>
              </a:ext>
            </a:extLst>
          </p:cNvPr>
          <p:cNvSpPr/>
          <p:nvPr/>
        </p:nvSpPr>
        <p:spPr>
          <a:xfrm>
            <a:off x="4572000" y="2155255"/>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Where?</a:t>
            </a:r>
          </a:p>
        </p:txBody>
      </p:sp>
      <p:sp>
        <p:nvSpPr>
          <p:cNvPr id="91" name="Rectangle 90">
            <a:extLst>
              <a:ext uri="{FF2B5EF4-FFF2-40B4-BE49-F238E27FC236}">
                <a16:creationId xmlns:a16="http://schemas.microsoft.com/office/drawing/2014/main" xmlns="" id="{5608EF90-4557-46E1-87D8-FA215737512A}"/>
              </a:ext>
            </a:extLst>
          </p:cNvPr>
          <p:cNvSpPr/>
          <p:nvPr/>
        </p:nvSpPr>
        <p:spPr>
          <a:xfrm>
            <a:off x="4572000" y="2678476"/>
            <a:ext cx="1613178" cy="523221"/>
          </a:xfrm>
          <a:prstGeom prst="rect">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7328C"/>
                </a:solidFill>
              </a:rPr>
              <a:t>Glasgow, UK</a:t>
            </a:r>
          </a:p>
        </p:txBody>
      </p:sp>
      <p:pic>
        <p:nvPicPr>
          <p:cNvPr id="5" name="Picture 4">
            <a:extLst>
              <a:ext uri="{FF2B5EF4-FFF2-40B4-BE49-F238E27FC236}">
                <a16:creationId xmlns:a16="http://schemas.microsoft.com/office/drawing/2014/main" xmlns="" id="{955AD887-BBB2-4BA1-B26F-6A396C511FC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22724" y="1918544"/>
            <a:ext cx="3377715" cy="3377717"/>
          </a:xfrm>
          <a:prstGeom prst="ellipse">
            <a:avLst/>
          </a:prstGeom>
          <a:ln w="57150">
            <a:solidFill>
              <a:srgbClr val="37328C"/>
            </a:solidFill>
          </a:ln>
        </p:spPr>
      </p:pic>
      <p:grpSp>
        <p:nvGrpSpPr>
          <p:cNvPr id="6" name="Group 5">
            <a:extLst>
              <a:ext uri="{FF2B5EF4-FFF2-40B4-BE49-F238E27FC236}">
                <a16:creationId xmlns:a16="http://schemas.microsoft.com/office/drawing/2014/main" xmlns="" id="{B3327F4C-BF37-414B-BA8A-6F848429A590}"/>
              </a:ext>
            </a:extLst>
          </p:cNvPr>
          <p:cNvGrpSpPr/>
          <p:nvPr/>
        </p:nvGrpSpPr>
        <p:grpSpPr>
          <a:xfrm>
            <a:off x="2484209" y="3904815"/>
            <a:ext cx="551826" cy="200055"/>
            <a:chOff x="2400319" y="4114540"/>
            <a:chExt cx="551826" cy="200055"/>
          </a:xfrm>
        </p:grpSpPr>
        <p:sp>
          <p:nvSpPr>
            <p:cNvPr id="15" name="Oval 14">
              <a:extLst>
                <a:ext uri="{FF2B5EF4-FFF2-40B4-BE49-F238E27FC236}">
                  <a16:creationId xmlns:a16="http://schemas.microsoft.com/office/drawing/2014/main" xmlns="" id="{FF8F5677-4E69-4C34-B1B3-C4D58A3FF283}"/>
                </a:ext>
              </a:extLst>
            </p:cNvPr>
            <p:cNvSpPr/>
            <p:nvPr/>
          </p:nvSpPr>
          <p:spPr>
            <a:xfrm>
              <a:off x="2400319"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xmlns="" id="{F47F34AA-32FD-44FE-A004-E58A05F419FD}"/>
                </a:ext>
              </a:extLst>
            </p:cNvPr>
            <p:cNvSpPr txBox="1"/>
            <p:nvPr/>
          </p:nvSpPr>
          <p:spPr>
            <a:xfrm>
              <a:off x="2412796" y="4114540"/>
              <a:ext cx="539349" cy="200055"/>
            </a:xfrm>
            <a:prstGeom prst="rect">
              <a:avLst/>
            </a:prstGeom>
            <a:noFill/>
          </p:spPr>
          <p:txBody>
            <a:bodyPr wrap="square" rtlCol="0">
              <a:spAutoFit/>
            </a:bodyPr>
            <a:lstStyle/>
            <a:p>
              <a:r>
                <a:rPr lang="en-GB" sz="700" b="1" dirty="0">
                  <a:solidFill>
                    <a:srgbClr val="37328C"/>
                  </a:solidFill>
                </a:rPr>
                <a:t>Glasgow</a:t>
              </a:r>
            </a:p>
          </p:txBody>
        </p:sp>
      </p:grpSp>
    </p:spTree>
    <p:extLst>
      <p:ext uri="{BB962C8B-B14F-4D97-AF65-F5344CB8AC3E}">
        <p14:creationId xmlns:p14="http://schemas.microsoft.com/office/powerpoint/2010/main" xmlns="" val="3813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nextCondLst>
                <p:cond evt="onClick" delay="0">
                  <p:tgtEl>
                    <p:spTgt spid="21"/>
                  </p:tgtEl>
                </p:cond>
              </p:nextCondLst>
            </p:seq>
          </p:childTnLst>
        </p:cTn>
      </p:par>
    </p:tnLst>
    <p:bldLst>
      <p:bldP spid="92" grpId="0" animBg="1"/>
      <p:bldP spid="93" grpId="0" animBg="1"/>
      <p:bldP spid="21" grpId="0" animBg="1"/>
      <p:bldP spid="21" grpId="1"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Where?</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Glasgow is…</a:t>
            </a:r>
          </a:p>
        </p:txBody>
      </p:sp>
      <p:sp>
        <p:nvSpPr>
          <p:cNvPr id="6" name="top line">
            <a:extLst>
              <a:ext uri="{FF2B5EF4-FFF2-40B4-BE49-F238E27FC236}">
                <a16:creationId xmlns:a16="http://schemas.microsoft.com/office/drawing/2014/main" xmlns="" id="{0E174341-41F3-457F-9B01-A0F378182BF1}"/>
              </a:ext>
            </a:extLst>
          </p:cNvPr>
          <p:cNvSpPr/>
          <p:nvPr/>
        </p:nvSpPr>
        <p:spPr>
          <a:xfrm rot="20072649">
            <a:off x="3518681" y="2489982"/>
            <a:ext cx="1969477" cy="361512"/>
          </a:xfrm>
          <a:custGeom>
            <a:avLst/>
            <a:gdLst>
              <a:gd name="connsiteX0" fmla="*/ 0 w 1969477"/>
              <a:gd name="connsiteY0" fmla="*/ 351692 h 361512"/>
              <a:gd name="connsiteX1" fmla="*/ 753626 w 1969477"/>
              <a:gd name="connsiteY1" fmla="*/ 0 h 361512"/>
              <a:gd name="connsiteX2" fmla="*/ 1125415 w 1969477"/>
              <a:gd name="connsiteY2" fmla="*/ 351692 h 361512"/>
              <a:gd name="connsiteX3" fmla="*/ 1969477 w 1969477"/>
              <a:gd name="connsiteY3" fmla="*/ 271305 h 361512"/>
              <a:gd name="connsiteX4" fmla="*/ 1969477 w 1969477"/>
              <a:gd name="connsiteY4" fmla="*/ 271305 h 36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77" h="361512">
                <a:moveTo>
                  <a:pt x="0" y="351692"/>
                </a:moveTo>
                <a:cubicBezTo>
                  <a:pt x="283028" y="175846"/>
                  <a:pt x="566057" y="0"/>
                  <a:pt x="753626" y="0"/>
                </a:cubicBezTo>
                <a:cubicBezTo>
                  <a:pt x="941195" y="0"/>
                  <a:pt x="922773" y="306475"/>
                  <a:pt x="1125415" y="351692"/>
                </a:cubicBezTo>
                <a:cubicBezTo>
                  <a:pt x="1328057" y="396909"/>
                  <a:pt x="1969477" y="271305"/>
                  <a:pt x="1969477" y="271305"/>
                </a:cubicBezTo>
                <a:lnTo>
                  <a:pt x="1969477" y="27130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ottom line">
            <a:extLst>
              <a:ext uri="{FF2B5EF4-FFF2-40B4-BE49-F238E27FC236}">
                <a16:creationId xmlns:a16="http://schemas.microsoft.com/office/drawing/2014/main" xmlns="" id="{BEFF59B5-0B01-48C0-96C2-F8C31F044A2B}"/>
              </a:ext>
            </a:extLst>
          </p:cNvPr>
          <p:cNvSpPr/>
          <p:nvPr/>
        </p:nvSpPr>
        <p:spPr>
          <a:xfrm>
            <a:off x="2745712" y="5094514"/>
            <a:ext cx="1778558" cy="441097"/>
          </a:xfrm>
          <a:custGeom>
            <a:avLst/>
            <a:gdLst>
              <a:gd name="connsiteX0" fmla="*/ 0 w 1778558"/>
              <a:gd name="connsiteY0" fmla="*/ 0 h 441097"/>
              <a:gd name="connsiteX1" fmla="*/ 823965 w 1778558"/>
              <a:gd name="connsiteY1" fmla="*/ 432079 h 441097"/>
              <a:gd name="connsiteX2" fmla="*/ 1276140 w 1778558"/>
              <a:gd name="connsiteY2" fmla="*/ 301451 h 441097"/>
              <a:gd name="connsiteX3" fmla="*/ 1778558 w 1778558"/>
              <a:gd name="connsiteY3" fmla="*/ 401934 h 441097"/>
              <a:gd name="connsiteX4" fmla="*/ 1778558 w 1778558"/>
              <a:gd name="connsiteY4" fmla="*/ 401934 h 44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58" h="441097">
                <a:moveTo>
                  <a:pt x="0" y="0"/>
                </a:moveTo>
                <a:cubicBezTo>
                  <a:pt x="305637" y="190918"/>
                  <a:pt x="611275" y="381837"/>
                  <a:pt x="823965" y="432079"/>
                </a:cubicBezTo>
                <a:cubicBezTo>
                  <a:pt x="1036655" y="482321"/>
                  <a:pt x="1117041" y="306475"/>
                  <a:pt x="1276140" y="301451"/>
                </a:cubicBezTo>
                <a:cubicBezTo>
                  <a:pt x="1435239" y="296427"/>
                  <a:pt x="1778558" y="401934"/>
                  <a:pt x="1778558" y="401934"/>
                </a:cubicBezTo>
                <a:lnTo>
                  <a:pt x="1778558" y="401934"/>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ddle line">
            <a:extLst>
              <a:ext uri="{FF2B5EF4-FFF2-40B4-BE49-F238E27FC236}">
                <a16:creationId xmlns:a16="http://schemas.microsoft.com/office/drawing/2014/main" xmlns="" id="{4CE4EC49-23EF-4D3E-B642-8B21D408B505}"/>
              </a:ext>
            </a:extLst>
          </p:cNvPr>
          <p:cNvSpPr/>
          <p:nvPr/>
        </p:nvSpPr>
        <p:spPr>
          <a:xfrm>
            <a:off x="3613766" y="3487908"/>
            <a:ext cx="1517301" cy="490687"/>
          </a:xfrm>
          <a:custGeom>
            <a:avLst/>
            <a:gdLst>
              <a:gd name="connsiteX0" fmla="*/ 0 w 1517301"/>
              <a:gd name="connsiteY0" fmla="*/ 0 h 490687"/>
              <a:gd name="connsiteX1" fmla="*/ 542611 w 1517301"/>
              <a:gd name="connsiteY1" fmla="*/ 472273 h 490687"/>
              <a:gd name="connsiteX2" fmla="*/ 1517301 w 1517301"/>
              <a:gd name="connsiteY2" fmla="*/ 401935 h 490687"/>
              <a:gd name="connsiteX3" fmla="*/ 1517301 w 1517301"/>
              <a:gd name="connsiteY3" fmla="*/ 401935 h 490687"/>
            </a:gdLst>
            <a:ahLst/>
            <a:cxnLst>
              <a:cxn ang="0">
                <a:pos x="connsiteX0" y="connsiteY0"/>
              </a:cxn>
              <a:cxn ang="0">
                <a:pos x="connsiteX1" y="connsiteY1"/>
              </a:cxn>
              <a:cxn ang="0">
                <a:pos x="connsiteX2" y="connsiteY2"/>
              </a:cxn>
              <a:cxn ang="0">
                <a:pos x="connsiteX3" y="connsiteY3"/>
              </a:cxn>
            </a:cxnLst>
            <a:rect l="l" t="t" r="r" b="b"/>
            <a:pathLst>
              <a:path w="1517301" h="490687">
                <a:moveTo>
                  <a:pt x="0" y="0"/>
                </a:moveTo>
                <a:cubicBezTo>
                  <a:pt x="144864" y="202642"/>
                  <a:pt x="289728" y="405284"/>
                  <a:pt x="542611" y="472273"/>
                </a:cubicBezTo>
                <a:cubicBezTo>
                  <a:pt x="795495" y="539262"/>
                  <a:pt x="1517301" y="401935"/>
                  <a:pt x="1517301" y="401935"/>
                </a:cubicBezTo>
                <a:lnTo>
                  <a:pt x="1517301" y="40193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op box">
            <a:extLst>
              <a:ext uri="{FF2B5EF4-FFF2-40B4-BE49-F238E27FC236}">
                <a16:creationId xmlns:a16="http://schemas.microsoft.com/office/drawing/2014/main" xmlns="" id="{35C06541-F0BD-4F5F-BEB6-3F9453E8F1EA}"/>
              </a:ext>
            </a:extLst>
          </p:cNvPr>
          <p:cNvSpPr/>
          <p:nvPr/>
        </p:nvSpPr>
        <p:spPr>
          <a:xfrm>
            <a:off x="5612130" y="1926874"/>
            <a:ext cx="3084193" cy="77210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...the Scottish city chosen to host the COP26 meeting.</a:t>
            </a:r>
          </a:p>
        </p:txBody>
      </p:sp>
      <p:sp>
        <p:nvSpPr>
          <p:cNvPr id="20" name="middle box">
            <a:extLst>
              <a:ext uri="{FF2B5EF4-FFF2-40B4-BE49-F238E27FC236}">
                <a16:creationId xmlns:a16="http://schemas.microsoft.com/office/drawing/2014/main" xmlns="" id="{B40484C7-E59E-47EB-8A3E-CFD92AB89E92}"/>
              </a:ext>
            </a:extLst>
          </p:cNvPr>
          <p:cNvSpPr/>
          <p:nvPr/>
        </p:nvSpPr>
        <p:spPr>
          <a:xfrm>
            <a:off x="5292090" y="3337560"/>
            <a:ext cx="3404234"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...home to a big building called the SEC where the parties will meet.</a:t>
            </a:r>
          </a:p>
        </p:txBody>
      </p:sp>
      <p:sp>
        <p:nvSpPr>
          <p:cNvPr id="21" name="bottom box">
            <a:extLst>
              <a:ext uri="{FF2B5EF4-FFF2-40B4-BE49-F238E27FC236}">
                <a16:creationId xmlns:a16="http://schemas.microsoft.com/office/drawing/2014/main" xmlns="" id="{2F8EC9A8-ECDF-48CD-94D1-14FFB86F8572}"/>
              </a:ext>
            </a:extLst>
          </p:cNvPr>
          <p:cNvSpPr/>
          <p:nvPr/>
        </p:nvSpPr>
        <p:spPr>
          <a:xfrm>
            <a:off x="4720590" y="4959737"/>
            <a:ext cx="3975733"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...full of parks and other green spaces that can help people to think about how special the Earth is.</a:t>
            </a:r>
          </a:p>
        </p:txBody>
      </p:sp>
      <p:pic>
        <p:nvPicPr>
          <p:cNvPr id="18" name="Earth">
            <a:extLst>
              <a:ext uri="{FF2B5EF4-FFF2-40B4-BE49-F238E27FC236}">
                <a16:creationId xmlns:a16="http://schemas.microsoft.com/office/drawing/2014/main" xmlns="" id="{E352A972-8C32-483E-9EED-B078C1F752CC}"/>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610323" y="2015382"/>
            <a:ext cx="3770046" cy="3770044"/>
          </a:xfrm>
          <a:prstGeom prst="rect">
            <a:avLst/>
          </a:prstGeom>
        </p:spPr>
      </p:pic>
      <p:pic>
        <p:nvPicPr>
          <p:cNvPr id="22" name="Picture">
            <a:extLst>
              <a:ext uri="{FF2B5EF4-FFF2-40B4-BE49-F238E27FC236}">
                <a16:creationId xmlns:a16="http://schemas.microsoft.com/office/drawing/2014/main" xmlns="" id="{A760C7DF-97AB-4A5A-8BBB-9F1529D74B4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06338" y="2246981"/>
            <a:ext cx="3378015" cy="3306845"/>
          </a:xfrm>
          <a:prstGeom prst="ellipse">
            <a:avLst/>
          </a:prstGeom>
          <a:ln w="57150">
            <a:solidFill>
              <a:srgbClr val="37328C"/>
            </a:solidFill>
          </a:ln>
        </p:spPr>
      </p:pic>
    </p:spTree>
    <p:extLst>
      <p:ext uri="{BB962C8B-B14F-4D97-AF65-F5344CB8AC3E}">
        <p14:creationId xmlns:p14="http://schemas.microsoft.com/office/powerpoint/2010/main" xmlns="" val="333270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8"/>
                                        </p:tgtEl>
                                        <p:attrNameLst>
                                          <p:attrName>r</p:attrName>
                                        </p:attrNameLst>
                                      </p:cBhvr>
                                    </p:animRot>
                                  </p:childTnLst>
                                </p:cTn>
                              </p:par>
                              <p:par>
                                <p:cTn id="26" presetID="22" presetClass="entr" presetSubtype="8"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22" presetClass="entr" presetSubtype="8" fill="hold" grpId="0" nodeType="withEffect">
                                  <p:stCondLst>
                                    <p:cond delay="25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en?">
            <a:extLst>
              <a:ext uri="{FF2B5EF4-FFF2-40B4-BE49-F238E27FC236}">
                <a16:creationId xmlns:a16="http://schemas.microsoft.com/office/drawing/2014/main" xmlns="" id="{995AC385-ED7E-4B9A-ACA4-5C041B2A83AE}"/>
              </a:ext>
            </a:extLst>
          </p:cNvPr>
          <p:cNvSpPr/>
          <p:nvPr/>
        </p:nvSpPr>
        <p:spPr>
          <a:xfrm>
            <a:off x="755652" y="2155255"/>
            <a:ext cx="93345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When?</a:t>
            </a:r>
          </a:p>
        </p:txBody>
      </p:sp>
      <p:sp>
        <p:nvSpPr>
          <p:cNvPr id="91" name="Answer">
            <a:extLst>
              <a:ext uri="{FF2B5EF4-FFF2-40B4-BE49-F238E27FC236}">
                <a16:creationId xmlns:a16="http://schemas.microsoft.com/office/drawing/2014/main" xmlns="" id="{5608EF90-4557-46E1-87D8-FA215737512A}"/>
              </a:ext>
            </a:extLst>
          </p:cNvPr>
          <p:cNvSpPr/>
          <p:nvPr/>
        </p:nvSpPr>
        <p:spPr>
          <a:xfrm>
            <a:off x="755650" y="2678476"/>
            <a:ext cx="2851616" cy="52322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1</a:t>
            </a:r>
            <a:r>
              <a:rPr lang="en-GB" baseline="30000" dirty="0">
                <a:solidFill>
                  <a:srgbClr val="37328C"/>
                </a:solidFill>
              </a:rPr>
              <a:t>st</a:t>
            </a:r>
            <a:r>
              <a:rPr lang="en-GB" dirty="0">
                <a:solidFill>
                  <a:srgbClr val="37328C"/>
                </a:solidFill>
              </a:rPr>
              <a:t>–12</a:t>
            </a:r>
            <a:r>
              <a:rPr lang="en-GB" baseline="30000" dirty="0">
                <a:solidFill>
                  <a:srgbClr val="37328C"/>
                </a:solidFill>
              </a:rPr>
              <a:t>th</a:t>
            </a:r>
            <a:r>
              <a:rPr lang="en-GB" dirty="0">
                <a:solidFill>
                  <a:srgbClr val="37328C"/>
                </a:solidFill>
              </a:rPr>
              <a:t> November 2021</a:t>
            </a:r>
          </a:p>
        </p:txBody>
      </p:sp>
      <p:pic>
        <p:nvPicPr>
          <p:cNvPr id="8" name="Girl">
            <a:extLst>
              <a:ext uri="{FF2B5EF4-FFF2-40B4-BE49-F238E27FC236}">
                <a16:creationId xmlns:a16="http://schemas.microsoft.com/office/drawing/2014/main" xmlns="" id="{A78C9ED0-87B7-4462-AC3A-4A666849722A}"/>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948690" y="3299795"/>
            <a:ext cx="3294573" cy="3558205"/>
          </a:xfrm>
          <a:prstGeom prst="rect">
            <a:avLst/>
          </a:prstGeom>
        </p:spPr>
      </p:pic>
      <p:pic>
        <p:nvPicPr>
          <p:cNvPr id="20" name="Calendar">
            <a:extLst>
              <a:ext uri="{FF2B5EF4-FFF2-40B4-BE49-F238E27FC236}">
                <a16:creationId xmlns:a16="http://schemas.microsoft.com/office/drawing/2014/main" xmlns="" id="{49829C05-5643-447A-A35C-D33D51671E91}"/>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3633888" y="2006964"/>
            <a:ext cx="4754462" cy="3389001"/>
          </a:xfrm>
          <a:prstGeom prst="rect">
            <a:avLst/>
          </a:prstGeom>
        </p:spPr>
      </p:pic>
      <p:sp>
        <p:nvSpPr>
          <p:cNvPr id="3" name="1st">
            <a:extLst>
              <a:ext uri="{FF2B5EF4-FFF2-40B4-BE49-F238E27FC236}">
                <a16:creationId xmlns:a16="http://schemas.microsoft.com/office/drawing/2014/main" xmlns="" id="{54669537-C22B-41C6-B32B-2EBDF69BAF83}"/>
              </a:ext>
            </a:extLst>
          </p:cNvPr>
          <p:cNvSpPr/>
          <p:nvPr/>
        </p:nvSpPr>
        <p:spPr>
          <a:xfrm>
            <a:off x="4696843" y="3234140"/>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2nd">
            <a:extLst>
              <a:ext uri="{FF2B5EF4-FFF2-40B4-BE49-F238E27FC236}">
                <a16:creationId xmlns:a16="http://schemas.microsoft.com/office/drawing/2014/main" xmlns="" id="{2011FE61-49C9-48C8-9A7E-F58EEE8CD4E8}"/>
              </a:ext>
            </a:extLst>
          </p:cNvPr>
          <p:cNvSpPr/>
          <p:nvPr/>
        </p:nvSpPr>
        <p:spPr>
          <a:xfrm>
            <a:off x="5165021" y="3205831"/>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3rd">
            <a:extLst>
              <a:ext uri="{FF2B5EF4-FFF2-40B4-BE49-F238E27FC236}">
                <a16:creationId xmlns:a16="http://schemas.microsoft.com/office/drawing/2014/main" xmlns="" id="{ECA8276B-8952-4ED3-8C12-F55BBD80D95B}"/>
              </a:ext>
            </a:extLst>
          </p:cNvPr>
          <p:cNvSpPr/>
          <p:nvPr/>
        </p:nvSpPr>
        <p:spPr>
          <a:xfrm>
            <a:off x="5642366" y="316535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4th">
            <a:extLst>
              <a:ext uri="{FF2B5EF4-FFF2-40B4-BE49-F238E27FC236}">
                <a16:creationId xmlns:a16="http://schemas.microsoft.com/office/drawing/2014/main" xmlns="" id="{7E8ED307-03CB-4728-A045-2A533EEC0015}"/>
              </a:ext>
            </a:extLst>
          </p:cNvPr>
          <p:cNvSpPr/>
          <p:nvPr/>
        </p:nvSpPr>
        <p:spPr>
          <a:xfrm>
            <a:off x="6128876" y="3131635"/>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th">
            <a:extLst>
              <a:ext uri="{FF2B5EF4-FFF2-40B4-BE49-F238E27FC236}">
                <a16:creationId xmlns:a16="http://schemas.microsoft.com/office/drawing/2014/main" xmlns="" id="{29342E05-39F4-468E-9D54-8E450F83C4D9}"/>
              </a:ext>
            </a:extLst>
          </p:cNvPr>
          <p:cNvSpPr/>
          <p:nvPr/>
        </p:nvSpPr>
        <p:spPr>
          <a:xfrm>
            <a:off x="6583306" y="3108775"/>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6th">
            <a:extLst>
              <a:ext uri="{FF2B5EF4-FFF2-40B4-BE49-F238E27FC236}">
                <a16:creationId xmlns:a16="http://schemas.microsoft.com/office/drawing/2014/main" xmlns="" id="{4BA33921-5B4D-43E2-A02F-CA68B1129728}"/>
              </a:ext>
            </a:extLst>
          </p:cNvPr>
          <p:cNvSpPr/>
          <p:nvPr/>
        </p:nvSpPr>
        <p:spPr>
          <a:xfrm>
            <a:off x="7061423" y="3080064"/>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7th">
            <a:extLst>
              <a:ext uri="{FF2B5EF4-FFF2-40B4-BE49-F238E27FC236}">
                <a16:creationId xmlns:a16="http://schemas.microsoft.com/office/drawing/2014/main" xmlns="" id="{85CD1F41-79E7-4332-8AD4-C7F3C7C629C6}"/>
              </a:ext>
            </a:extLst>
          </p:cNvPr>
          <p:cNvSpPr/>
          <p:nvPr/>
        </p:nvSpPr>
        <p:spPr>
          <a:xfrm>
            <a:off x="7511270" y="304494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8th">
            <a:extLst>
              <a:ext uri="{FF2B5EF4-FFF2-40B4-BE49-F238E27FC236}">
                <a16:creationId xmlns:a16="http://schemas.microsoft.com/office/drawing/2014/main" xmlns="" id="{9908E488-04B1-4C7C-8E9D-B74E0BEA0C46}"/>
              </a:ext>
            </a:extLst>
          </p:cNvPr>
          <p:cNvSpPr/>
          <p:nvPr/>
        </p:nvSpPr>
        <p:spPr>
          <a:xfrm>
            <a:off x="4746482" y="357728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9th">
            <a:extLst>
              <a:ext uri="{FF2B5EF4-FFF2-40B4-BE49-F238E27FC236}">
                <a16:creationId xmlns:a16="http://schemas.microsoft.com/office/drawing/2014/main" xmlns="" id="{AECC2554-60A6-408A-A7E3-E1CA47EA6463}"/>
              </a:ext>
            </a:extLst>
          </p:cNvPr>
          <p:cNvSpPr/>
          <p:nvPr/>
        </p:nvSpPr>
        <p:spPr>
          <a:xfrm>
            <a:off x="5210851" y="353835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0th">
            <a:extLst>
              <a:ext uri="{FF2B5EF4-FFF2-40B4-BE49-F238E27FC236}">
                <a16:creationId xmlns:a16="http://schemas.microsoft.com/office/drawing/2014/main" xmlns="" id="{09365417-D795-47D9-8B5C-583F75A9E988}"/>
              </a:ext>
            </a:extLst>
          </p:cNvPr>
          <p:cNvSpPr/>
          <p:nvPr/>
        </p:nvSpPr>
        <p:spPr>
          <a:xfrm>
            <a:off x="5662244" y="3495039"/>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11th">
            <a:extLst>
              <a:ext uri="{FF2B5EF4-FFF2-40B4-BE49-F238E27FC236}">
                <a16:creationId xmlns:a16="http://schemas.microsoft.com/office/drawing/2014/main" xmlns="" id="{133A7224-12BE-4BFC-BB85-5E8AC04D75D8}"/>
              </a:ext>
            </a:extLst>
          </p:cNvPr>
          <p:cNvSpPr/>
          <p:nvPr/>
        </p:nvSpPr>
        <p:spPr>
          <a:xfrm>
            <a:off x="6141852" y="346295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12th">
            <a:extLst>
              <a:ext uri="{FF2B5EF4-FFF2-40B4-BE49-F238E27FC236}">
                <a16:creationId xmlns:a16="http://schemas.microsoft.com/office/drawing/2014/main" xmlns="" id="{75FBFDA4-039A-4391-A6C4-5F6B8B1D4A67}"/>
              </a:ext>
            </a:extLst>
          </p:cNvPr>
          <p:cNvSpPr/>
          <p:nvPr/>
        </p:nvSpPr>
        <p:spPr>
          <a:xfrm>
            <a:off x="6615386" y="3429000"/>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A7520CE2-CC84-4C2E-A149-B12EFACE2D75}"/>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29522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6" presetClass="emph" presetSubtype="0" repeatCount="2000" fill="hold" grpId="1" nodeType="withEffect">
                                  <p:stCondLst>
                                    <p:cond delay="0"/>
                                  </p:stCondLst>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up)">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P spid="3" grpId="0" animBg="1"/>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When?</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1</a:t>
            </a:r>
            <a:r>
              <a:rPr lang="en-GB" sz="3200" b="1" baseline="30000" dirty="0">
                <a:solidFill>
                  <a:srgbClr val="37328C"/>
                </a:solidFill>
              </a:rPr>
              <a:t>st</a:t>
            </a:r>
            <a:r>
              <a:rPr lang="en-GB" sz="3200" b="1" dirty="0">
                <a:solidFill>
                  <a:srgbClr val="37328C"/>
                </a:solidFill>
              </a:rPr>
              <a:t>–12</a:t>
            </a:r>
            <a:r>
              <a:rPr lang="en-GB" sz="3200" b="1" baseline="30000" dirty="0">
                <a:solidFill>
                  <a:srgbClr val="37328C"/>
                </a:solidFill>
              </a:rPr>
              <a:t>th</a:t>
            </a:r>
            <a:r>
              <a:rPr lang="en-GB" sz="3200" b="1" dirty="0">
                <a:solidFill>
                  <a:srgbClr val="37328C"/>
                </a:solidFill>
              </a:rPr>
              <a:t> November 2021</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5" y="1834622"/>
            <a:ext cx="7934402" cy="772107"/>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It’s a little late because COP26 should have taken place in November 2020, but it was changed to 2021 due to the COVID-19 virus pandemic.</a:t>
            </a:r>
          </a:p>
        </p:txBody>
      </p:sp>
      <p:sp>
        <p:nvSpPr>
          <p:cNvPr id="20" name="Rectangle 19">
            <a:extLst>
              <a:ext uri="{FF2B5EF4-FFF2-40B4-BE49-F238E27FC236}">
                <a16:creationId xmlns:a16="http://schemas.microsoft.com/office/drawing/2014/main" xmlns="" id="{B40484C7-E59E-47EB-8A3E-CFD92AB89E92}"/>
              </a:ext>
            </a:extLst>
          </p:cNvPr>
          <p:cNvSpPr/>
          <p:nvPr/>
        </p:nvSpPr>
        <p:spPr>
          <a:xfrm>
            <a:off x="444895" y="3456786"/>
            <a:ext cx="5528522"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52000" bIns="108000" rtlCol="0" anchor="ctr">
            <a:spAutoFit/>
          </a:bodyPr>
          <a:lstStyle/>
          <a:p>
            <a:pPr lvl="0"/>
            <a:r>
              <a:rPr lang="en-GB" dirty="0">
                <a:sym typeface="Roboto"/>
              </a:rPr>
              <a:t>At the 2015 COP meeting in Paris, the parties agreed that they should all work together to stop the temperature of the Earth rising by more than </a:t>
            </a:r>
            <a:r>
              <a:rPr lang="en-GB" dirty="0" err="1">
                <a:sym typeface="Roboto"/>
              </a:rPr>
              <a:t>than</a:t>
            </a:r>
            <a:r>
              <a:rPr lang="en-GB" dirty="0">
                <a:sym typeface="Roboto"/>
              </a:rPr>
              <a:t> 1.5°​C each year.</a:t>
            </a:r>
          </a:p>
        </p:txBody>
      </p:sp>
      <p:grpSp>
        <p:nvGrpSpPr>
          <p:cNvPr id="4" name="Group 3">
            <a:extLst>
              <a:ext uri="{FF2B5EF4-FFF2-40B4-BE49-F238E27FC236}">
                <a16:creationId xmlns:a16="http://schemas.microsoft.com/office/drawing/2014/main" xmlns="" id="{A093CD0D-2E77-4FFC-BA0F-370A9C641B02}"/>
              </a:ext>
            </a:extLst>
          </p:cNvPr>
          <p:cNvGrpSpPr/>
          <p:nvPr/>
        </p:nvGrpSpPr>
        <p:grpSpPr>
          <a:xfrm>
            <a:off x="5770729" y="2723460"/>
            <a:ext cx="2792757" cy="2792757"/>
            <a:chOff x="5341537" y="3130961"/>
            <a:chExt cx="3132499" cy="3132499"/>
          </a:xfrm>
        </p:grpSpPr>
        <p:sp>
          <p:nvSpPr>
            <p:cNvPr id="3" name="Oval 2">
              <a:extLst>
                <a:ext uri="{FF2B5EF4-FFF2-40B4-BE49-F238E27FC236}">
                  <a16:creationId xmlns:a16="http://schemas.microsoft.com/office/drawing/2014/main" xmlns="" id="{10128336-BDF0-42CC-B0E5-05A0EEBE69D9}"/>
                </a:ext>
              </a:extLst>
            </p:cNvPr>
            <p:cNvSpPr/>
            <p:nvPr/>
          </p:nvSpPr>
          <p:spPr>
            <a:xfrm>
              <a:off x="5341537" y="3130961"/>
              <a:ext cx="3132499" cy="313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xmlns="" id="{0384B87A-D39B-4E76-80FC-144B66F73E57}"/>
                </a:ext>
              </a:extLst>
            </p:cNvPr>
            <p:cNvGrpSpPr/>
            <p:nvPr/>
          </p:nvGrpSpPr>
          <p:grpSpPr>
            <a:xfrm>
              <a:off x="5423733" y="3213158"/>
              <a:ext cx="2968106" cy="2968104"/>
              <a:chOff x="5293305" y="3214719"/>
              <a:chExt cx="2968106" cy="2968104"/>
            </a:xfrm>
          </p:grpSpPr>
          <p:pic>
            <p:nvPicPr>
              <p:cNvPr id="23" name="Picture 22">
                <a:extLst>
                  <a:ext uri="{FF2B5EF4-FFF2-40B4-BE49-F238E27FC236}">
                    <a16:creationId xmlns:a16="http://schemas.microsoft.com/office/drawing/2014/main" xmlns="" id="{4CB9596B-023E-48F7-812F-F8C0859E37FE}"/>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4" name="Picture 23">
                <a:extLst>
                  <a:ext uri="{FF2B5EF4-FFF2-40B4-BE49-F238E27FC236}">
                    <a16:creationId xmlns:a16="http://schemas.microsoft.com/office/drawing/2014/main" xmlns="" id="{27D1077B-6D4C-4A23-B8A6-A795829081D6}"/>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1"/>
                <a:ext cx="2611101" cy="2611101"/>
              </a:xfrm>
              <a:prstGeom prst="ellipse">
                <a:avLst/>
              </a:prstGeom>
              <a:ln w="57150">
                <a:solidFill>
                  <a:srgbClr val="37328C"/>
                </a:solidFill>
              </a:ln>
            </p:spPr>
          </p:pic>
        </p:grpSp>
      </p:grpSp>
      <p:sp>
        <p:nvSpPr>
          <p:cNvPr id="12" name="TextBox 11">
            <a:extLst>
              <a:ext uri="{FF2B5EF4-FFF2-40B4-BE49-F238E27FC236}">
                <a16:creationId xmlns:a16="http://schemas.microsoft.com/office/drawing/2014/main" xmlns="" id="{6AA1F83B-E775-46C1-A03D-55D78A8F9BC8}"/>
              </a:ext>
            </a:extLst>
          </p:cNvPr>
          <p:cNvSpPr txBox="1"/>
          <p:nvPr/>
        </p:nvSpPr>
        <p:spPr>
          <a:xfrm>
            <a:off x="675861" y="5543774"/>
            <a:ext cx="7712488" cy="646331"/>
          </a:xfrm>
          <a:prstGeom prst="rect">
            <a:avLst/>
          </a:prstGeom>
          <a:noFill/>
        </p:spPr>
        <p:txBody>
          <a:bodyPr wrap="square" rtlCol="0">
            <a:spAutoFit/>
          </a:bodyPr>
          <a:lstStyle/>
          <a:p>
            <a:pPr lvl="0"/>
            <a:r>
              <a:rPr lang="en-GB" dirty="0">
                <a:solidFill>
                  <a:srgbClr val="37328C"/>
                </a:solidFill>
                <a:sym typeface="Roboto"/>
              </a:rPr>
              <a:t>At COP26, the parties will check what each country is doing to help achieve this target.</a:t>
            </a:r>
          </a:p>
        </p:txBody>
      </p:sp>
    </p:spTree>
    <p:extLst>
      <p:ext uri="{BB962C8B-B14F-4D97-AF65-F5344CB8AC3E}">
        <p14:creationId xmlns:p14="http://schemas.microsoft.com/office/powerpoint/2010/main" xmlns="" val="40270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o?">
            <a:extLst>
              <a:ext uri="{FF2B5EF4-FFF2-40B4-BE49-F238E27FC236}">
                <a16:creationId xmlns:a16="http://schemas.microsoft.com/office/drawing/2014/main" xmlns="" id="{995AC385-ED7E-4B9A-ACA4-5C041B2A83AE}"/>
              </a:ext>
            </a:extLst>
          </p:cNvPr>
          <p:cNvSpPr/>
          <p:nvPr/>
        </p:nvSpPr>
        <p:spPr>
          <a:xfrm>
            <a:off x="4680508" y="2153183"/>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Who?</a:t>
            </a:r>
          </a:p>
        </p:txBody>
      </p:sp>
      <p:sp>
        <p:nvSpPr>
          <p:cNvPr id="91" name="Answer">
            <a:extLst>
              <a:ext uri="{FF2B5EF4-FFF2-40B4-BE49-F238E27FC236}">
                <a16:creationId xmlns:a16="http://schemas.microsoft.com/office/drawing/2014/main" xmlns="" id="{5608EF90-4557-46E1-87D8-FA215737512A}"/>
              </a:ext>
            </a:extLst>
          </p:cNvPr>
          <p:cNvSpPr/>
          <p:nvPr/>
        </p:nvSpPr>
        <p:spPr>
          <a:xfrm>
            <a:off x="4680507" y="2676505"/>
            <a:ext cx="3707843" cy="3416320"/>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dirty="0">
                <a:solidFill>
                  <a:srgbClr val="37328C"/>
                </a:solidFill>
              </a:rPr>
              <a:t>Thousands of people will be at COP26.</a:t>
            </a:r>
          </a:p>
          <a:p>
            <a:endParaRPr lang="en-GB" dirty="0">
              <a:solidFill>
                <a:srgbClr val="37328C"/>
              </a:solidFill>
            </a:endParaRPr>
          </a:p>
          <a:p>
            <a:r>
              <a:rPr lang="en-GB" dirty="0">
                <a:solidFill>
                  <a:srgbClr val="37328C"/>
                </a:solidFill>
              </a:rPr>
              <a:t>Leaders from countries around the world will be there, as well as people who understand climate change, groups of people who want to take action and news reporters.</a:t>
            </a:r>
          </a:p>
          <a:p>
            <a:endParaRPr lang="en-GB" dirty="0">
              <a:solidFill>
                <a:srgbClr val="37328C"/>
              </a:solidFill>
            </a:endParaRPr>
          </a:p>
          <a:p>
            <a:r>
              <a:rPr lang="en-GB" dirty="0">
                <a:solidFill>
                  <a:srgbClr val="37328C"/>
                </a:solidFill>
              </a:rPr>
              <a:t>Every single person around the world will be affected too.</a:t>
            </a:r>
          </a:p>
        </p:txBody>
      </p:sp>
      <p:pic>
        <p:nvPicPr>
          <p:cNvPr id="10" name="Earth">
            <a:extLst>
              <a:ext uri="{FF2B5EF4-FFF2-40B4-BE49-F238E27FC236}">
                <a16:creationId xmlns:a16="http://schemas.microsoft.com/office/drawing/2014/main" xmlns="" id="{97057703-90AB-4320-A5C0-0ECFD78629E7}"/>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44773"/>
            <a:ext cx="3572063" cy="3572061"/>
          </a:xfrm>
          <a:prstGeom prst="rect">
            <a:avLst/>
          </a:prstGeom>
        </p:spPr>
      </p:pic>
      <p:pic>
        <p:nvPicPr>
          <p:cNvPr id="12" name="Picture">
            <a:extLst>
              <a:ext uri="{FF2B5EF4-FFF2-40B4-BE49-F238E27FC236}">
                <a16:creationId xmlns:a16="http://schemas.microsoft.com/office/drawing/2014/main" xmlns="" id="{8FF4A1A5-08A0-4AD6-B214-B456A3D6D07A}"/>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47691"/>
            <a:ext cx="3142413" cy="3142413"/>
          </a:xfrm>
          <a:prstGeom prst="ellipse">
            <a:avLst/>
          </a:prstGeom>
          <a:ln w="57150">
            <a:solidFill>
              <a:srgbClr val="37328C"/>
            </a:solidFill>
          </a:ln>
        </p:spPr>
      </p:pic>
      <p:sp>
        <p:nvSpPr>
          <p:cNvPr id="13" name="TextBox 12">
            <a:extLst>
              <a:ext uri="{FF2B5EF4-FFF2-40B4-BE49-F238E27FC236}">
                <a16:creationId xmlns:a16="http://schemas.microsoft.com/office/drawing/2014/main" xmlns="" id="{F12D055B-E7A0-4B3C-843B-8D880D3C290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858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0"/>
                                        </p:tgtEl>
                                        <p:attrNameLst>
                                          <p:attrName>r</p:attrName>
                                        </p:attrNameLst>
                                      </p:cBhvr>
                                    </p:animRot>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50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2027</TotalTime>
  <Words>1031</Words>
  <Application>Microsoft Office PowerPoint</Application>
  <PresentationFormat>On-screen Show (4:3)</PresentationFormat>
  <Paragraphs>109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Twinkl</vt:lpstr>
      <vt:lpstr>Roboto</vt:lpstr>
      <vt:lpstr>Calibri</vt:lpstr>
      <vt:lpstr>Office Theme</vt:lpstr>
      <vt:lpstr>Slide 1</vt:lpstr>
      <vt:lpstr>COP26 – Our Climate Our Future</vt:lpstr>
      <vt:lpstr>COP26 – Our Climate Our Future</vt:lpstr>
      <vt:lpstr>COP26 – Our Climate Our Future</vt:lpstr>
      <vt:lpstr>COP26 – Our Climate Our Future</vt:lpstr>
      <vt:lpstr>COP26 – Where?</vt:lpstr>
      <vt:lpstr>COP26 – Our Climate Our Future</vt:lpstr>
      <vt:lpstr>COP26 – When?</vt:lpstr>
      <vt:lpstr>COP26 – Our Climate Our Future</vt:lpstr>
      <vt:lpstr>COP26 – Who?</vt:lpstr>
      <vt:lpstr>COP26 – Who Else?</vt:lpstr>
      <vt:lpstr>COP26 – Who Will This Affect?</vt:lpstr>
      <vt:lpstr>COP26 – What Is Climate Justice</vt:lpstr>
      <vt:lpstr>COP26 – Our Climate Our Future</vt:lpstr>
      <vt:lpstr>COP26 – What?</vt:lpstr>
      <vt:lpstr>COP26 – Our Climate Our Future</vt:lpstr>
      <vt:lpstr>COP26 – Why?</vt:lpstr>
      <vt:lpstr>COP26 - How?</vt:lpstr>
      <vt:lpstr>COP26 – Our Climate Our Future</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Justin</cp:lastModifiedBy>
  <cp:revision>118</cp:revision>
  <dcterms:created xsi:type="dcterms:W3CDTF">2021-05-05T15:16:16Z</dcterms:created>
  <dcterms:modified xsi:type="dcterms:W3CDTF">2021-09-06T12:02:27Z</dcterms:modified>
</cp:coreProperties>
</file>