
<file path=[Content_Types].xml><?xml version="1.0" encoding="utf-8"?>
<Types xmlns="http://schemas.openxmlformats.org/package/2006/content-types">
  <Override PartName="/ppt/slides/slide6.xml" ContentType="application/vnd.openxmlformats-officedocument.presentationml.slide+xml"/>
  <Override PartName="/ppt/metadata" ContentType="application/binary"/>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commentAuthors.xml" ContentType="application/vnd.openxmlformats-officedocument.presentationml.commentAuthors+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9"/>
  </p:handoutMasterIdLst>
  <p:sldIdLst>
    <p:sldId id="256" r:id="rId2"/>
    <p:sldId id="257" r:id="rId3"/>
    <p:sldId id="260" r:id="rId4"/>
    <p:sldId id="261" r:id="rId5"/>
    <p:sldId id="268" r:id="rId6"/>
    <p:sldId id="266" r:id="rId7"/>
    <p:sldId id="262" r:id="rId8"/>
    <p:sldId id="263" r:id="rId9"/>
    <p:sldId id="286" r:id="rId10"/>
    <p:sldId id="264" r:id="rId11"/>
    <p:sldId id="269" r:id="rId12"/>
    <p:sldId id="270" r:id="rId13"/>
    <p:sldId id="265" r:id="rId14"/>
    <p:sldId id="272" r:id="rId15"/>
    <p:sldId id="271" r:id="rId16"/>
    <p:sldId id="273" r:id="rId17"/>
    <p:sldId id="274" r:id="rId18"/>
    <p:sldId id="275" r:id="rId19"/>
    <p:sldId id="276" r:id="rId20"/>
    <p:sldId id="277" r:id="rId21"/>
    <p:sldId id="278" r:id="rId22"/>
    <p:sldId id="279" r:id="rId23"/>
    <p:sldId id="280" r:id="rId24"/>
    <p:sldId id="282" r:id="rId25"/>
    <p:sldId id="283" r:id="rId26"/>
    <p:sldId id="281" r:id="rId27"/>
    <p:sldId id="258" r:id="rId28"/>
  </p:sldIdLst>
  <p:sldSz cx="9144000" cy="6858000" type="screen4x3"/>
  <p:notesSz cx="6858000" cy="9144000"/>
  <p:embeddedFontLst>
    <p:embeddedFont>
      <p:font typeface="Calibri" pitchFamily="34" charset="0"/>
      <p:regular r:id="rId30"/>
      <p:bold r:id="rId31"/>
      <p:italic r:id="rId32"/>
      <p:boldItalic r:id="rId33"/>
    </p:embeddedFont>
    <p:embeddedFont>
      <p:font typeface="Open Sans"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pos="5715"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xmlns=""/>
    </p:ext>
    <p:ext uri="http://customooxmlschemas.google.com/">
      <go:slidesCustomData xmlns="" xmlns:p15="http://schemas.microsoft.com/office/powerpoint/2012/main" xmlns:go="http://customooxmlschemas.google.com/" roundtripDataSignature="AMtx7mhWsgUDOAxUbfMOOQoeoKWbRwSkzA==" r:id="rId38"/>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e Lee Fendell"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CAEAF"/>
    <a:srgbClr val="9D9E9F"/>
    <a:srgbClr val="FCFDFE"/>
    <a:srgbClr val="F9F9F9"/>
    <a:srgbClr val="E95616"/>
    <a:srgbClr val="37286D"/>
    <a:srgbClr val="CADDB5"/>
    <a:srgbClr val="C5BDD2"/>
    <a:srgbClr val="281F85"/>
    <a:srgbClr val="DBF5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1609" autoAdjust="0"/>
  </p:normalViewPr>
  <p:slideViewPr>
    <p:cSldViewPr snapToGrid="0" showGuides="1">
      <p:cViewPr>
        <p:scale>
          <a:sx n="70" d="100"/>
          <a:sy n="70" d="100"/>
        </p:scale>
        <p:origin x="-2964" y="-882"/>
      </p:cViewPr>
      <p:guideLst>
        <p:guide orient="horz" pos="459"/>
        <p:guide orient="horz" pos="2160"/>
        <p:guide orient="horz" pos="4042"/>
        <p:guide orient="horz"/>
        <p:guide orient="horz" pos="4320"/>
        <p:guide orient="horz" pos="686"/>
        <p:guide orient="horz" pos="867"/>
        <p:guide orient="horz" pos="278"/>
        <p:guide pos="2880"/>
        <p:guide pos="5488"/>
        <p:guide pos="272"/>
        <p:guide pos="5715"/>
        <p:guide pos="576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1.xml"/><Relationship Id="rId1" Type="http://schemas.openxmlformats.org/officeDocument/2006/relationships/oleObject" Target="https://d.docs.live.net/86081338b14f8352/1%20-%20Twinkl/Topical%20lessons/WWF/COP/COP26%20Our%20Climate%20Our%20Future%20Role%20Play/Teacher%20Resources/1.5%20to%202%20graph.xlsx"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d.docs.live.net/86081338b14f8352/1%20-%20Twinkl/Topical%20lessons/WWF/COP/COP26%20Our%20Climate%20Our%20Future%20Role%20Play/Teacher%20Resources/1.5%20to%202%20graph.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d.docs.live.net/86081338b14f8352/1%20-%20Twinkl/Topical%20lessons/WWF/COP/COP26%20Our%20Climate%20Our%20Future%20Role%20Play/Teacher%20Resources/1.5%20to%202%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Sheet1!$C$23</c:f>
              <c:strCache>
                <c:ptCount val="1"/>
                <c:pt idx="0">
                  <c:v>1.5°C</c:v>
                </c:pt>
              </c:strCache>
            </c:strRef>
          </c:tx>
          <c:spPr>
            <a:solidFill>
              <a:srgbClr val="281F85"/>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0-19D8-4833-90B9-E343ED5C78FC}"/>
              </c:ext>
            </c:extLst>
          </c:dPt>
          <c:dPt>
            <c:idx val="1"/>
            <c:spPr>
              <a:solidFill>
                <a:srgbClr val="37286D"/>
              </a:solidFill>
              <a:ln>
                <a:noFill/>
              </a:ln>
              <a:effectLst/>
            </c:spPr>
            <c:extLst xmlns:c16r2="http://schemas.microsoft.com/office/drawing/2015/06/chart">
              <c:ext xmlns:c16="http://schemas.microsoft.com/office/drawing/2014/chart" uri="{C3380CC4-5D6E-409C-BE32-E72D297353CC}">
                <c16:uniqueId val="{00000001-19D8-4833-90B9-E343ED5C78FC}"/>
              </c:ext>
            </c:extLst>
          </c:dPt>
          <c:dPt>
            <c:idx val="2"/>
            <c:spPr>
              <a:solidFill>
                <a:srgbClr val="37286D"/>
              </a:solidFill>
              <a:ln>
                <a:noFill/>
              </a:ln>
              <a:effectLst/>
            </c:spPr>
            <c:extLst xmlns:c16r2="http://schemas.microsoft.com/office/drawing/2015/06/chart">
              <c:ext xmlns:c16="http://schemas.microsoft.com/office/drawing/2014/chart" uri="{C3380CC4-5D6E-409C-BE32-E72D297353CC}">
                <c16:uniqueId val="{00000002-19D8-4833-90B9-E343ED5C78FC}"/>
              </c:ext>
            </c:extLst>
          </c:dPt>
          <c:dLbls>
            <c:dLbl>
              <c:idx val="0"/>
              <c:layout>
                <c:manualLayout>
                  <c:x val="-4.4687673440181275E-17"/>
                  <c:y val="2.013844786480908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D8-4833-90B9-E343ED5C78FC}"/>
                </c:ext>
              </c:extLst>
            </c:dLbl>
            <c:dLbl>
              <c:idx val="1"/>
              <c:layout>
                <c:manualLayout>
                  <c:x val="0"/>
                  <c:y val="2.517305983101146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D8-4833-90B9-E343ED5C78FC}"/>
                </c:ext>
              </c:extLst>
            </c:dLbl>
            <c:dLbl>
              <c:idx val="2"/>
              <c:layout>
                <c:manualLayout>
                  <c:x val="0"/>
                  <c:y val="2.517305983101146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D8-4833-90B9-E343ED5C78FC}"/>
                </c:ext>
              </c:extLst>
            </c:dLbl>
            <c:spPr>
              <a:noFill/>
              <a:ln>
                <a:noFill/>
              </a:ln>
              <a:effectLst/>
            </c:spPr>
            <c:txPr>
              <a:bodyPr rot="0" spcFirstLastPara="1" vertOverflow="ellipsis" vert="horz" wrap="square" anchor="ctr" anchorCtr="1"/>
              <a:lstStyle/>
              <a:p>
                <a:pPr>
                  <a:spcAft>
                    <a:spcPts val="200"/>
                  </a:spcAft>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Sheet1!$B$24:$B$26</c:f>
              <c:strCache>
                <c:ptCount val="3"/>
                <c:pt idx="0">
                  <c:v>insects</c:v>
                </c:pt>
                <c:pt idx="1">
                  <c:v>plants</c:v>
                </c:pt>
                <c:pt idx="2">
                  <c:v>vertebrates</c:v>
                </c:pt>
              </c:strCache>
            </c:strRef>
          </c:cat>
          <c:val>
            <c:numRef>
              <c:f>Sheet1!$C$24:$C$26</c:f>
              <c:numCache>
                <c:formatCode>General</c:formatCode>
                <c:ptCount val="3"/>
                <c:pt idx="0">
                  <c:v>6</c:v>
                </c:pt>
                <c:pt idx="1">
                  <c:v>8</c:v>
                </c:pt>
                <c:pt idx="2">
                  <c:v>4</c:v>
                </c:pt>
              </c:numCache>
            </c:numRef>
          </c:val>
          <c:extLst xmlns:c16r2="http://schemas.microsoft.com/office/drawing/2015/06/chart">
            <c:ext xmlns:c16="http://schemas.microsoft.com/office/drawing/2014/chart" uri="{C3380CC4-5D6E-409C-BE32-E72D297353CC}">
              <c16:uniqueId val="{00000003-19D8-4833-90B9-E343ED5C78FC}"/>
            </c:ext>
          </c:extLst>
        </c:ser>
        <c:ser>
          <c:idx val="1"/>
          <c:order val="1"/>
          <c:tx>
            <c:strRef>
              <c:f>Sheet1!$D$23</c:f>
              <c:strCache>
                <c:ptCount val="1"/>
                <c:pt idx="0">
                  <c:v>2°C</c:v>
                </c:pt>
              </c:strCache>
            </c:strRef>
          </c:tx>
          <c:spPr>
            <a:noFill/>
            <a:ln>
              <a:noFill/>
            </a:ln>
            <a:effectLst/>
          </c:spPr>
          <c:dPt>
            <c:idx val="0"/>
            <c:extLst xmlns:c16r2="http://schemas.microsoft.com/office/drawing/2015/06/chart">
              <c:ext xmlns:c16="http://schemas.microsoft.com/office/drawing/2014/chart" uri="{C3380CC4-5D6E-409C-BE32-E72D297353CC}">
                <c16:uniqueId val="{00000004-19D8-4833-90B9-E343ED5C78FC}"/>
              </c:ext>
            </c:extLst>
          </c:dPt>
          <c:dPt>
            <c:idx val="1"/>
            <c:extLst xmlns:c16r2="http://schemas.microsoft.com/office/drawing/2015/06/chart">
              <c:ext xmlns:c16="http://schemas.microsoft.com/office/drawing/2014/chart" uri="{C3380CC4-5D6E-409C-BE32-E72D297353CC}">
                <c16:uniqueId val="{00000005-19D8-4833-90B9-E343ED5C78FC}"/>
              </c:ext>
            </c:extLst>
          </c:dPt>
          <c:dPt>
            <c:idx val="2"/>
            <c:extLst xmlns:c16r2="http://schemas.microsoft.com/office/drawing/2015/06/chart">
              <c:ext xmlns:c16="http://schemas.microsoft.com/office/drawing/2014/chart" uri="{C3380CC4-5D6E-409C-BE32-E72D297353CC}">
                <c16:uniqueId val="{00000006-19D8-4833-90B9-E343ED5C78FC}"/>
              </c:ext>
            </c:extLst>
          </c:dPt>
          <c:cat>
            <c:strRef>
              <c:f>Sheet1!$B$24:$B$26</c:f>
              <c:strCache>
                <c:ptCount val="3"/>
                <c:pt idx="0">
                  <c:v>insects</c:v>
                </c:pt>
                <c:pt idx="1">
                  <c:v>plants</c:v>
                </c:pt>
                <c:pt idx="2">
                  <c:v>vertebrates</c:v>
                </c:pt>
              </c:strCache>
            </c:strRef>
          </c:cat>
          <c:val>
            <c:numRef>
              <c:f>Sheet1!$D$24:$D$26</c:f>
              <c:numCache>
                <c:formatCode>General</c:formatCode>
                <c:ptCount val="3"/>
                <c:pt idx="0">
                  <c:v>18</c:v>
                </c:pt>
                <c:pt idx="1">
                  <c:v>16</c:v>
                </c:pt>
                <c:pt idx="2">
                  <c:v>8</c:v>
                </c:pt>
              </c:numCache>
            </c:numRef>
          </c:val>
          <c:extLst xmlns:c16r2="http://schemas.microsoft.com/office/drawing/2015/06/chart">
            <c:ext xmlns:c16="http://schemas.microsoft.com/office/drawing/2014/chart" uri="{C3380CC4-5D6E-409C-BE32-E72D297353CC}">
              <c16:uniqueId val="{00000007-19D8-4833-90B9-E343ED5C78FC}"/>
            </c:ext>
          </c:extLst>
        </c:ser>
        <c:dLbls/>
        <c:gapWidth val="100"/>
        <c:overlap val="-20"/>
        <c:axId val="65073920"/>
        <c:axId val="65075456"/>
      </c:barChart>
      <c:catAx>
        <c:axId val="6507392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5075456"/>
        <c:crosses val="autoZero"/>
        <c:auto val="1"/>
        <c:lblAlgn val="ctr"/>
        <c:lblOffset val="100"/>
      </c:catAx>
      <c:valAx>
        <c:axId val="650754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GB" sz="1000" b="1">
                    <a:solidFill>
                      <a:schemeClr val="tx1"/>
                    </a:solidFill>
                    <a:latin typeface="Open Sans" panose="020B0606030504020204" pitchFamily="34" charset="0"/>
                    <a:ea typeface="Open Sans" panose="020B0606030504020204" pitchFamily="34" charset="0"/>
                    <a:cs typeface="Open Sans" panose="020B0606030504020204" pitchFamily="34" charset="0"/>
                  </a:rPr>
                  <a:t>Percentage Species Loss</a:t>
                </a:r>
              </a:p>
            </c:rich>
          </c:tx>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5073920"/>
        <c:crosses val="autoZero"/>
        <c:crossBetween val="between"/>
      </c:val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lang="en-US" sz="900" b="0" i="0" u="none" strike="noStrike" kern="1200" baseline="0">
                <a:solidFill>
                  <a:srgbClr val="FCFDFE"/>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0.64352874067977761"/>
          <c:y val="4.9075573886300239E-2"/>
          <c:w val="0.13200178056915923"/>
          <c:h val="8.4959671568872352E-2"/>
        </c:manualLayout>
      </c:layout>
      <c:spPr>
        <a:noFill/>
        <a:ln>
          <a:noFill/>
        </a:ln>
        <a:effectLst/>
      </c:spPr>
      <c:txPr>
        <a:bodyPr rot="0" spcFirstLastPara="1" vertOverflow="ellipsis" vert="horz" wrap="square" anchor="ctr" anchorCtr="1"/>
        <a:lstStyle/>
        <a:p>
          <a:pPr>
            <a:defRPr lang="en-US" sz="900" b="0" i="0" u="none" strike="noStrike" kern="1200" baseline="0">
              <a:solidFill>
                <a:srgbClr val="FCFDFE"/>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chart>
  <c:spPr>
    <a:noFill/>
    <a:ln>
      <a:noFill/>
    </a:ln>
    <a:effectLst/>
  </c:spPr>
  <c:txPr>
    <a:bodyPr/>
    <a:lstStyle/>
    <a:p>
      <a:pPr>
        <a:defRPr lang="en-US"/>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806178240065671"/>
          <c:y val="5.9864612557684507E-2"/>
          <c:w val="0.65902552304418771"/>
          <c:h val="0.69267684807886887"/>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5-F1AA-42D1-A371-8BABE4CE4E6D}"/>
              </c:ext>
            </c:extLst>
          </c:dPt>
          <c:dPt>
            <c:idx val="1"/>
            <c:spPr>
              <a:noFill/>
              <a:ln>
                <a:noFill/>
              </a:ln>
              <a:effectLst/>
            </c:spPr>
            <c:extLst xmlns:c16r2="http://schemas.microsoft.com/office/drawing/2015/06/chart">
              <c:ext xmlns:c16="http://schemas.microsoft.com/office/drawing/2014/chart" uri="{C3380CC4-5D6E-409C-BE32-E72D297353CC}">
                <c16:uniqueId val="{00000001-F1AA-42D1-A371-8BABE4CE4E6D}"/>
              </c:ext>
            </c:extLst>
          </c:dPt>
          <c:dLbls>
            <c:dLbl>
              <c:idx val="0"/>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3B228819-AB48-42CB-B177-EC9BC64B2490}" type="VALUE">
                      <a:rPr lang="en-US" sz="8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t>[VALUE]</a:t>
                    </a:fld>
                    <a:r>
                      <a:rPr lang="en-US" sz="80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4589849108367628"/>
                      <c:h val="6.0690825249053816E-2"/>
                    </c:manualLayout>
                  </c15:layout>
                  <c15:dlblFieldTable/>
                  <c15:showDataLabelsRange val="0"/>
                </c:ext>
                <c:ext xmlns:c16="http://schemas.microsoft.com/office/drawing/2014/chart" uri="{C3380CC4-5D6E-409C-BE32-E72D297353CC}">
                  <c16:uniqueId val="{00000005-F1AA-42D1-A371-8BABE4CE4E6D}"/>
                </c:ext>
              </c:extLst>
            </c:dLbl>
            <c:dLbl>
              <c:idx val="1"/>
              <c:delete val="1"/>
              <c:extLst xmlns:c16r2="http://schemas.microsoft.com/office/drawing/2015/06/chart">
                <c:ext xmlns:c15="http://schemas.microsoft.com/office/drawing/2012/chart" uri="{CE6537A1-D6FC-4f65-9D91-7224C49458BB}">
                  <c15:layout>
                    <c:manualLayout>
                      <c:w val="0.13783264746227708"/>
                      <c:h val="4.4116239613694694E-2"/>
                    </c:manualLayout>
                  </c15:layout>
                </c:ext>
                <c:ext xmlns:c16="http://schemas.microsoft.com/office/drawing/2014/chart" uri="{C3380CC4-5D6E-409C-BE32-E72D297353CC}">
                  <c16:uniqueId val="{00000001-F1AA-42D1-A371-8BABE4CE4E6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Sheet1!$B$4:$B$5</c:f>
              <c:numCache>
                <c:formatCode>General</c:formatCode>
                <c:ptCount val="2"/>
                <c:pt idx="0">
                  <c:v>1.5</c:v>
                </c:pt>
                <c:pt idx="1">
                  <c:v>2</c:v>
                </c:pt>
              </c:numCache>
            </c:numRef>
          </c:cat>
          <c:val>
            <c:numRef>
              <c:f>Sheet1!$C$4:$C$5</c:f>
              <c:numCache>
                <c:formatCode>General</c:formatCode>
                <c:ptCount val="2"/>
                <c:pt idx="0">
                  <c:v>70</c:v>
                </c:pt>
                <c:pt idx="1">
                  <c:v>99</c:v>
                </c:pt>
              </c:numCache>
            </c:numRef>
          </c:val>
          <c:extLst xmlns:c16r2="http://schemas.microsoft.com/office/drawing/2015/06/chart">
            <c:ext xmlns:c16="http://schemas.microsoft.com/office/drawing/2014/chart" uri="{C3380CC4-5D6E-409C-BE32-E72D297353CC}">
              <c16:uniqueId val="{00000002-F1AA-42D1-A371-8BABE4CE4E6D}"/>
            </c:ext>
          </c:extLst>
        </c:ser>
        <c:dLbls>
          <c:showVal val="1"/>
        </c:dLbls>
        <c:gapWidth val="219"/>
        <c:overlap val="-27"/>
        <c:axId val="69671936"/>
        <c:axId val="69694592"/>
      </c:barChart>
      <c:catAx>
        <c:axId val="6967193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manualLayout>
              <c:xMode val="edge"/>
              <c:yMode val="edge"/>
              <c:x val="0.29501398744909985"/>
              <c:y val="0.82791645008418335"/>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9694592"/>
        <c:crosses val="autoZero"/>
        <c:auto val="1"/>
        <c:lblAlgn val="ctr"/>
        <c:lblOffset val="100"/>
      </c:catAx>
      <c:valAx>
        <c:axId val="69694592"/>
        <c:scaling>
          <c:orientation val="minMax"/>
          <c:max val="1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Percentage</a:t>
                </a:r>
                <a:r>
                  <a:rPr lang="en-GB"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Coral Loss</a:t>
                </a:r>
                <a:endPar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7.1330589849108395E-2"/>
              <c:y val="8.5218601818419101E-2"/>
            </c:manualLayout>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967193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832373113854596"/>
          <c:y val="5.9864612557684507E-2"/>
          <c:w val="0.65640603566529498"/>
          <c:h val="0.69134328562876479"/>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1-81ED-46B9-A73F-39EAA952E9CB}"/>
              </c:ext>
            </c:extLst>
          </c:dPt>
          <c:dPt>
            <c:idx val="1"/>
            <c:spPr>
              <a:solidFill>
                <a:srgbClr val="E95616"/>
              </a:solidFill>
              <a:ln>
                <a:noFill/>
              </a:ln>
              <a:effectLst/>
            </c:spPr>
            <c:extLst xmlns:c16r2="http://schemas.microsoft.com/office/drawing/2015/06/chart">
              <c:ext xmlns:c16="http://schemas.microsoft.com/office/drawing/2014/chart" uri="{C3380CC4-5D6E-409C-BE32-E72D297353CC}">
                <c16:uniqueId val="{00000003-81ED-46B9-A73F-39EAA952E9CB}"/>
              </c:ext>
            </c:extLst>
          </c:dPt>
          <c:dLbls>
            <c:dLbl>
              <c:idx val="0"/>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4589849108367628"/>
                      <c:h val="6.0690825249053816E-2"/>
                    </c:manualLayout>
                  </c15:layout>
                  <c15:showDataLabelsRange val="0"/>
                </c:ext>
                <c:ext xmlns:c16="http://schemas.microsoft.com/office/drawing/2014/chart" uri="{C3380CC4-5D6E-409C-BE32-E72D297353CC}">
                  <c16:uniqueId val="{00000001-81ED-46B9-A73F-39EAA952E9CB}"/>
                </c:ext>
              </c:extLst>
            </c:dLbl>
            <c:dLbl>
              <c:idx val="1"/>
              <c:layout>
                <c:manualLayout>
                  <c:x val="5.4871844723113289E-3"/>
                  <c:y val="-5.5244268499586718E-3"/>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99</a:t>
                    </a:r>
                    <a:r>
                      <a:rPr lang="en-US" sz="8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3783264746227708"/>
                      <c:h val="4.4116239613694694E-2"/>
                    </c:manualLayout>
                  </c15:layout>
                  <c15:showDataLabelsRange val="0"/>
                </c:ext>
                <c:ext xmlns:c16="http://schemas.microsoft.com/office/drawing/2014/chart" uri="{C3380CC4-5D6E-409C-BE32-E72D297353CC}">
                  <c16:uniqueId val="{00000003-81ED-46B9-A73F-39EAA952E9C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Sheet1!$B$4:$B$5</c:f>
              <c:numCache>
                <c:formatCode>General</c:formatCode>
                <c:ptCount val="2"/>
                <c:pt idx="0">
                  <c:v>1.5</c:v>
                </c:pt>
                <c:pt idx="1">
                  <c:v>2</c:v>
                </c:pt>
              </c:numCache>
            </c:numRef>
          </c:cat>
          <c:val>
            <c:numRef>
              <c:f>Sheet1!$C$4:$C$5</c:f>
              <c:numCache>
                <c:formatCode>General</c:formatCode>
                <c:ptCount val="2"/>
                <c:pt idx="0">
                  <c:v>70</c:v>
                </c:pt>
                <c:pt idx="1">
                  <c:v>99</c:v>
                </c:pt>
              </c:numCache>
            </c:numRef>
          </c:val>
          <c:extLst xmlns:c16r2="http://schemas.microsoft.com/office/drawing/2015/06/chart">
            <c:ext xmlns:c16="http://schemas.microsoft.com/office/drawing/2014/chart" uri="{C3380CC4-5D6E-409C-BE32-E72D297353CC}">
              <c16:uniqueId val="{00000004-81ED-46B9-A73F-39EAA952E9CB}"/>
            </c:ext>
          </c:extLst>
        </c:ser>
        <c:dLbls>
          <c:showVal val="1"/>
        </c:dLbls>
        <c:gapWidth val="219"/>
        <c:overlap val="-27"/>
        <c:axId val="68043520"/>
        <c:axId val="68045440"/>
      </c:barChart>
      <c:catAx>
        <c:axId val="6804352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b" anchorCtr="1"/>
          <a:lstStyle/>
          <a:p>
            <a:pPr algn="ctr">
              <a:lnSpc>
                <a:spcPct val="100000"/>
              </a:lnSpc>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8045440"/>
        <c:crosses val="autoZero"/>
        <c:auto val="1"/>
        <c:lblAlgn val="ctr"/>
        <c:lblOffset val="100"/>
      </c:catAx>
      <c:valAx>
        <c:axId val="68045440"/>
        <c:scaling>
          <c:orientation val="minMax"/>
          <c:max val="1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manualLayout>
              <c:xMode val="edge"/>
              <c:yMode val="edge"/>
              <c:x val="7.1330589849108395E-2"/>
              <c:y val="8.5218601818419101E-2"/>
            </c:manualLayout>
          </c:layout>
          <c:spPr>
            <a:noFill/>
            <a:ln>
              <a:noFill/>
            </a:ln>
            <a:effectLst/>
          </c:spPr>
        </c:title>
        <c:numFmt formatCode="General" sourceLinked="0"/>
        <c:majorTickMark val="none"/>
        <c:tickLblPos val="none"/>
        <c:spPr>
          <a:noFill/>
          <a:ln>
            <a:solidFill>
              <a:schemeClr val="tx1">
                <a:alpha val="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80435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7148144900011879"/>
          <c:y val="6.7712318608176836E-2"/>
          <c:w val="0.52212822364509259"/>
          <c:h val="0.70551655365140487"/>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1-31C6-4777-8A44-029BF39762CD}"/>
              </c:ext>
            </c:extLst>
          </c:dPt>
          <c:dPt>
            <c:idx val="1"/>
            <c:spPr>
              <a:noFill/>
              <a:ln>
                <a:noFill/>
              </a:ln>
              <a:effectLst/>
            </c:spPr>
            <c:extLst xmlns:c16r2="http://schemas.microsoft.com/office/drawing/2015/06/chart">
              <c:ext xmlns:c16="http://schemas.microsoft.com/office/drawing/2014/chart" uri="{C3380CC4-5D6E-409C-BE32-E72D297353CC}">
                <c16:uniqueId val="{00000003-31C6-4777-8A44-029BF39762CD}"/>
              </c:ext>
            </c:extLst>
          </c:dPt>
          <c:dLbls>
            <c:dLbl>
              <c:idx val="0"/>
              <c:layout>
                <c:manualLayout>
                  <c:x val="2.2374538133596585E-7"/>
                  <c:y val="3.7416864273165797E-2"/>
                </c:manualLayout>
              </c:layout>
              <c:tx>
                <c:rich>
                  <a:bodyPr rot="0" spcFirstLastPara="1" vertOverflow="ellipsis" vert="horz" wrap="square" lIns="38100" tIns="19050" rIns="38100" bIns="19050" anchor="ctr" anchorCtr="1">
                    <a:noAutofit/>
                  </a:bodyPr>
                  <a:lstStyle/>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350</a:t>
                    </a:r>
                  </a:p>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million</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17776839041600082"/>
                      <c:h val="0.16458075013868231"/>
                    </c:manualLayout>
                  </c15:layout>
                  <c15:showDataLabelsRange val="0"/>
                </c:ext>
                <c:ext xmlns:c16="http://schemas.microsoft.com/office/drawing/2014/chart" uri="{C3380CC4-5D6E-409C-BE32-E72D297353CC}">
                  <c16:uniqueId val="{00000001-31C6-4777-8A44-029BF39762CD}"/>
                </c:ext>
              </c:extLst>
            </c:dLbl>
            <c:dLbl>
              <c:idx val="1"/>
              <c:delete val="1"/>
              <c:extLst xmlns:c16r2="http://schemas.microsoft.com/office/drawing/2015/06/chart">
                <c:ext xmlns:c15="http://schemas.microsoft.com/office/drawing/2012/chart" uri="{CE6537A1-D6FC-4f65-9D91-7224C49458BB}">
                  <c15:layout>
                    <c:manualLayout>
                      <c:w val="0.22068096459318839"/>
                      <c:h val="0.1484776092265189"/>
                    </c:manualLayout>
                  </c15:layout>
                </c:ext>
                <c:ext xmlns:c16="http://schemas.microsoft.com/office/drawing/2014/chart" uri="{C3380CC4-5D6E-409C-BE32-E72D297353CC}">
                  <c16:uniqueId val="{00000003-31C6-4777-8A44-029BF39762CD}"/>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Sheet1!$N$7:$N$8</c:f>
              <c:numCache>
                <c:formatCode>General</c:formatCode>
                <c:ptCount val="2"/>
                <c:pt idx="0">
                  <c:v>1.5</c:v>
                </c:pt>
                <c:pt idx="1">
                  <c:v>2</c:v>
                </c:pt>
              </c:numCache>
            </c:numRef>
          </c:cat>
          <c:val>
            <c:numRef>
              <c:f>Sheet1!$O$7:$O$8</c:f>
              <c:numCache>
                <c:formatCode>General</c:formatCode>
                <c:ptCount val="2"/>
                <c:pt idx="0">
                  <c:v>350</c:v>
                </c:pt>
                <c:pt idx="1">
                  <c:v>410</c:v>
                </c:pt>
              </c:numCache>
            </c:numRef>
          </c:val>
          <c:extLst xmlns:c16r2="http://schemas.microsoft.com/office/drawing/2015/06/chart">
            <c:ext xmlns:c16="http://schemas.microsoft.com/office/drawing/2014/chart" uri="{C3380CC4-5D6E-409C-BE32-E72D297353CC}">
              <c16:uniqueId val="{00000004-31C6-4777-8A44-029BF39762CD}"/>
            </c:ext>
          </c:extLst>
        </c:ser>
        <c:dLbls>
          <c:showVal val="1"/>
        </c:dLbls>
        <c:gapWidth val="219"/>
        <c:overlap val="-27"/>
        <c:axId val="71067904"/>
        <c:axId val="71082368"/>
      </c:barChart>
      <c:catAx>
        <c:axId val="71067904"/>
        <c:scaling>
          <c:orientation val="minMax"/>
        </c:scaling>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1048557169260416"/>
              <c:y val="0.8561344830717349"/>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082368"/>
        <c:crosses val="autoZero"/>
        <c:auto val="1"/>
        <c:lblAlgn val="ctr"/>
        <c:lblOffset val="100"/>
      </c:catAx>
      <c:valAx>
        <c:axId val="7108236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c:rich>
          </c:tx>
          <c:layout>
            <c:manualLayout>
              <c:xMode val="edge"/>
              <c:yMode val="edge"/>
              <c:x val="4.779778466061211E-2"/>
              <c:y val="9.1073891336772475E-2"/>
            </c:manualLayout>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067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8121763592081134"/>
          <c:y val="8.0659921718882019E-2"/>
          <c:w val="0.62819860524786675"/>
          <c:h val="0.61525217340093297"/>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3-1ECF-4231-BAF8-B377240BA286}"/>
              </c:ext>
            </c:extLst>
          </c:dPt>
          <c:dPt>
            <c:idx val="1"/>
            <c:spPr>
              <a:noFill/>
              <a:ln>
                <a:noFill/>
              </a:ln>
              <a:effectLst/>
            </c:spPr>
            <c:extLst xmlns:c16r2="http://schemas.microsoft.com/office/drawing/2015/06/chart">
              <c:ext xmlns:c16="http://schemas.microsoft.com/office/drawing/2014/chart" uri="{C3380CC4-5D6E-409C-BE32-E72D297353CC}">
                <c16:uniqueId val="{00000001-1ECF-4231-BAF8-B377240BA286}"/>
              </c:ext>
            </c:extLst>
          </c:dPt>
          <c:dLbls>
            <c:dLbl>
              <c:idx val="0"/>
              <c:layout>
                <c:manualLayout>
                  <c:x val="0"/>
                  <c:y val="1.4665440312524E-2"/>
                </c:manualLayout>
              </c:layout>
              <c:tx>
                <c:rich>
                  <a:bodyPr/>
                  <a:lstStyle/>
                  <a:p>
                    <a:fld id="{77787EB8-CCF6-42CE-A2B0-155792D744D5}" type="VALUE">
                      <a:rPr lang="en-US" smtClean="0"/>
                      <a:pPr/>
                      <a:t>[VALUE]</a:t>
                    </a:fld>
                    <a:r>
                      <a:rPr lang="en-US"/>
                      <a:t> cm</a:t>
                    </a:r>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1ECF-4231-BAF8-B377240BA28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CF-4231-BAF8-B377240BA28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Sheet1!$N$24:$N$25</c:f>
              <c:numCache>
                <c:formatCode>General</c:formatCode>
                <c:ptCount val="2"/>
                <c:pt idx="0">
                  <c:v>1.5</c:v>
                </c:pt>
                <c:pt idx="1">
                  <c:v>2</c:v>
                </c:pt>
              </c:numCache>
            </c:numRef>
          </c:cat>
          <c:val>
            <c:numRef>
              <c:f>Sheet1!$O$24:$O$25</c:f>
              <c:numCache>
                <c:formatCode>General</c:formatCode>
                <c:ptCount val="2"/>
                <c:pt idx="0">
                  <c:v>48</c:v>
                </c:pt>
                <c:pt idx="1">
                  <c:v>56</c:v>
                </c:pt>
              </c:numCache>
            </c:numRef>
          </c:val>
          <c:extLst xmlns:c16r2="http://schemas.microsoft.com/office/drawing/2015/06/chart">
            <c:ext xmlns:c16="http://schemas.microsoft.com/office/drawing/2014/chart" uri="{C3380CC4-5D6E-409C-BE32-E72D297353CC}">
              <c16:uniqueId val="{00000002-1ECF-4231-BAF8-B377240BA286}"/>
            </c:ext>
          </c:extLst>
        </c:ser>
        <c:dLbls>
          <c:showVal val="1"/>
        </c:dLbls>
        <c:gapWidth val="219"/>
        <c:overlap val="-27"/>
        <c:axId val="71114112"/>
        <c:axId val="71157248"/>
      </c:barChart>
      <c:catAx>
        <c:axId val="71114112"/>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23249641231254395"/>
              <c:y val="0.76813938865899578"/>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157248"/>
        <c:crosses val="autoZero"/>
        <c:auto val="1"/>
        <c:lblAlgn val="ctr"/>
        <c:lblOffset val="100"/>
      </c:catAx>
      <c:valAx>
        <c:axId val="7115724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Sea</a:t>
                </a:r>
                <a:r>
                  <a:rPr lang="en-GB"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Level Rise (cm)</a:t>
                </a:r>
                <a:endPar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6.9896725961305139E-2"/>
              <c:y val="0"/>
            </c:manualLayout>
          </c:layout>
          <c:spPr>
            <a:noFill/>
            <a:ln>
              <a:noFill/>
            </a:ln>
            <a:effectLst/>
          </c:spPr>
        </c:title>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11411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2674364235928388"/>
          <c:y val="8.0899333085267783E-2"/>
          <c:w val="0.62517415600592141"/>
          <c:h val="0.62487448836477111"/>
        </c:manualLayout>
      </c:layout>
      <c:barChart>
        <c:barDir val="col"/>
        <c:grouping val="clustered"/>
        <c:ser>
          <c:idx val="0"/>
          <c:order val="0"/>
          <c:spPr>
            <a:solidFill>
              <a:schemeClr val="accent1"/>
            </a:solidFill>
            <a:ln>
              <a:noFill/>
            </a:ln>
            <a:effectLst/>
          </c:spPr>
          <c:dPt>
            <c:idx val="0"/>
            <c:spPr>
              <a:solidFill>
                <a:srgbClr val="37286D"/>
              </a:solidFill>
              <a:ln>
                <a:noFill/>
              </a:ln>
              <a:effectLst/>
            </c:spPr>
            <c:extLst xmlns:c16r2="http://schemas.microsoft.com/office/drawing/2015/06/chart">
              <c:ext xmlns:c16="http://schemas.microsoft.com/office/drawing/2014/chart" uri="{C3380CC4-5D6E-409C-BE32-E72D297353CC}">
                <c16:uniqueId val="{00000002-7AE1-4B3A-82BA-5BDDDB9FE290}"/>
              </c:ext>
            </c:extLst>
          </c:dPt>
          <c:dPt>
            <c:idx val="1"/>
            <c:spPr>
              <a:noFill/>
              <a:ln>
                <a:noFill/>
              </a:ln>
              <a:effectLst/>
            </c:spPr>
            <c:extLst xmlns:c16r2="http://schemas.microsoft.com/office/drawing/2015/06/chart">
              <c:ext xmlns:c16="http://schemas.microsoft.com/office/drawing/2014/chart" uri="{C3380CC4-5D6E-409C-BE32-E72D297353CC}">
                <c16:uniqueId val="{00000001-7AE1-4B3A-82BA-5BDDDB9FE290}"/>
              </c:ext>
            </c:extLst>
          </c:dPt>
          <c:dLbls>
            <c:dLbl>
              <c:idx val="0"/>
              <c:layout>
                <c:manualLayout>
                  <c:x val="3.1620545486777132E-3"/>
                  <c:y val="2.923716076419192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46 million</a:t>
                    </a:r>
                  </a:p>
                </c:rich>
              </c:tx>
              <c:spPr>
                <a:noFill/>
                <a:ln>
                  <a:noFill/>
                </a:ln>
                <a:effectLst/>
              </c:spPr>
              <c:dLblPos val="outEnd"/>
              <c:showVal val="1"/>
              <c:extLst xmlns:c16r2="http://schemas.microsoft.com/office/drawing/2015/06/chart">
                <c:ext xmlns:c15="http://schemas.microsoft.com/office/drawing/2012/chart" uri="{CE6537A1-D6FC-4f65-9D91-7224C49458BB}">
                  <c15:layout>
                    <c:manualLayout>
                      <c:w val="0.20189743191374512"/>
                      <c:h val="0.21224146320519793"/>
                    </c:manualLayout>
                  </c15:layout>
                  <c15:showDataLabelsRange val="0"/>
                </c:ext>
                <c:ext xmlns:c16="http://schemas.microsoft.com/office/drawing/2014/chart" uri="{C3380CC4-5D6E-409C-BE32-E72D297353CC}">
                  <c16:uniqueId val="{00000002-7AE1-4B3A-82BA-5BDDDB9FE29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E1-4B3A-82BA-5BDDDB9FE29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Sheet1!$N$28:$N$29</c:f>
              <c:numCache>
                <c:formatCode>General</c:formatCode>
                <c:ptCount val="2"/>
                <c:pt idx="0">
                  <c:v>1.5</c:v>
                </c:pt>
                <c:pt idx="1">
                  <c:v>2</c:v>
                </c:pt>
              </c:numCache>
            </c:numRef>
          </c:cat>
          <c:val>
            <c:numRef>
              <c:f>Sheet1!$O$28:$O$29</c:f>
              <c:numCache>
                <c:formatCode>General</c:formatCode>
                <c:ptCount val="2"/>
                <c:pt idx="0">
                  <c:v>46</c:v>
                </c:pt>
                <c:pt idx="1">
                  <c:v>49</c:v>
                </c:pt>
              </c:numCache>
            </c:numRef>
          </c:val>
          <c:extLst xmlns:c16r2="http://schemas.microsoft.com/office/drawing/2015/06/chart">
            <c:ext xmlns:c16="http://schemas.microsoft.com/office/drawing/2014/chart" uri="{C3380CC4-5D6E-409C-BE32-E72D297353CC}">
              <c16:uniqueId val="{00000003-7AE1-4B3A-82BA-5BDDDB9FE290}"/>
            </c:ext>
          </c:extLst>
        </c:ser>
        <c:dLbls>
          <c:showVal val="1"/>
        </c:dLbls>
        <c:gapWidth val="219"/>
        <c:overlap val="-27"/>
        <c:axId val="71004544"/>
        <c:axId val="71006464"/>
      </c:barChart>
      <c:catAx>
        <c:axId val="7100454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26728871998040038"/>
              <c:y val="0.77237908662021082"/>
            </c:manualLayout>
          </c:layout>
          <c:spPr>
            <a:noFill/>
            <a:ln>
              <a:noFill/>
            </a:ln>
            <a:effectLst/>
          </c:spPr>
        </c:title>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006464"/>
        <c:crosses val="autoZero"/>
        <c:auto val="1"/>
        <c:lblAlgn val="ctr"/>
        <c:lblOffset val="100"/>
      </c:catAx>
      <c:valAx>
        <c:axId val="71006464"/>
        <c:scaling>
          <c:orientation val="minMax"/>
          <c:min val="44"/>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0045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0.15085</cdr:x>
      <cdr:y>0.07698</cdr:y>
    </cdr:from>
    <cdr:to>
      <cdr:x>0.34182</cdr:x>
      <cdr:y>0.77492</cdr:y>
    </cdr:to>
    <cdr:pic>
      <cdr:nvPicPr>
        <cdr:cNvPr id="2" name="chart">
          <a:extLst xmlns:a="http://schemas.openxmlformats.org/drawingml/2006/main">
            <a:ext uri="{FF2B5EF4-FFF2-40B4-BE49-F238E27FC236}">
              <a16:creationId xmlns:a16="http://schemas.microsoft.com/office/drawing/2014/main" xmlns="" id="{78049333-C084-461B-9148-06F9B8B16A4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242077" y="784478"/>
          <a:ext cx="1658256" cy="45510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pPr/>
              <a:t>06/09/2021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pPr/>
              <a:t>‹#›</a:t>
            </a:fld>
            <a:endParaRPr lang="en-GB"/>
          </a:p>
        </p:txBody>
      </p:sp>
    </p:spTree>
    <p:extLst>
      <p:ext uri="{BB962C8B-B14F-4D97-AF65-F5344CB8AC3E}">
        <p14:creationId xmlns:p14="http://schemas.microsoft.com/office/powerpoint/2010/main" xmlns=""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5% Opacity">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2A7D4E-5275-4D99-9F69-45340CC28AC5}"/>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53" y="0"/>
            <a:ext cx="9147053" cy="6858000"/>
          </a:xfrm>
          <a:prstGeom prst="rect">
            <a:avLst/>
          </a:prstGeom>
        </p:spPr>
      </p:pic>
    </p:spTree>
    <p:extLst>
      <p:ext uri="{BB962C8B-B14F-4D97-AF65-F5344CB8AC3E}">
        <p14:creationId xmlns:p14="http://schemas.microsoft.com/office/powerpoint/2010/main" xmlns="" val="171265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0%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0528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0%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xmlns=""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06/09/2021</a:t>
            </a:fld>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eystage3-ks3/keystage3-ks3-science"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9.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9.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9.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winkl.co.uk/resources/keystage3-ks3/keystage3-ks3-science"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6.xml"/><Relationship Id="rId3" Type="http://schemas.openxmlformats.org/officeDocument/2006/relationships/image" Target="../media/image20.png"/><Relationship Id="rId7" Type="http://schemas.openxmlformats.org/officeDocument/2006/relationships/image" Target="../media/image21.jpeg"/><Relationship Id="rId12" Type="http://schemas.openxmlformats.org/officeDocument/2006/relationships/chart" Target="../charts/chart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chart" Target="../charts/chart4.xml"/><Relationship Id="rId4" Type="http://schemas.openxmlformats.org/officeDocument/2006/relationships/chart" Target="../charts/chart1.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Rectangle 11">
            <a:hlinkClick r:id="rId3"/>
            <a:extLst>
              <a:ext uri="{FF2B5EF4-FFF2-40B4-BE49-F238E27FC236}">
                <a16:creationId xmlns:a16="http://schemas.microsoft.com/office/drawing/2014/main" xmlns="" id="{6053BE2F-017C-43A9-A900-9F0C83593814}"/>
              </a:ext>
            </a:extLst>
          </p:cNvPr>
          <p:cNvSpPr/>
          <p:nvPr/>
        </p:nvSpPr>
        <p:spPr>
          <a:xfrm>
            <a:off x="3821987" y="6123398"/>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xmlns="" id="{D3A53586-FA28-C64A-8EAA-110A144F6467}"/>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314730" y="0"/>
            <a:ext cx="2514539" cy="1779014"/>
          </a:xfrm>
          <a:prstGeom prst="rect">
            <a:avLst/>
          </a:prstGeom>
        </p:spPr>
      </p:pic>
      <p:sp>
        <p:nvSpPr>
          <p:cNvPr id="6" name="Rectangle 5">
            <a:extLst>
              <a:ext uri="{FF2B5EF4-FFF2-40B4-BE49-F238E27FC236}">
                <a16:creationId xmlns:a16="http://schemas.microsoft.com/office/drawing/2014/main" xmlns="" id="{B066653E-231A-0B48-BE1D-4E7BCAED9BD3}"/>
              </a:ext>
            </a:extLst>
          </p:cNvPr>
          <p:cNvSpPr/>
          <p:nvPr/>
        </p:nvSpPr>
        <p:spPr>
          <a:xfrm>
            <a:off x="1399693" y="2503398"/>
            <a:ext cx="6344614" cy="1687811"/>
          </a:xfrm>
          <a:prstGeom prst="rect">
            <a:avLst/>
          </a:prstGeom>
          <a:solidFill>
            <a:srgbClr val="33387F">
              <a:alpha val="84000"/>
            </a:srgbClr>
          </a:solidFill>
          <a:ln>
            <a:noFill/>
          </a:ln>
          <a:effectLst>
            <a:outerShdw blurRad="104372" dist="50800" dir="4800000" sx="102749" sy="102749" algn="ctr" rotWithShape="0">
              <a:schemeClr val="tx1">
                <a:lumMod val="85000"/>
                <a:lumOff val="15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t" anchorCtr="0"/>
          <a:lstStyle/>
          <a:p>
            <a:pPr algn="ctr">
              <a:lnSpc>
                <a:spcPct val="200000"/>
              </a:lnSpc>
            </a:pPr>
            <a:r>
              <a:rPr lang="en-GB" altLang="en-US" sz="2800" dirty="0">
                <a:solidFill>
                  <a:srgbClr val="7BC26C"/>
                </a:solidFill>
                <a:latin typeface="Open Sans" panose="020B0606030504020204" pitchFamily="34" charset="0"/>
                <a:ea typeface="Open Sans" panose="020B0606030504020204" pitchFamily="34" charset="0"/>
                <a:cs typeface="Open Sans" panose="020B0606030504020204" pitchFamily="34" charset="0"/>
              </a:rPr>
              <a:t>COP26</a:t>
            </a:r>
          </a:p>
          <a:p>
            <a:pPr algn="ctr">
              <a:spcAft>
                <a:spcPts val="600"/>
              </a:spcAft>
            </a:pPr>
            <a:r>
              <a:rPr lang="en-GB" altLang="en-US" sz="2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Our Climate, Our Future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5301343" y="1128166"/>
            <a:ext cx="3450771"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12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Carbon dioxide (CO</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800" dirty="0">
                <a:effectLst/>
                <a:latin typeface="Open Sans" panose="020B0606030504020204" pitchFamily="34" charset="0"/>
                <a:ea typeface="Open Sans" panose="020B0606030504020204" pitchFamily="34" charset="0"/>
                <a:cs typeface="Open Sans" panose="020B0606030504020204" pitchFamily="34" charset="0"/>
              </a:rPr>
              <a:t>), </a:t>
            </a:r>
            <a:br>
              <a:rPr lang="en-GB" sz="1800" dirty="0">
                <a:effectLst/>
                <a:latin typeface="Open Sans" panose="020B0606030504020204" pitchFamily="34" charset="0"/>
                <a:ea typeface="Open Sans" panose="020B0606030504020204" pitchFamily="34" charset="0"/>
                <a:cs typeface="Open Sans" panose="020B0606030504020204" pitchFamily="34" charset="0"/>
              </a:rPr>
            </a:br>
            <a:r>
              <a:rPr lang="en-GB" sz="1800" dirty="0">
                <a:effectLst/>
                <a:latin typeface="Open Sans" panose="020B0606030504020204" pitchFamily="34" charset="0"/>
                <a:ea typeface="Open Sans" panose="020B0606030504020204" pitchFamily="34" charset="0"/>
                <a:cs typeface="Open Sans" panose="020B0606030504020204" pitchFamily="34" charset="0"/>
              </a:rPr>
              <a:t>methane (CH</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4</a:t>
            </a:r>
            <a:r>
              <a:rPr lang="en-GB" sz="1800" dirty="0">
                <a:effectLst/>
                <a:latin typeface="Open Sans" panose="020B0606030504020204" pitchFamily="34" charset="0"/>
                <a:ea typeface="Open Sans" panose="020B0606030504020204" pitchFamily="34" charset="0"/>
                <a:cs typeface="Open Sans" panose="020B0606030504020204" pitchFamily="34" charset="0"/>
              </a:rPr>
              <a:t>) and water vapour (H</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800" dirty="0">
                <a:effectLst/>
                <a:latin typeface="Open Sans" panose="020B0606030504020204" pitchFamily="34" charset="0"/>
                <a:ea typeface="Open Sans" panose="020B0606030504020204" pitchFamily="34" charset="0"/>
                <a:cs typeface="Open Sans" panose="020B0606030504020204" pitchFamily="34" charset="0"/>
              </a:rPr>
              <a:t>O) are greenhouse gases that are found in the atmosphere.</a:t>
            </a:r>
          </a:p>
          <a:p>
            <a:pPr fontAlgn="auto">
              <a:spcAft>
                <a:spcPts val="60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Energy travels from the Sun </a:t>
            </a: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to the Earth as short wave radiation. It does not interact strongly with the greenhouse gas molecules so it reaches the Earth’s surface.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Picture 6">
            <a:extLst>
              <a:ext uri="{FF2B5EF4-FFF2-40B4-BE49-F238E27FC236}">
                <a16:creationId xmlns:a16="http://schemas.microsoft.com/office/drawing/2014/main" xmlns="" id="{794A4A15-AB6F-414C-A666-E20CC9817B59}"/>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46735" y="1128166"/>
            <a:ext cx="4674910" cy="5570592"/>
          </a:xfrm>
          <a:prstGeom prst="rect">
            <a:avLst/>
          </a:prstGeom>
        </p:spPr>
      </p:pic>
      <p:sp>
        <p:nvSpPr>
          <p:cNvPr id="9" name="Oval 8">
            <a:extLst>
              <a:ext uri="{FF2B5EF4-FFF2-40B4-BE49-F238E27FC236}">
                <a16:creationId xmlns:a16="http://schemas.microsoft.com/office/drawing/2014/main" xmlns="" id="{0D764320-CCE9-4985-B4BA-FDD42D96A7ED}"/>
              </a:ext>
            </a:extLst>
          </p:cNvPr>
          <p:cNvSpPr/>
          <p:nvPr/>
        </p:nvSpPr>
        <p:spPr>
          <a:xfrm>
            <a:off x="-1166631" y="2525102"/>
            <a:ext cx="5747766" cy="5474537"/>
          </a:xfrm>
          <a:prstGeom prst="ellipse">
            <a:avLst/>
          </a:prstGeom>
          <a:noFill/>
          <a:ln>
            <a:solidFill>
              <a:srgbClr val="4137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970E48B6-184B-4DA3-B92F-AAF10AD81AE9}"/>
              </a:ext>
            </a:extLst>
          </p:cNvPr>
          <p:cNvSpPr txBox="1"/>
          <p:nvPr/>
        </p:nvSpPr>
        <p:spPr>
          <a:xfrm>
            <a:off x="2571919" y="369362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3" name="TextBox 12">
            <a:extLst>
              <a:ext uri="{FF2B5EF4-FFF2-40B4-BE49-F238E27FC236}">
                <a16:creationId xmlns:a16="http://schemas.microsoft.com/office/drawing/2014/main" xmlns="" id="{341D65FA-B7F7-494A-A87E-0449D71045A5}"/>
              </a:ext>
            </a:extLst>
          </p:cNvPr>
          <p:cNvSpPr txBox="1"/>
          <p:nvPr/>
        </p:nvSpPr>
        <p:spPr>
          <a:xfrm>
            <a:off x="505690" y="289233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xmlns="" id="{69918BB8-DC05-45C4-B763-A787527F282F}"/>
              </a:ext>
            </a:extLst>
          </p:cNvPr>
          <p:cNvSpPr txBox="1"/>
          <p:nvPr/>
        </p:nvSpPr>
        <p:spPr>
          <a:xfrm>
            <a:off x="1237122" y="3322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5" name="TextBox 14">
            <a:extLst>
              <a:ext uri="{FF2B5EF4-FFF2-40B4-BE49-F238E27FC236}">
                <a16:creationId xmlns:a16="http://schemas.microsoft.com/office/drawing/2014/main" xmlns="" id="{5FCFC142-EC33-489A-A527-C2327A908634}"/>
              </a:ext>
            </a:extLst>
          </p:cNvPr>
          <p:cNvSpPr txBox="1"/>
          <p:nvPr/>
        </p:nvSpPr>
        <p:spPr>
          <a:xfrm>
            <a:off x="3752450" y="518319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6" name="TextBox 15">
            <a:extLst>
              <a:ext uri="{FF2B5EF4-FFF2-40B4-BE49-F238E27FC236}">
                <a16:creationId xmlns:a16="http://schemas.microsoft.com/office/drawing/2014/main" xmlns="" id="{6EA61ED9-694D-4488-A865-E7235E4046DE}"/>
              </a:ext>
            </a:extLst>
          </p:cNvPr>
          <p:cNvSpPr txBox="1"/>
          <p:nvPr/>
        </p:nvSpPr>
        <p:spPr>
          <a:xfrm>
            <a:off x="378640" y="3579456"/>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7" name="TextBox 16">
            <a:extLst>
              <a:ext uri="{FF2B5EF4-FFF2-40B4-BE49-F238E27FC236}">
                <a16:creationId xmlns:a16="http://schemas.microsoft.com/office/drawing/2014/main" xmlns="" id="{C21899CA-263C-4096-9ACB-226A1B5F00AE}"/>
              </a:ext>
            </a:extLst>
          </p:cNvPr>
          <p:cNvSpPr txBox="1"/>
          <p:nvPr/>
        </p:nvSpPr>
        <p:spPr>
          <a:xfrm>
            <a:off x="3628737" y="459998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xmlns="" id="{F0BF0747-6BB2-4FEA-8D42-5CAC4E915789}"/>
              </a:ext>
            </a:extLst>
          </p:cNvPr>
          <p:cNvSpPr txBox="1"/>
          <p:nvPr/>
        </p:nvSpPr>
        <p:spPr>
          <a:xfrm>
            <a:off x="1827520" y="256822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9" name="TextBox 18">
            <a:extLst>
              <a:ext uri="{FF2B5EF4-FFF2-40B4-BE49-F238E27FC236}">
                <a16:creationId xmlns:a16="http://schemas.microsoft.com/office/drawing/2014/main" xmlns="" id="{2630D0CF-C21B-4267-AD1B-438D69B9E3C3}"/>
              </a:ext>
            </a:extLst>
          </p:cNvPr>
          <p:cNvSpPr txBox="1"/>
          <p:nvPr/>
        </p:nvSpPr>
        <p:spPr>
          <a:xfrm>
            <a:off x="3426652" y="5727288"/>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xmlns="" id="{B435DB8A-055D-41BA-9231-4D0815D234B0}"/>
              </a:ext>
            </a:extLst>
          </p:cNvPr>
          <p:cNvSpPr txBox="1"/>
          <p:nvPr/>
        </p:nvSpPr>
        <p:spPr>
          <a:xfrm>
            <a:off x="3177084" y="4282225"/>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1" name="TextBox 20">
            <a:extLst>
              <a:ext uri="{FF2B5EF4-FFF2-40B4-BE49-F238E27FC236}">
                <a16:creationId xmlns:a16="http://schemas.microsoft.com/office/drawing/2014/main" xmlns="" id="{AEF7C366-0897-4C8E-8378-7FA4DD199847}"/>
              </a:ext>
            </a:extLst>
          </p:cNvPr>
          <p:cNvSpPr txBox="1"/>
          <p:nvPr/>
        </p:nvSpPr>
        <p:spPr>
          <a:xfrm>
            <a:off x="3335345" y="6387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xmlns="" val="317415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5301343" y="1128166"/>
            <a:ext cx="3522617" cy="29700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Earth’s surface emits </a:t>
            </a:r>
            <a:b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long wavelength radiation. </a:t>
            </a:r>
            <a:b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does interact with the greenhouse gas molecules. </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greenhouse gas molecules absorb some of the energy, trapping it in the atmosphere. </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process keeps the Earth warm and is essential for life.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9" name="Oval 8">
            <a:extLst>
              <a:ext uri="{FF2B5EF4-FFF2-40B4-BE49-F238E27FC236}">
                <a16:creationId xmlns:a16="http://schemas.microsoft.com/office/drawing/2014/main" xmlns="" id="{0D764320-CCE9-4985-B4BA-FDD42D96A7ED}"/>
              </a:ext>
            </a:extLst>
          </p:cNvPr>
          <p:cNvSpPr/>
          <p:nvPr/>
        </p:nvSpPr>
        <p:spPr>
          <a:xfrm>
            <a:off x="-1166631" y="2525102"/>
            <a:ext cx="5747766" cy="5474537"/>
          </a:xfrm>
          <a:prstGeom prst="ellipse">
            <a:avLst/>
          </a:prstGeom>
          <a:noFill/>
          <a:ln>
            <a:solidFill>
              <a:srgbClr val="4137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970E48B6-184B-4DA3-B92F-AAF10AD81AE9}"/>
              </a:ext>
            </a:extLst>
          </p:cNvPr>
          <p:cNvSpPr txBox="1"/>
          <p:nvPr/>
        </p:nvSpPr>
        <p:spPr>
          <a:xfrm>
            <a:off x="2571919" y="369362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3" name="TextBox 12">
            <a:extLst>
              <a:ext uri="{FF2B5EF4-FFF2-40B4-BE49-F238E27FC236}">
                <a16:creationId xmlns:a16="http://schemas.microsoft.com/office/drawing/2014/main" xmlns="" id="{341D65FA-B7F7-494A-A87E-0449D71045A5}"/>
              </a:ext>
            </a:extLst>
          </p:cNvPr>
          <p:cNvSpPr txBox="1"/>
          <p:nvPr/>
        </p:nvSpPr>
        <p:spPr>
          <a:xfrm>
            <a:off x="505690" y="289233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xmlns="" id="{69918BB8-DC05-45C4-B763-A787527F282F}"/>
              </a:ext>
            </a:extLst>
          </p:cNvPr>
          <p:cNvSpPr txBox="1"/>
          <p:nvPr/>
        </p:nvSpPr>
        <p:spPr>
          <a:xfrm>
            <a:off x="1237122" y="3322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5" name="TextBox 14">
            <a:extLst>
              <a:ext uri="{FF2B5EF4-FFF2-40B4-BE49-F238E27FC236}">
                <a16:creationId xmlns:a16="http://schemas.microsoft.com/office/drawing/2014/main" xmlns="" id="{5FCFC142-EC33-489A-A527-C2327A908634}"/>
              </a:ext>
            </a:extLst>
          </p:cNvPr>
          <p:cNvSpPr txBox="1"/>
          <p:nvPr/>
        </p:nvSpPr>
        <p:spPr>
          <a:xfrm>
            <a:off x="3752450" y="518319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6" name="TextBox 15">
            <a:extLst>
              <a:ext uri="{FF2B5EF4-FFF2-40B4-BE49-F238E27FC236}">
                <a16:creationId xmlns:a16="http://schemas.microsoft.com/office/drawing/2014/main" xmlns="" id="{6EA61ED9-694D-4488-A865-E7235E4046DE}"/>
              </a:ext>
            </a:extLst>
          </p:cNvPr>
          <p:cNvSpPr txBox="1"/>
          <p:nvPr/>
        </p:nvSpPr>
        <p:spPr>
          <a:xfrm>
            <a:off x="378640" y="3579456"/>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7" name="TextBox 16">
            <a:extLst>
              <a:ext uri="{FF2B5EF4-FFF2-40B4-BE49-F238E27FC236}">
                <a16:creationId xmlns:a16="http://schemas.microsoft.com/office/drawing/2014/main" xmlns="" id="{C21899CA-263C-4096-9ACB-226A1B5F00AE}"/>
              </a:ext>
            </a:extLst>
          </p:cNvPr>
          <p:cNvSpPr txBox="1"/>
          <p:nvPr/>
        </p:nvSpPr>
        <p:spPr>
          <a:xfrm>
            <a:off x="3628737" y="459998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xmlns="" id="{F0BF0747-6BB2-4FEA-8D42-5CAC4E915789}"/>
              </a:ext>
            </a:extLst>
          </p:cNvPr>
          <p:cNvSpPr txBox="1"/>
          <p:nvPr/>
        </p:nvSpPr>
        <p:spPr>
          <a:xfrm>
            <a:off x="1827520" y="256822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9" name="TextBox 18">
            <a:extLst>
              <a:ext uri="{FF2B5EF4-FFF2-40B4-BE49-F238E27FC236}">
                <a16:creationId xmlns:a16="http://schemas.microsoft.com/office/drawing/2014/main" xmlns="" id="{2630D0CF-C21B-4267-AD1B-438D69B9E3C3}"/>
              </a:ext>
            </a:extLst>
          </p:cNvPr>
          <p:cNvSpPr txBox="1"/>
          <p:nvPr/>
        </p:nvSpPr>
        <p:spPr>
          <a:xfrm>
            <a:off x="3426652" y="5727288"/>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xmlns="" id="{B435DB8A-055D-41BA-9231-4D0815D234B0}"/>
              </a:ext>
            </a:extLst>
          </p:cNvPr>
          <p:cNvSpPr txBox="1"/>
          <p:nvPr/>
        </p:nvSpPr>
        <p:spPr>
          <a:xfrm>
            <a:off x="3177084" y="4282225"/>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1" name="TextBox 20">
            <a:extLst>
              <a:ext uri="{FF2B5EF4-FFF2-40B4-BE49-F238E27FC236}">
                <a16:creationId xmlns:a16="http://schemas.microsoft.com/office/drawing/2014/main" xmlns="" id="{AEF7C366-0897-4C8E-8378-7FA4DD199847}"/>
              </a:ext>
            </a:extLst>
          </p:cNvPr>
          <p:cNvSpPr txBox="1"/>
          <p:nvPr/>
        </p:nvSpPr>
        <p:spPr>
          <a:xfrm>
            <a:off x="3335345" y="6387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22" name="Arrow: Right 14">
            <a:extLst>
              <a:ext uri="{FF2B5EF4-FFF2-40B4-BE49-F238E27FC236}">
                <a16:creationId xmlns:a16="http://schemas.microsoft.com/office/drawing/2014/main" xmlns="" id="{0F11897B-B83C-4F51-9253-55E7899432BD}"/>
              </a:ext>
            </a:extLst>
          </p:cNvPr>
          <p:cNvSpPr/>
          <p:nvPr/>
        </p:nvSpPr>
        <p:spPr>
          <a:xfrm rot="447303">
            <a:off x="3105546" y="5518170"/>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4">
            <a:extLst>
              <a:ext uri="{FF2B5EF4-FFF2-40B4-BE49-F238E27FC236}">
                <a16:creationId xmlns:a16="http://schemas.microsoft.com/office/drawing/2014/main" xmlns="" id="{949B6256-3BE9-4C79-A5E0-99DA3A75BAAF}"/>
              </a:ext>
            </a:extLst>
          </p:cNvPr>
          <p:cNvSpPr/>
          <p:nvPr/>
        </p:nvSpPr>
        <p:spPr>
          <a:xfrm rot="20623018">
            <a:off x="3073217" y="4815061"/>
            <a:ext cx="505855" cy="185647"/>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182" h="284989">
                <a:moveTo>
                  <a:pt x="0" y="71247"/>
                </a:moveTo>
                <a:lnTo>
                  <a:pt x="1918819" y="71247"/>
                </a:lnTo>
                <a:lnTo>
                  <a:pt x="1918819" y="0"/>
                </a:lnTo>
                <a:lnTo>
                  <a:pt x="3129184" y="12107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4">
            <a:extLst>
              <a:ext uri="{FF2B5EF4-FFF2-40B4-BE49-F238E27FC236}">
                <a16:creationId xmlns:a16="http://schemas.microsoft.com/office/drawing/2014/main" xmlns="" id="{AF3D2179-684A-4082-8A9B-82CB61CBDFAF}"/>
              </a:ext>
            </a:extLst>
          </p:cNvPr>
          <p:cNvSpPr/>
          <p:nvPr/>
        </p:nvSpPr>
        <p:spPr>
          <a:xfrm rot="16200000">
            <a:off x="811706" y="2759238"/>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14">
            <a:extLst>
              <a:ext uri="{FF2B5EF4-FFF2-40B4-BE49-F238E27FC236}">
                <a16:creationId xmlns:a16="http://schemas.microsoft.com/office/drawing/2014/main" xmlns="" id="{7DFFFE6A-9F60-44F6-A3DB-C53F67AF06DA}"/>
              </a:ext>
            </a:extLst>
          </p:cNvPr>
          <p:cNvSpPr/>
          <p:nvPr/>
        </p:nvSpPr>
        <p:spPr>
          <a:xfrm rot="14775715">
            <a:off x="595230" y="3526594"/>
            <a:ext cx="729024" cy="202816"/>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 name="connsiteX0" fmla="*/ 0 w 2747095"/>
              <a:gd name="connsiteY0" fmla="*/ 71247 h 284989"/>
              <a:gd name="connsiteX1" fmla="*/ 1918819 w 2747095"/>
              <a:gd name="connsiteY1" fmla="*/ 71247 h 284989"/>
              <a:gd name="connsiteX2" fmla="*/ 1918819 w 2747095"/>
              <a:gd name="connsiteY2" fmla="*/ 0 h 284989"/>
              <a:gd name="connsiteX3" fmla="*/ 2747095 w 2747095"/>
              <a:gd name="connsiteY3" fmla="*/ 111212 h 284989"/>
              <a:gd name="connsiteX4" fmla="*/ 1918819 w 2747095"/>
              <a:gd name="connsiteY4" fmla="*/ 284989 h 284989"/>
              <a:gd name="connsiteX5" fmla="*/ 1918819 w 2747095"/>
              <a:gd name="connsiteY5" fmla="*/ 213742 h 284989"/>
              <a:gd name="connsiteX6" fmla="*/ 0 w 2747095"/>
              <a:gd name="connsiteY6" fmla="*/ 213742 h 284989"/>
              <a:gd name="connsiteX7" fmla="*/ 0 w 2747095"/>
              <a:gd name="connsiteY7" fmla="*/ 71247 h 284989"/>
              <a:gd name="connsiteX0" fmla="*/ 0 w 2827262"/>
              <a:gd name="connsiteY0" fmla="*/ 71247 h 284989"/>
              <a:gd name="connsiteX1" fmla="*/ 1918819 w 2827262"/>
              <a:gd name="connsiteY1" fmla="*/ 71247 h 284989"/>
              <a:gd name="connsiteX2" fmla="*/ 1918819 w 2827262"/>
              <a:gd name="connsiteY2" fmla="*/ 0 h 284989"/>
              <a:gd name="connsiteX3" fmla="*/ 2827262 w 2827262"/>
              <a:gd name="connsiteY3" fmla="*/ 139270 h 284989"/>
              <a:gd name="connsiteX4" fmla="*/ 1918819 w 2827262"/>
              <a:gd name="connsiteY4" fmla="*/ 284989 h 284989"/>
              <a:gd name="connsiteX5" fmla="*/ 1918819 w 2827262"/>
              <a:gd name="connsiteY5" fmla="*/ 213742 h 284989"/>
              <a:gd name="connsiteX6" fmla="*/ 0 w 2827262"/>
              <a:gd name="connsiteY6" fmla="*/ 213742 h 284989"/>
              <a:gd name="connsiteX7" fmla="*/ 0 w 282726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262" h="284989">
                <a:moveTo>
                  <a:pt x="0" y="71247"/>
                </a:moveTo>
                <a:lnTo>
                  <a:pt x="1918819" y="71247"/>
                </a:lnTo>
                <a:lnTo>
                  <a:pt x="1918819" y="0"/>
                </a:lnTo>
                <a:lnTo>
                  <a:pt x="2827262" y="139270"/>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xmlns="" id="{794A4A15-AB6F-414C-A666-E20CC9817B59}"/>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46735" y="1128166"/>
            <a:ext cx="4674910" cy="5570592"/>
          </a:xfrm>
          <a:prstGeom prst="rect">
            <a:avLst/>
          </a:prstGeom>
        </p:spPr>
      </p:pic>
    </p:spTree>
    <p:extLst>
      <p:ext uri="{BB962C8B-B14F-4D97-AF65-F5344CB8AC3E}">
        <p14:creationId xmlns:p14="http://schemas.microsoft.com/office/powerpoint/2010/main" xmlns="" val="305318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5301343" y="1128166"/>
            <a:ext cx="3308951" cy="32470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higher the proportion </a:t>
            </a:r>
            <a:b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of greenhouse gases in the atmosphere, the more radiation is absorbed.</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causes a rise in the temperature of the Earth and is known as the greenhouse effect.</a:t>
            </a:r>
          </a:p>
          <a:p>
            <a:pPr algn="l" fontAlgn="auto">
              <a:spcBef>
                <a:spcPts val="1200"/>
              </a:spcBef>
              <a:spcAft>
                <a:spcPts val="0"/>
              </a:spcAft>
              <a:defRPr/>
            </a:pPr>
            <a:r>
              <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increase in temperature drives climate change.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9" name="Oval 8">
            <a:extLst>
              <a:ext uri="{FF2B5EF4-FFF2-40B4-BE49-F238E27FC236}">
                <a16:creationId xmlns:a16="http://schemas.microsoft.com/office/drawing/2014/main" xmlns="" id="{0D764320-CCE9-4985-B4BA-FDD42D96A7ED}"/>
              </a:ext>
            </a:extLst>
          </p:cNvPr>
          <p:cNvSpPr/>
          <p:nvPr/>
        </p:nvSpPr>
        <p:spPr>
          <a:xfrm>
            <a:off x="-1166631" y="2525102"/>
            <a:ext cx="5747766" cy="5474537"/>
          </a:xfrm>
          <a:prstGeom prst="ellipse">
            <a:avLst/>
          </a:prstGeom>
          <a:noFill/>
          <a:ln>
            <a:solidFill>
              <a:srgbClr val="4137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xmlns="" id="{970E48B6-184B-4DA3-B92F-AAF10AD81AE9}"/>
              </a:ext>
            </a:extLst>
          </p:cNvPr>
          <p:cNvSpPr txBox="1"/>
          <p:nvPr/>
        </p:nvSpPr>
        <p:spPr>
          <a:xfrm>
            <a:off x="2571919" y="369362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3" name="TextBox 12">
            <a:extLst>
              <a:ext uri="{FF2B5EF4-FFF2-40B4-BE49-F238E27FC236}">
                <a16:creationId xmlns:a16="http://schemas.microsoft.com/office/drawing/2014/main" xmlns="" id="{341D65FA-B7F7-494A-A87E-0449D71045A5}"/>
              </a:ext>
            </a:extLst>
          </p:cNvPr>
          <p:cNvSpPr txBox="1"/>
          <p:nvPr/>
        </p:nvSpPr>
        <p:spPr>
          <a:xfrm>
            <a:off x="505690" y="289233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4" name="TextBox 13">
            <a:extLst>
              <a:ext uri="{FF2B5EF4-FFF2-40B4-BE49-F238E27FC236}">
                <a16:creationId xmlns:a16="http://schemas.microsoft.com/office/drawing/2014/main" xmlns="" id="{69918BB8-DC05-45C4-B763-A787527F282F}"/>
              </a:ext>
            </a:extLst>
          </p:cNvPr>
          <p:cNvSpPr txBox="1"/>
          <p:nvPr/>
        </p:nvSpPr>
        <p:spPr>
          <a:xfrm>
            <a:off x="1237122" y="3322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5" name="TextBox 14">
            <a:extLst>
              <a:ext uri="{FF2B5EF4-FFF2-40B4-BE49-F238E27FC236}">
                <a16:creationId xmlns:a16="http://schemas.microsoft.com/office/drawing/2014/main" xmlns="" id="{5FCFC142-EC33-489A-A527-C2327A908634}"/>
              </a:ext>
            </a:extLst>
          </p:cNvPr>
          <p:cNvSpPr txBox="1"/>
          <p:nvPr/>
        </p:nvSpPr>
        <p:spPr>
          <a:xfrm>
            <a:off x="3752450" y="518319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6" name="TextBox 15">
            <a:extLst>
              <a:ext uri="{FF2B5EF4-FFF2-40B4-BE49-F238E27FC236}">
                <a16:creationId xmlns:a16="http://schemas.microsoft.com/office/drawing/2014/main" xmlns="" id="{6EA61ED9-694D-4488-A865-E7235E4046DE}"/>
              </a:ext>
            </a:extLst>
          </p:cNvPr>
          <p:cNvSpPr txBox="1"/>
          <p:nvPr/>
        </p:nvSpPr>
        <p:spPr>
          <a:xfrm>
            <a:off x="378640" y="3579456"/>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7" name="TextBox 16">
            <a:extLst>
              <a:ext uri="{FF2B5EF4-FFF2-40B4-BE49-F238E27FC236}">
                <a16:creationId xmlns:a16="http://schemas.microsoft.com/office/drawing/2014/main" xmlns="" id="{C21899CA-263C-4096-9ACB-226A1B5F00AE}"/>
              </a:ext>
            </a:extLst>
          </p:cNvPr>
          <p:cNvSpPr txBox="1"/>
          <p:nvPr/>
        </p:nvSpPr>
        <p:spPr>
          <a:xfrm>
            <a:off x="3628737" y="4599984"/>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xmlns="" id="{F0BF0747-6BB2-4FEA-8D42-5CAC4E915789}"/>
              </a:ext>
            </a:extLst>
          </p:cNvPr>
          <p:cNvSpPr txBox="1"/>
          <p:nvPr/>
        </p:nvSpPr>
        <p:spPr>
          <a:xfrm>
            <a:off x="1827520" y="2568222"/>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1" dirty="0">
                <a:latin typeface="Open Sans" panose="020B0606030504020204" pitchFamily="34" charset="0"/>
                <a:ea typeface="Open Sans" panose="020B0606030504020204" pitchFamily="34" charset="0"/>
                <a:cs typeface="Open Sans" panose="020B0606030504020204" pitchFamily="34" charset="0"/>
              </a:rPr>
              <a:t>O</a:t>
            </a:r>
          </a:p>
        </p:txBody>
      </p:sp>
      <p:sp>
        <p:nvSpPr>
          <p:cNvPr id="19" name="TextBox 18">
            <a:extLst>
              <a:ext uri="{FF2B5EF4-FFF2-40B4-BE49-F238E27FC236}">
                <a16:creationId xmlns:a16="http://schemas.microsoft.com/office/drawing/2014/main" xmlns="" id="{2630D0CF-C21B-4267-AD1B-438D69B9E3C3}"/>
              </a:ext>
            </a:extLst>
          </p:cNvPr>
          <p:cNvSpPr txBox="1"/>
          <p:nvPr/>
        </p:nvSpPr>
        <p:spPr>
          <a:xfrm>
            <a:off x="3426652" y="5727288"/>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0" name="TextBox 19">
            <a:extLst>
              <a:ext uri="{FF2B5EF4-FFF2-40B4-BE49-F238E27FC236}">
                <a16:creationId xmlns:a16="http://schemas.microsoft.com/office/drawing/2014/main" xmlns="" id="{B435DB8A-055D-41BA-9231-4D0815D234B0}"/>
              </a:ext>
            </a:extLst>
          </p:cNvPr>
          <p:cNvSpPr txBox="1"/>
          <p:nvPr/>
        </p:nvSpPr>
        <p:spPr>
          <a:xfrm>
            <a:off x="3177084" y="4282225"/>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21" name="TextBox 20">
            <a:extLst>
              <a:ext uri="{FF2B5EF4-FFF2-40B4-BE49-F238E27FC236}">
                <a16:creationId xmlns:a16="http://schemas.microsoft.com/office/drawing/2014/main" xmlns="" id="{AEF7C366-0897-4C8E-8378-7FA4DD199847}"/>
              </a:ext>
            </a:extLst>
          </p:cNvPr>
          <p:cNvSpPr txBox="1"/>
          <p:nvPr/>
        </p:nvSpPr>
        <p:spPr>
          <a:xfrm>
            <a:off x="3335345" y="6387133"/>
            <a:ext cx="665019" cy="307777"/>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2</a:t>
            </a:r>
          </a:p>
        </p:txBody>
      </p:sp>
      <p:sp>
        <p:nvSpPr>
          <p:cNvPr id="23" name="Arrow: Right 14">
            <a:extLst>
              <a:ext uri="{FF2B5EF4-FFF2-40B4-BE49-F238E27FC236}">
                <a16:creationId xmlns:a16="http://schemas.microsoft.com/office/drawing/2014/main" xmlns="" id="{949B6256-3BE9-4C79-A5E0-99DA3A75BAAF}"/>
              </a:ext>
            </a:extLst>
          </p:cNvPr>
          <p:cNvSpPr/>
          <p:nvPr/>
        </p:nvSpPr>
        <p:spPr>
          <a:xfrm rot="20623018">
            <a:off x="3073217" y="4815061"/>
            <a:ext cx="505855" cy="185647"/>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182" h="284989">
                <a:moveTo>
                  <a:pt x="0" y="71247"/>
                </a:moveTo>
                <a:lnTo>
                  <a:pt x="1918819" y="71247"/>
                </a:lnTo>
                <a:lnTo>
                  <a:pt x="1918819" y="0"/>
                </a:lnTo>
                <a:lnTo>
                  <a:pt x="3129184" y="12107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4">
            <a:extLst>
              <a:ext uri="{FF2B5EF4-FFF2-40B4-BE49-F238E27FC236}">
                <a16:creationId xmlns:a16="http://schemas.microsoft.com/office/drawing/2014/main" xmlns="" id="{AF3D2179-684A-4082-8A9B-82CB61CBDFAF}"/>
              </a:ext>
            </a:extLst>
          </p:cNvPr>
          <p:cNvSpPr/>
          <p:nvPr/>
        </p:nvSpPr>
        <p:spPr>
          <a:xfrm rot="16200000">
            <a:off x="811706" y="3665951"/>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14">
            <a:extLst>
              <a:ext uri="{FF2B5EF4-FFF2-40B4-BE49-F238E27FC236}">
                <a16:creationId xmlns:a16="http://schemas.microsoft.com/office/drawing/2014/main" xmlns="" id="{7DFFFE6A-9F60-44F6-A3DB-C53F67AF06DA}"/>
              </a:ext>
            </a:extLst>
          </p:cNvPr>
          <p:cNvSpPr/>
          <p:nvPr/>
        </p:nvSpPr>
        <p:spPr>
          <a:xfrm rot="14775715">
            <a:off x="595230" y="3526594"/>
            <a:ext cx="729024" cy="202816"/>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 name="connsiteX0" fmla="*/ 0 w 3129182"/>
              <a:gd name="connsiteY0" fmla="*/ 71247 h 284989"/>
              <a:gd name="connsiteX1" fmla="*/ 1918819 w 3129182"/>
              <a:gd name="connsiteY1" fmla="*/ 71247 h 284989"/>
              <a:gd name="connsiteX2" fmla="*/ 1918819 w 3129182"/>
              <a:gd name="connsiteY2" fmla="*/ 0 h 284989"/>
              <a:gd name="connsiteX3" fmla="*/ 3129184 w 3129182"/>
              <a:gd name="connsiteY3" fmla="*/ 121075 h 284989"/>
              <a:gd name="connsiteX4" fmla="*/ 1918819 w 3129182"/>
              <a:gd name="connsiteY4" fmla="*/ 284989 h 284989"/>
              <a:gd name="connsiteX5" fmla="*/ 1918819 w 3129182"/>
              <a:gd name="connsiteY5" fmla="*/ 213742 h 284989"/>
              <a:gd name="connsiteX6" fmla="*/ 0 w 3129182"/>
              <a:gd name="connsiteY6" fmla="*/ 213742 h 284989"/>
              <a:gd name="connsiteX7" fmla="*/ 0 w 3129182"/>
              <a:gd name="connsiteY7" fmla="*/ 71247 h 284989"/>
              <a:gd name="connsiteX0" fmla="*/ 0 w 2747095"/>
              <a:gd name="connsiteY0" fmla="*/ 71247 h 284989"/>
              <a:gd name="connsiteX1" fmla="*/ 1918819 w 2747095"/>
              <a:gd name="connsiteY1" fmla="*/ 71247 h 284989"/>
              <a:gd name="connsiteX2" fmla="*/ 1918819 w 2747095"/>
              <a:gd name="connsiteY2" fmla="*/ 0 h 284989"/>
              <a:gd name="connsiteX3" fmla="*/ 2747095 w 2747095"/>
              <a:gd name="connsiteY3" fmla="*/ 111212 h 284989"/>
              <a:gd name="connsiteX4" fmla="*/ 1918819 w 2747095"/>
              <a:gd name="connsiteY4" fmla="*/ 284989 h 284989"/>
              <a:gd name="connsiteX5" fmla="*/ 1918819 w 2747095"/>
              <a:gd name="connsiteY5" fmla="*/ 213742 h 284989"/>
              <a:gd name="connsiteX6" fmla="*/ 0 w 2747095"/>
              <a:gd name="connsiteY6" fmla="*/ 213742 h 284989"/>
              <a:gd name="connsiteX7" fmla="*/ 0 w 2747095"/>
              <a:gd name="connsiteY7" fmla="*/ 71247 h 284989"/>
              <a:gd name="connsiteX0" fmla="*/ 0 w 2827262"/>
              <a:gd name="connsiteY0" fmla="*/ 71247 h 284989"/>
              <a:gd name="connsiteX1" fmla="*/ 1918819 w 2827262"/>
              <a:gd name="connsiteY1" fmla="*/ 71247 h 284989"/>
              <a:gd name="connsiteX2" fmla="*/ 1918819 w 2827262"/>
              <a:gd name="connsiteY2" fmla="*/ 0 h 284989"/>
              <a:gd name="connsiteX3" fmla="*/ 2827262 w 2827262"/>
              <a:gd name="connsiteY3" fmla="*/ 139270 h 284989"/>
              <a:gd name="connsiteX4" fmla="*/ 1918819 w 2827262"/>
              <a:gd name="connsiteY4" fmla="*/ 284989 h 284989"/>
              <a:gd name="connsiteX5" fmla="*/ 1918819 w 2827262"/>
              <a:gd name="connsiteY5" fmla="*/ 213742 h 284989"/>
              <a:gd name="connsiteX6" fmla="*/ 0 w 2827262"/>
              <a:gd name="connsiteY6" fmla="*/ 213742 h 284989"/>
              <a:gd name="connsiteX7" fmla="*/ 0 w 2827262"/>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262" h="284989">
                <a:moveTo>
                  <a:pt x="0" y="71247"/>
                </a:moveTo>
                <a:lnTo>
                  <a:pt x="1918819" y="71247"/>
                </a:lnTo>
                <a:lnTo>
                  <a:pt x="1918819" y="0"/>
                </a:lnTo>
                <a:lnTo>
                  <a:pt x="2827262" y="139270"/>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xmlns="" id="{EC2166D2-9028-49AE-9086-5263B0ABC32F}"/>
              </a:ext>
            </a:extLst>
          </p:cNvPr>
          <p:cNvSpPr txBox="1"/>
          <p:nvPr/>
        </p:nvSpPr>
        <p:spPr>
          <a:xfrm>
            <a:off x="3156975" y="3951327"/>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7" name="TextBox 26">
            <a:extLst>
              <a:ext uri="{FF2B5EF4-FFF2-40B4-BE49-F238E27FC236}">
                <a16:creationId xmlns:a16="http://schemas.microsoft.com/office/drawing/2014/main" xmlns="" id="{E9C2F94F-F302-485F-B023-DEE3A6FFEEC3}"/>
              </a:ext>
            </a:extLst>
          </p:cNvPr>
          <p:cNvSpPr txBox="1"/>
          <p:nvPr/>
        </p:nvSpPr>
        <p:spPr>
          <a:xfrm>
            <a:off x="93891" y="3901938"/>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8" name="TextBox 27">
            <a:extLst>
              <a:ext uri="{FF2B5EF4-FFF2-40B4-BE49-F238E27FC236}">
                <a16:creationId xmlns:a16="http://schemas.microsoft.com/office/drawing/2014/main" xmlns="" id="{3650A2C4-65AD-4AD6-9153-D7BC2743610C}"/>
              </a:ext>
            </a:extLst>
          </p:cNvPr>
          <p:cNvSpPr txBox="1"/>
          <p:nvPr/>
        </p:nvSpPr>
        <p:spPr>
          <a:xfrm>
            <a:off x="885706" y="3112204"/>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9" name="TextBox 28">
            <a:extLst>
              <a:ext uri="{FF2B5EF4-FFF2-40B4-BE49-F238E27FC236}">
                <a16:creationId xmlns:a16="http://schemas.microsoft.com/office/drawing/2014/main" xmlns="" id="{9B670BA5-85FC-48B8-9315-1861587499DD}"/>
              </a:ext>
            </a:extLst>
          </p:cNvPr>
          <p:cNvSpPr txBox="1"/>
          <p:nvPr/>
        </p:nvSpPr>
        <p:spPr>
          <a:xfrm>
            <a:off x="2085836" y="2784695"/>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0" name="TextBox 29">
            <a:extLst>
              <a:ext uri="{FF2B5EF4-FFF2-40B4-BE49-F238E27FC236}">
                <a16:creationId xmlns:a16="http://schemas.microsoft.com/office/drawing/2014/main" xmlns="" id="{E42BDC1C-85A4-439A-8B28-EFD79A90B18C}"/>
              </a:ext>
            </a:extLst>
          </p:cNvPr>
          <p:cNvSpPr txBox="1"/>
          <p:nvPr/>
        </p:nvSpPr>
        <p:spPr>
          <a:xfrm>
            <a:off x="3855583" y="5738152"/>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1" name="TextBox 30">
            <a:extLst>
              <a:ext uri="{FF2B5EF4-FFF2-40B4-BE49-F238E27FC236}">
                <a16:creationId xmlns:a16="http://schemas.microsoft.com/office/drawing/2014/main" xmlns="" id="{01C3D30D-E61F-4162-A6A2-564C2CC1FA40}"/>
              </a:ext>
            </a:extLst>
          </p:cNvPr>
          <p:cNvSpPr txBox="1"/>
          <p:nvPr/>
        </p:nvSpPr>
        <p:spPr>
          <a:xfrm>
            <a:off x="2968601" y="3361100"/>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2" name="TextBox 31">
            <a:extLst>
              <a:ext uri="{FF2B5EF4-FFF2-40B4-BE49-F238E27FC236}">
                <a16:creationId xmlns:a16="http://schemas.microsoft.com/office/drawing/2014/main" xmlns="" id="{173D4091-CECC-4E8A-B321-5B77F4D56A39}"/>
              </a:ext>
            </a:extLst>
          </p:cNvPr>
          <p:cNvSpPr txBox="1"/>
          <p:nvPr/>
        </p:nvSpPr>
        <p:spPr>
          <a:xfrm>
            <a:off x="3682535" y="3894850"/>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3" name="TextBox 32">
            <a:extLst>
              <a:ext uri="{FF2B5EF4-FFF2-40B4-BE49-F238E27FC236}">
                <a16:creationId xmlns:a16="http://schemas.microsoft.com/office/drawing/2014/main" xmlns="" id="{00E16FF2-C8F2-449B-9152-DEB8604BF7F3}"/>
              </a:ext>
            </a:extLst>
          </p:cNvPr>
          <p:cNvSpPr txBox="1"/>
          <p:nvPr/>
        </p:nvSpPr>
        <p:spPr>
          <a:xfrm>
            <a:off x="822037" y="2659498"/>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4" name="TextBox 33">
            <a:extLst>
              <a:ext uri="{FF2B5EF4-FFF2-40B4-BE49-F238E27FC236}">
                <a16:creationId xmlns:a16="http://schemas.microsoft.com/office/drawing/2014/main" xmlns="" id="{5D0EA1F3-6317-4483-91CB-652E9E82FBE6}"/>
              </a:ext>
            </a:extLst>
          </p:cNvPr>
          <p:cNvSpPr txBox="1"/>
          <p:nvPr/>
        </p:nvSpPr>
        <p:spPr>
          <a:xfrm>
            <a:off x="4005950" y="4915311"/>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5" name="TextBox 34">
            <a:extLst>
              <a:ext uri="{FF2B5EF4-FFF2-40B4-BE49-F238E27FC236}">
                <a16:creationId xmlns:a16="http://schemas.microsoft.com/office/drawing/2014/main" xmlns="" id="{22875AB3-88FB-4153-AF29-719089200E91}"/>
              </a:ext>
            </a:extLst>
          </p:cNvPr>
          <p:cNvSpPr txBox="1"/>
          <p:nvPr/>
        </p:nvSpPr>
        <p:spPr>
          <a:xfrm>
            <a:off x="3148182" y="5091398"/>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6" name="TextBox 35">
            <a:extLst>
              <a:ext uri="{FF2B5EF4-FFF2-40B4-BE49-F238E27FC236}">
                <a16:creationId xmlns:a16="http://schemas.microsoft.com/office/drawing/2014/main" xmlns="" id="{E495EF64-5565-4B36-A2CE-350936E00C8F}"/>
              </a:ext>
            </a:extLst>
          </p:cNvPr>
          <p:cNvSpPr txBox="1"/>
          <p:nvPr/>
        </p:nvSpPr>
        <p:spPr>
          <a:xfrm>
            <a:off x="1230968" y="2818653"/>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7" name="TextBox 36">
            <a:extLst>
              <a:ext uri="{FF2B5EF4-FFF2-40B4-BE49-F238E27FC236}">
                <a16:creationId xmlns:a16="http://schemas.microsoft.com/office/drawing/2014/main" xmlns="" id="{B4BD2252-BCDC-4A40-A8BA-B2AEAFACB945}"/>
              </a:ext>
            </a:extLst>
          </p:cNvPr>
          <p:cNvSpPr txBox="1"/>
          <p:nvPr/>
        </p:nvSpPr>
        <p:spPr>
          <a:xfrm>
            <a:off x="3568068" y="6095117"/>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8" name="TextBox 37">
            <a:extLst>
              <a:ext uri="{FF2B5EF4-FFF2-40B4-BE49-F238E27FC236}">
                <a16:creationId xmlns:a16="http://schemas.microsoft.com/office/drawing/2014/main" xmlns="" id="{11822D21-B359-47C9-BA78-28133886C16A}"/>
              </a:ext>
            </a:extLst>
          </p:cNvPr>
          <p:cNvSpPr txBox="1"/>
          <p:nvPr/>
        </p:nvSpPr>
        <p:spPr>
          <a:xfrm>
            <a:off x="2537793" y="6442714"/>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CO</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9" name="TextBox 38">
            <a:extLst>
              <a:ext uri="{FF2B5EF4-FFF2-40B4-BE49-F238E27FC236}">
                <a16:creationId xmlns:a16="http://schemas.microsoft.com/office/drawing/2014/main" xmlns="" id="{9BAC2421-57D8-449C-B6D9-64F38DCD94E1}"/>
              </a:ext>
            </a:extLst>
          </p:cNvPr>
          <p:cNvSpPr txBox="1"/>
          <p:nvPr/>
        </p:nvSpPr>
        <p:spPr>
          <a:xfrm>
            <a:off x="3749757" y="4333514"/>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0" name="TextBox 39">
            <a:extLst>
              <a:ext uri="{FF2B5EF4-FFF2-40B4-BE49-F238E27FC236}">
                <a16:creationId xmlns:a16="http://schemas.microsoft.com/office/drawing/2014/main" xmlns="" id="{75622C3F-AF06-47D0-9461-C8E4407B2EED}"/>
              </a:ext>
            </a:extLst>
          </p:cNvPr>
          <p:cNvSpPr txBox="1"/>
          <p:nvPr/>
        </p:nvSpPr>
        <p:spPr>
          <a:xfrm>
            <a:off x="106752" y="3275053"/>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1" name="TextBox 40">
            <a:extLst>
              <a:ext uri="{FF2B5EF4-FFF2-40B4-BE49-F238E27FC236}">
                <a16:creationId xmlns:a16="http://schemas.microsoft.com/office/drawing/2014/main" xmlns="" id="{B1C9E330-EDD8-447D-979E-BCA3F5F89B4F}"/>
              </a:ext>
            </a:extLst>
          </p:cNvPr>
          <p:cNvSpPr txBox="1"/>
          <p:nvPr/>
        </p:nvSpPr>
        <p:spPr>
          <a:xfrm>
            <a:off x="2903049" y="6020903"/>
            <a:ext cx="665019" cy="307777"/>
          </a:xfrm>
          <a:prstGeom prst="rect">
            <a:avLst/>
          </a:prstGeom>
          <a:noFill/>
        </p:spPr>
        <p:txBody>
          <a:bodyPr wrap="square" rtlCol="0">
            <a:spAutoFit/>
          </a:bodyPr>
          <a:lstStyle/>
          <a:p>
            <a:r>
              <a:rPr lang="en-GB" sz="1400" b="1" dirty="0">
                <a:solidFill>
                  <a:srgbClr val="F57E1B"/>
                </a:solidFill>
                <a:latin typeface="Open Sans" panose="020B0606030504020204" pitchFamily="34" charset="0"/>
                <a:ea typeface="Open Sans" panose="020B0606030504020204" pitchFamily="34" charset="0"/>
                <a:cs typeface="Open Sans" panose="020B0606030504020204" pitchFamily="34" charset="0"/>
              </a:rPr>
              <a:t>CH</a:t>
            </a:r>
            <a:r>
              <a:rPr lang="en-GB" sz="1400" b="1" baseline="-25000" dirty="0">
                <a:solidFill>
                  <a:srgbClr val="F57E1B"/>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2" name="Arrow: Right 14">
            <a:extLst>
              <a:ext uri="{FF2B5EF4-FFF2-40B4-BE49-F238E27FC236}">
                <a16:creationId xmlns:a16="http://schemas.microsoft.com/office/drawing/2014/main" xmlns="" id="{235E625B-808B-4F52-94A5-89850030602C}"/>
              </a:ext>
            </a:extLst>
          </p:cNvPr>
          <p:cNvSpPr/>
          <p:nvPr/>
        </p:nvSpPr>
        <p:spPr>
          <a:xfrm rot="447303">
            <a:off x="2284455" y="5411153"/>
            <a:ext cx="1945013" cy="182501"/>
          </a:xfrm>
          <a:custGeom>
            <a:avLst/>
            <a:gdLst>
              <a:gd name="connsiteX0" fmla="*/ 0 w 2061313"/>
              <a:gd name="connsiteY0" fmla="*/ 71247 h 284989"/>
              <a:gd name="connsiteX1" fmla="*/ 1918819 w 2061313"/>
              <a:gd name="connsiteY1" fmla="*/ 71247 h 284989"/>
              <a:gd name="connsiteX2" fmla="*/ 1918819 w 2061313"/>
              <a:gd name="connsiteY2" fmla="*/ 0 h 284989"/>
              <a:gd name="connsiteX3" fmla="*/ 2061313 w 2061313"/>
              <a:gd name="connsiteY3" fmla="*/ 142495 h 284989"/>
              <a:gd name="connsiteX4" fmla="*/ 1918819 w 2061313"/>
              <a:gd name="connsiteY4" fmla="*/ 284989 h 284989"/>
              <a:gd name="connsiteX5" fmla="*/ 1918819 w 2061313"/>
              <a:gd name="connsiteY5" fmla="*/ 213742 h 284989"/>
              <a:gd name="connsiteX6" fmla="*/ 0 w 2061313"/>
              <a:gd name="connsiteY6" fmla="*/ 213742 h 284989"/>
              <a:gd name="connsiteX7" fmla="*/ 0 w 2061313"/>
              <a:gd name="connsiteY7" fmla="*/ 71247 h 284989"/>
              <a:gd name="connsiteX0" fmla="*/ 0 w 2256385"/>
              <a:gd name="connsiteY0" fmla="*/ 71247 h 284989"/>
              <a:gd name="connsiteX1" fmla="*/ 1918819 w 2256385"/>
              <a:gd name="connsiteY1" fmla="*/ 71247 h 284989"/>
              <a:gd name="connsiteX2" fmla="*/ 1918819 w 2256385"/>
              <a:gd name="connsiteY2" fmla="*/ 0 h 284989"/>
              <a:gd name="connsiteX3" fmla="*/ 2256385 w 2256385"/>
              <a:gd name="connsiteY3" fmla="*/ 142495 h 284989"/>
              <a:gd name="connsiteX4" fmla="*/ 1918819 w 2256385"/>
              <a:gd name="connsiteY4" fmla="*/ 284989 h 284989"/>
              <a:gd name="connsiteX5" fmla="*/ 1918819 w 2256385"/>
              <a:gd name="connsiteY5" fmla="*/ 213742 h 284989"/>
              <a:gd name="connsiteX6" fmla="*/ 0 w 2256385"/>
              <a:gd name="connsiteY6" fmla="*/ 213742 h 284989"/>
              <a:gd name="connsiteX7" fmla="*/ 0 w 2256385"/>
              <a:gd name="connsiteY7" fmla="*/ 71247 h 28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6385" h="284989">
                <a:moveTo>
                  <a:pt x="0" y="71247"/>
                </a:moveTo>
                <a:lnTo>
                  <a:pt x="1918819" y="71247"/>
                </a:lnTo>
                <a:lnTo>
                  <a:pt x="1918819" y="0"/>
                </a:lnTo>
                <a:lnTo>
                  <a:pt x="2256385" y="142495"/>
                </a:lnTo>
                <a:lnTo>
                  <a:pt x="1918819" y="284989"/>
                </a:lnTo>
                <a:lnTo>
                  <a:pt x="1918819" y="213742"/>
                </a:lnTo>
                <a:lnTo>
                  <a:pt x="0" y="213742"/>
                </a:lnTo>
                <a:lnTo>
                  <a:pt x="0" y="71247"/>
                </a:lnTo>
                <a:close/>
              </a:path>
            </a:pathLst>
          </a:custGeom>
          <a:solidFill>
            <a:srgbClr val="4137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xmlns="" id="{794A4A15-AB6F-414C-A666-E20CC9817B59}"/>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46735" y="1128166"/>
            <a:ext cx="4674910" cy="5570592"/>
          </a:xfrm>
          <a:prstGeom prst="rect">
            <a:avLst/>
          </a:prstGeom>
        </p:spPr>
      </p:pic>
    </p:spTree>
    <p:extLst>
      <p:ext uri="{BB962C8B-B14F-4D97-AF65-F5344CB8AC3E}">
        <p14:creationId xmlns:p14="http://schemas.microsoft.com/office/powerpoint/2010/main" xmlns="" val="149653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41061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Climate change can be caused gradually by natural processes or suddenly by large events, such as a massive meteorite strike or volcanic activity. However, the rapid climate change we are experiencing now is due to three main human activities:</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2487CB89-C874-4510-A225-0640D1CA5846}"/>
              </a:ext>
            </a:extLst>
          </p:cNvPr>
          <p:cNvSpPr txBox="1"/>
          <p:nvPr/>
        </p:nvSpPr>
        <p:spPr>
          <a:xfrm>
            <a:off x="360002" y="2390459"/>
            <a:ext cx="4768258" cy="4001095"/>
          </a:xfrm>
          <a:prstGeom prst="rect">
            <a:avLst/>
          </a:prstGeom>
          <a:noFill/>
        </p:spPr>
        <p:txBody>
          <a:bodyPr wrap="square">
            <a:spAutoFit/>
          </a:bodyPr>
          <a:lstStyle/>
          <a:p>
            <a:pPr marL="285750" indent="-285750">
              <a:spcAft>
                <a:spcPts val="1200"/>
              </a:spcAft>
              <a:buFont typeface="Wingdings" panose="05000000000000000000" pitchFamily="2" charset="2"/>
              <a:buChar char="Ø"/>
            </a:pPr>
            <a:r>
              <a:rPr lang="en-GB" b="1" dirty="0">
                <a:latin typeface="Open Sans" panose="020B0606030504020204" pitchFamily="34" charset="0"/>
                <a:ea typeface="Open Sans" panose="020B0606030504020204" pitchFamily="34" charset="0"/>
                <a:cs typeface="Open Sans" panose="020B0606030504020204" pitchFamily="34" charset="0"/>
              </a:rPr>
              <a:t>Burning fossil fuels </a:t>
            </a:r>
            <a:r>
              <a:rPr lang="en-GB" dirty="0">
                <a:latin typeface="Open Sans" panose="020B0606030504020204" pitchFamily="34" charset="0"/>
                <a:ea typeface="Open Sans" panose="020B0606030504020204" pitchFamily="34" charset="0"/>
                <a:cs typeface="Open Sans" panose="020B0606030504020204" pitchFamily="34" charset="0"/>
              </a:rPr>
              <a:t>for heating and cooking, generating electricity and powering vehicles releases carbon dioxide into the atmosphere.</a:t>
            </a:r>
          </a:p>
          <a:p>
            <a:pPr marL="285750" indent="-285750">
              <a:spcAft>
                <a:spcPts val="1200"/>
              </a:spcAft>
              <a:buFont typeface="Wingdings" panose="05000000000000000000" pitchFamily="2" charset="2"/>
              <a:buChar char="Ø"/>
            </a:pPr>
            <a:r>
              <a:rPr lang="en-GB" b="1" dirty="0">
                <a:latin typeface="Open Sans" panose="020B0606030504020204" pitchFamily="34" charset="0"/>
                <a:ea typeface="Open Sans" panose="020B0606030504020204" pitchFamily="34" charset="0"/>
                <a:cs typeface="Open Sans" panose="020B0606030504020204" pitchFamily="34" charset="0"/>
              </a:rPr>
              <a:t>Deforestation</a:t>
            </a:r>
            <a:r>
              <a:rPr lang="en-GB" dirty="0">
                <a:latin typeface="Open Sans" panose="020B0606030504020204" pitchFamily="34" charset="0"/>
                <a:ea typeface="Open Sans" panose="020B0606030504020204" pitchFamily="34" charset="0"/>
                <a:cs typeface="Open Sans" panose="020B0606030504020204" pitchFamily="34" charset="0"/>
              </a:rPr>
              <a:t> (destruction of forests) releases carbon dioxide and reduces the number of trees able to capture carbon dioxide from the atmosphere.</a:t>
            </a:r>
          </a:p>
          <a:p>
            <a:pPr marL="285750" indent="-285750">
              <a:spcAft>
                <a:spcPts val="1200"/>
              </a:spcAft>
              <a:buFont typeface="Wingdings" panose="05000000000000000000" pitchFamily="2" charset="2"/>
              <a:buChar char="Ø"/>
            </a:pPr>
            <a:r>
              <a:rPr lang="en-GB" b="1" dirty="0">
                <a:latin typeface="Open Sans" panose="020B0606030504020204" pitchFamily="34" charset="0"/>
                <a:ea typeface="Open Sans" panose="020B0606030504020204" pitchFamily="34" charset="0"/>
                <a:cs typeface="Open Sans" panose="020B0606030504020204" pitchFamily="34" charset="0"/>
              </a:rPr>
              <a:t>Reduction of biodiversity </a:t>
            </a:r>
            <a:r>
              <a:rPr lang="en-GB" dirty="0">
                <a:latin typeface="Open Sans" panose="020B0606030504020204" pitchFamily="34" charset="0"/>
                <a:ea typeface="Open Sans" panose="020B0606030504020204" pitchFamily="34" charset="0"/>
                <a:cs typeface="Open Sans" panose="020B0606030504020204" pitchFamily="34" charset="0"/>
              </a:rPr>
              <a:t>creates an unstable ecosystem. </a:t>
            </a:r>
            <a:r>
              <a:rPr lang="en-GB" sz="1800" dirty="0">
                <a:effectLst/>
                <a:latin typeface="Open Sans" panose="020B0606030504020204" pitchFamily="34" charset="0"/>
                <a:ea typeface="Open Sans" panose="020B0606030504020204" pitchFamily="34" charset="0"/>
                <a:cs typeface="Open Sans" panose="020B0606030504020204" pitchFamily="34" charset="0"/>
              </a:rPr>
              <a:t>Nature loss leads to ecosystems that are less able to capture carbon from the atmosphere and less resilient to rising temperatures.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xmlns="" id="{9C74087E-5449-48E6-8561-815C67D77686}"/>
              </a:ext>
            </a:extLst>
          </p:cNvPr>
          <p:cNvPicPr>
            <a:picLocks noChangeAspect="1"/>
          </p:cNvPicPr>
          <p:nvPr/>
        </p:nvPicPr>
        <p:blipFill>
          <a:blip r:embed="rId4" cstate="email"/>
          <a:stretch>
            <a:fillRect/>
          </a:stretch>
        </p:blipFill>
        <p:spPr>
          <a:xfrm>
            <a:off x="5839562" y="2412822"/>
            <a:ext cx="2591399" cy="1727599"/>
          </a:xfrm>
          <a:prstGeom prst="rect">
            <a:avLst/>
          </a:prstGeom>
        </p:spPr>
      </p:pic>
      <p:pic>
        <p:nvPicPr>
          <p:cNvPr id="12" name="Picture 11">
            <a:extLst>
              <a:ext uri="{FF2B5EF4-FFF2-40B4-BE49-F238E27FC236}">
                <a16:creationId xmlns:a16="http://schemas.microsoft.com/office/drawing/2014/main" xmlns="" id="{389C8987-69D7-451F-A48B-7287F0C6C9E5}"/>
              </a:ext>
            </a:extLst>
          </p:cNvPr>
          <p:cNvPicPr>
            <a:picLocks noChangeAspect="1"/>
          </p:cNvPicPr>
          <p:nvPr/>
        </p:nvPicPr>
        <p:blipFill>
          <a:blip r:embed="rId5" cstate="email"/>
          <a:stretch>
            <a:fillRect/>
          </a:stretch>
        </p:blipFill>
        <p:spPr>
          <a:xfrm>
            <a:off x="5842797" y="4473177"/>
            <a:ext cx="2588163" cy="1727599"/>
          </a:xfrm>
          <a:prstGeom prst="rect">
            <a:avLst/>
          </a:prstGeom>
        </p:spPr>
      </p:pic>
      <p:sp>
        <p:nvSpPr>
          <p:cNvPr id="11" name="Google Shape;318;p14">
            <a:extLst>
              <a:ext uri="{FF2B5EF4-FFF2-40B4-BE49-F238E27FC236}">
                <a16:creationId xmlns:a16="http://schemas.microsoft.com/office/drawing/2014/main" xmlns="" id="{0EC83756-0E30-4179-9D24-F682E1DD68BD}"/>
              </a:ext>
            </a:extLst>
          </p:cNvPr>
          <p:cNvSpPr/>
          <p:nvPr/>
        </p:nvSpPr>
        <p:spPr>
          <a:xfrm>
            <a:off x="5242607" y="4136640"/>
            <a:ext cx="3188353" cy="21540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Sam Hobson / WWF-UK licensed under CC BY</a:t>
            </a:r>
            <a:endParaRPr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319;p14">
            <a:extLst>
              <a:ext uri="{FF2B5EF4-FFF2-40B4-BE49-F238E27FC236}">
                <a16:creationId xmlns:a16="http://schemas.microsoft.com/office/drawing/2014/main" xmlns="" id="{151EE275-CCB2-4755-B04B-0459CFC7CAEC}"/>
              </a:ext>
            </a:extLst>
          </p:cNvPr>
          <p:cNvSpPr/>
          <p:nvPr/>
        </p:nvSpPr>
        <p:spPr>
          <a:xfrm>
            <a:off x="5128261" y="6200776"/>
            <a:ext cx="3384400"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Deforestation for future agriculture plantation-</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Tahuamanu</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Province, heading to Centro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Poblado</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de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Alerta</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Madre de Dios Region, Peru by © Nicolas Villaume / WWF-US licensed under CC BY</a:t>
            </a:r>
            <a:endParaRPr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7323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Causes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410618"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The 50 least developed countries are thought to have contributed 1% </a:t>
            </a:r>
            <a:r>
              <a:rPr lang="en-GB" dirty="0">
                <a:latin typeface="Open Sans" panose="020B0606030504020204" pitchFamily="34" charset="0"/>
                <a:ea typeface="Open Sans" panose="020B0606030504020204" pitchFamily="34" charset="0"/>
                <a:cs typeface="Open Sans" panose="020B0606030504020204" pitchFamily="34" charset="0"/>
              </a:rPr>
              <a:t>of</a:t>
            </a:r>
            <a:r>
              <a:rPr lang="en-GB" sz="1800" dirty="0">
                <a:effectLst/>
                <a:latin typeface="Open Sans" panose="020B0606030504020204" pitchFamily="34" charset="0"/>
                <a:ea typeface="Open Sans" panose="020B0606030504020204" pitchFamily="34" charset="0"/>
                <a:cs typeface="Open Sans" panose="020B0606030504020204" pitchFamily="34" charset="0"/>
              </a:rPr>
              <a:t> the greenhouse gases that have caused global warming. The USA, the EU and China alone have contributed around 60%.</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32" name="Group 31">
            <a:extLst>
              <a:ext uri="{FF2B5EF4-FFF2-40B4-BE49-F238E27FC236}">
                <a16:creationId xmlns:a16="http://schemas.microsoft.com/office/drawing/2014/main" xmlns="" id="{E5663DD7-9F1A-404E-9B40-3F210E6CD078}"/>
              </a:ext>
            </a:extLst>
          </p:cNvPr>
          <p:cNvGrpSpPr/>
          <p:nvPr/>
        </p:nvGrpSpPr>
        <p:grpSpPr>
          <a:xfrm>
            <a:off x="2770655" y="2174860"/>
            <a:ext cx="3602689" cy="4338652"/>
            <a:chOff x="2770655" y="2252562"/>
            <a:chExt cx="3602689" cy="4338652"/>
          </a:xfrm>
        </p:grpSpPr>
        <p:pic>
          <p:nvPicPr>
            <p:cNvPr id="11" name="Picture 10">
              <a:extLst>
                <a:ext uri="{FF2B5EF4-FFF2-40B4-BE49-F238E27FC236}">
                  <a16:creationId xmlns:a16="http://schemas.microsoft.com/office/drawing/2014/main" xmlns="" id="{C8BC8C21-02F5-45AB-BBEF-B223F30490CA}"/>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70655" y="2991214"/>
              <a:ext cx="3602689" cy="3600000"/>
            </a:xfrm>
            <a:prstGeom prst="rect">
              <a:avLst/>
            </a:prstGeom>
          </p:spPr>
        </p:pic>
        <p:grpSp>
          <p:nvGrpSpPr>
            <p:cNvPr id="31" name="Group 30">
              <a:extLst>
                <a:ext uri="{FF2B5EF4-FFF2-40B4-BE49-F238E27FC236}">
                  <a16:creationId xmlns:a16="http://schemas.microsoft.com/office/drawing/2014/main" xmlns="" id="{276130AD-186A-4065-B668-8BF161B20CD5}"/>
                </a:ext>
              </a:extLst>
            </p:cNvPr>
            <p:cNvGrpSpPr/>
            <p:nvPr/>
          </p:nvGrpSpPr>
          <p:grpSpPr>
            <a:xfrm>
              <a:off x="2887549" y="2252562"/>
              <a:ext cx="3223226" cy="3698710"/>
              <a:chOff x="2887549" y="2252562"/>
              <a:chExt cx="3223226" cy="3698710"/>
            </a:xfrm>
          </p:grpSpPr>
          <p:sp>
            <p:nvSpPr>
              <p:cNvPr id="13" name="TextBox 12">
                <a:extLst>
                  <a:ext uri="{FF2B5EF4-FFF2-40B4-BE49-F238E27FC236}">
                    <a16:creationId xmlns:a16="http://schemas.microsoft.com/office/drawing/2014/main" xmlns="" id="{E295BD35-1130-4B52-A4FF-C129FB6BC61B}"/>
                  </a:ext>
                </a:extLst>
              </p:cNvPr>
              <p:cNvSpPr txBox="1"/>
              <p:nvPr/>
            </p:nvSpPr>
            <p:spPr>
              <a:xfrm>
                <a:off x="4719941" y="2603992"/>
                <a:ext cx="1173004" cy="369332"/>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Oceania</a:t>
                </a:r>
              </a:p>
            </p:txBody>
          </p:sp>
          <p:sp>
            <p:nvSpPr>
              <p:cNvPr id="14" name="TextBox 13">
                <a:extLst>
                  <a:ext uri="{FF2B5EF4-FFF2-40B4-BE49-F238E27FC236}">
                    <a16:creationId xmlns:a16="http://schemas.microsoft.com/office/drawing/2014/main" xmlns="" id="{0E9317B6-3943-4A14-8CC0-030BAC53567D}"/>
                  </a:ext>
                </a:extLst>
              </p:cNvPr>
              <p:cNvSpPr txBox="1"/>
              <p:nvPr/>
            </p:nvSpPr>
            <p:spPr>
              <a:xfrm>
                <a:off x="2887549" y="2608179"/>
                <a:ext cx="814206" cy="369332"/>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Africa</a:t>
                </a:r>
              </a:p>
            </p:txBody>
          </p:sp>
          <p:sp>
            <p:nvSpPr>
              <p:cNvPr id="15" name="TextBox 14">
                <a:extLst>
                  <a:ext uri="{FF2B5EF4-FFF2-40B4-BE49-F238E27FC236}">
                    <a16:creationId xmlns:a16="http://schemas.microsoft.com/office/drawing/2014/main" xmlns="" id="{6DF7554F-448D-4C26-B279-0FB12A9AAF7F}"/>
                  </a:ext>
                </a:extLst>
              </p:cNvPr>
              <p:cNvSpPr txBox="1"/>
              <p:nvPr/>
            </p:nvSpPr>
            <p:spPr>
              <a:xfrm>
                <a:off x="3083848" y="2252562"/>
                <a:ext cx="2209917" cy="369332"/>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South America</a:t>
                </a:r>
              </a:p>
            </p:txBody>
          </p:sp>
          <p:sp>
            <p:nvSpPr>
              <p:cNvPr id="19" name="TextBox 18">
                <a:extLst>
                  <a:ext uri="{FF2B5EF4-FFF2-40B4-BE49-F238E27FC236}">
                    <a16:creationId xmlns:a16="http://schemas.microsoft.com/office/drawing/2014/main" xmlns="" id="{0998BAF3-10F9-4F5B-BC48-4015B29A32B7}"/>
                  </a:ext>
                </a:extLst>
              </p:cNvPr>
              <p:cNvSpPr txBox="1"/>
              <p:nvPr/>
            </p:nvSpPr>
            <p:spPr>
              <a:xfrm>
                <a:off x="4751168" y="3864353"/>
                <a:ext cx="1359607"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North America</a:t>
                </a:r>
              </a:p>
            </p:txBody>
          </p:sp>
          <p:sp>
            <p:nvSpPr>
              <p:cNvPr id="20" name="TextBox 19">
                <a:extLst>
                  <a:ext uri="{FF2B5EF4-FFF2-40B4-BE49-F238E27FC236}">
                    <a16:creationId xmlns:a16="http://schemas.microsoft.com/office/drawing/2014/main" xmlns="" id="{CE9C3056-188F-41D7-9E9D-1AFFE02E61E1}"/>
                  </a:ext>
                </a:extLst>
              </p:cNvPr>
              <p:cNvSpPr txBox="1"/>
              <p:nvPr/>
            </p:nvSpPr>
            <p:spPr>
              <a:xfrm>
                <a:off x="4255488" y="5581940"/>
                <a:ext cx="991359" cy="369332"/>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Europe</a:t>
                </a:r>
              </a:p>
            </p:txBody>
          </p:sp>
          <p:sp>
            <p:nvSpPr>
              <p:cNvPr id="21" name="TextBox 20">
                <a:extLst>
                  <a:ext uri="{FF2B5EF4-FFF2-40B4-BE49-F238E27FC236}">
                    <a16:creationId xmlns:a16="http://schemas.microsoft.com/office/drawing/2014/main" xmlns="" id="{E0ED4D31-F528-4BD6-B6F9-53D04B9514C3}"/>
                  </a:ext>
                </a:extLst>
              </p:cNvPr>
              <p:cNvSpPr txBox="1"/>
              <p:nvPr/>
            </p:nvSpPr>
            <p:spPr>
              <a:xfrm>
                <a:off x="3154605" y="4488574"/>
                <a:ext cx="861506" cy="369332"/>
              </a:xfrm>
              <a:prstGeom prst="rect">
                <a:avLst/>
              </a:prstGeom>
              <a:noFill/>
            </p:spPr>
            <p:txBody>
              <a:bodyPr wrap="square" rtlCol="0">
                <a:spAutoFit/>
              </a:bodyP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Asia</a:t>
                </a:r>
              </a:p>
            </p:txBody>
          </p:sp>
          <p:cxnSp>
            <p:nvCxnSpPr>
              <p:cNvPr id="5" name="Straight Connector 4">
                <a:extLst>
                  <a:ext uri="{FF2B5EF4-FFF2-40B4-BE49-F238E27FC236}">
                    <a16:creationId xmlns:a16="http://schemas.microsoft.com/office/drawing/2014/main" xmlns="" id="{1E7328D5-1EE9-4AAC-9519-943A673A9F9B}"/>
                  </a:ext>
                </a:extLst>
              </p:cNvPr>
              <p:cNvCxnSpPr/>
              <p:nvPr/>
            </p:nvCxnSpPr>
            <p:spPr>
              <a:xfrm>
                <a:off x="3643975" y="2852339"/>
                <a:ext cx="272260" cy="27226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5232E1C7-1C76-43E0-ABCD-736AD019D48F}"/>
                  </a:ext>
                </a:extLst>
              </p:cNvPr>
              <p:cNvCxnSpPr>
                <a:cxnSpLocks/>
              </p:cNvCxnSpPr>
              <p:nvPr/>
            </p:nvCxnSpPr>
            <p:spPr>
              <a:xfrm flipH="1">
                <a:off x="4578264" y="2824450"/>
                <a:ext cx="172904" cy="172904"/>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B1260A4D-0F54-48BD-89FC-B65A34662424}"/>
                  </a:ext>
                </a:extLst>
              </p:cNvPr>
              <p:cNvCxnSpPr>
                <a:cxnSpLocks/>
              </p:cNvCxnSpPr>
              <p:nvPr/>
            </p:nvCxnSpPr>
            <p:spPr>
              <a:xfrm>
                <a:off x="4294208" y="2559339"/>
                <a:ext cx="0" cy="467012"/>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xmlns="" val="27105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Does Climate Change Affect?</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30931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In the long term, everyone will feel the effects of climate change</a:t>
            </a:r>
            <a:r>
              <a:rPr lang="en-GB" sz="1800" dirty="0">
                <a:latin typeface="Open Sans" panose="020B0606030504020204" pitchFamily="34" charset="0"/>
                <a:ea typeface="Open Sans" panose="020B0606030504020204" pitchFamily="34" charset="0"/>
                <a:cs typeface="Open Sans" panose="020B0606030504020204" pitchFamily="34" charset="0"/>
              </a:rPr>
              <a:t>. However,</a:t>
            </a:r>
            <a:r>
              <a:rPr lang="en-GB" sz="1800" dirty="0">
                <a:effectLst/>
                <a:latin typeface="Open Sans" panose="020B0606030504020204" pitchFamily="34" charset="0"/>
                <a:ea typeface="Open Sans" panose="020B0606030504020204" pitchFamily="34" charset="0"/>
                <a:cs typeface="Open Sans" panose="020B0606030504020204" pitchFamily="34" charset="0"/>
              </a:rPr>
              <a:t> some people are currently more affected than others.</a:t>
            </a:r>
            <a:br>
              <a:rPr lang="en-GB" sz="1800" dirty="0">
                <a:effectLst/>
                <a:latin typeface="Open Sans" panose="020B0606030504020204" pitchFamily="34" charset="0"/>
                <a:ea typeface="Open Sans" panose="020B0606030504020204" pitchFamily="34" charset="0"/>
                <a:cs typeface="Open Sans" panose="020B0606030504020204" pitchFamily="34" charset="0"/>
              </a:rPr>
            </a:br>
            <a:endParaRPr lang="en-GB" sz="18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60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In most cases, the wealth of prosperous countries has come from activities which contribute to greenhouse gas emissions. This wealth allows these countries to protect themselves from the effects of climate change.</a:t>
            </a:r>
          </a:p>
          <a:p>
            <a:pPr algn="l" fontAlgn="auto">
              <a:spcAft>
                <a:spcPts val="600"/>
              </a:spcAft>
              <a:defRPr/>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fontAlgn="auto">
              <a:spcAft>
                <a:spcPts val="60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Poorer countries are less able to adapt to climate change and therefore suffer the most from its effects. They are also less able to develop because they need to focus on addressing the challenges caused by climate change.</a:t>
            </a: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31800" y="4606074"/>
            <a:ext cx="8280400" cy="1209947"/>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effectLst/>
                <a:latin typeface="Open Sans" panose="020B0606030504020204" pitchFamily="34" charset="0"/>
                <a:ea typeface="Calibri" panose="020F0502020204030204" pitchFamily="34" charset="0"/>
                <a:cs typeface="Calibri" panose="020F0502020204030204" pitchFamily="34" charset="0"/>
              </a:rPr>
              <a:t>The countries who have contributed the least to the climate crisis are the ones who are affected the most. </a:t>
            </a:r>
          </a:p>
          <a:p>
            <a:endParaRPr lang="en-GB" sz="1800" b="1" dirty="0">
              <a:solidFill>
                <a:schemeClr val="tx1"/>
              </a:solidFill>
              <a:effectLst/>
              <a:latin typeface="Open Sans" panose="020B0606030504020204" pitchFamily="34" charset="0"/>
              <a:ea typeface="Calibri" panose="020F0502020204030204" pitchFamily="34" charset="0"/>
              <a:cs typeface="Calibri" panose="020F0502020204030204" pitchFamily="34" charset="0"/>
            </a:endParaRPr>
          </a:p>
          <a:p>
            <a:r>
              <a:rPr lang="en-GB" sz="1800" b="1" dirty="0">
                <a:solidFill>
                  <a:schemeClr val="tx1"/>
                </a:solidFill>
                <a:effectLst/>
                <a:latin typeface="Open Sans" panose="020B0606030504020204" pitchFamily="34" charset="0"/>
                <a:ea typeface="Calibri" panose="020F0502020204030204" pitchFamily="34" charset="0"/>
                <a:cs typeface="Calibri" panose="020F0502020204030204" pitchFamily="34" charset="0"/>
              </a:rPr>
              <a:t>Is this fair?</a:t>
            </a:r>
            <a:endParaRPr lang="en-GB" b="1" dirty="0">
              <a:solidFill>
                <a:schemeClr val="tx1"/>
              </a:solidFill>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24490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Social Justice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800" dirty="0">
                <a:effectLst/>
                <a:latin typeface="Open Sans" panose="020B0606030504020204" pitchFamily="34" charset="0"/>
                <a:ea typeface="Open Sans" panose="020B0606030504020204" pitchFamily="34" charset="0"/>
              </a:rPr>
              <a:t>Justice is the concept of fairness.</a:t>
            </a:r>
          </a:p>
          <a:p>
            <a:pPr algn="l"/>
            <a:endParaRPr lang="en-GB" sz="1800" b="1" dirty="0">
              <a:latin typeface="Open Sans" panose="020B0606030504020204" pitchFamily="34" charset="0"/>
              <a:ea typeface="Open Sans" panose="020B0606030504020204" pitchFamily="34" charset="0"/>
            </a:endParaRPr>
          </a:p>
          <a:p>
            <a:pPr algn="l"/>
            <a:r>
              <a:rPr lang="en-GB" sz="1800" b="1" dirty="0">
                <a:solidFill>
                  <a:srgbClr val="7BC26C"/>
                </a:solidFill>
                <a:latin typeface="Open Sans" panose="020B0606030504020204" pitchFamily="34" charset="0"/>
                <a:ea typeface="Open Sans" panose="020B0606030504020204" pitchFamily="34" charset="0"/>
              </a:rPr>
              <a:t>S</a:t>
            </a:r>
            <a:r>
              <a:rPr lang="en-GB" sz="1800" b="1" dirty="0">
                <a:solidFill>
                  <a:srgbClr val="7BC26C"/>
                </a:solidFill>
                <a:effectLst/>
                <a:latin typeface="Open Sans" panose="020B0606030504020204" pitchFamily="34" charset="0"/>
                <a:ea typeface="Open Sans" panose="020B0606030504020204" pitchFamily="34" charset="0"/>
              </a:rPr>
              <a:t>ocial justice</a:t>
            </a:r>
            <a:r>
              <a:rPr lang="en-GB" sz="1800" dirty="0">
                <a:solidFill>
                  <a:srgbClr val="7BC26C"/>
                </a:solidFill>
                <a:effectLst/>
                <a:latin typeface="Open Sans" panose="020B0606030504020204" pitchFamily="34" charset="0"/>
                <a:ea typeface="Open Sans" panose="020B0606030504020204" pitchFamily="34" charset="0"/>
              </a:rPr>
              <a:t> </a:t>
            </a:r>
            <a:r>
              <a:rPr lang="en-GB" sz="1800" dirty="0">
                <a:effectLst/>
                <a:latin typeface="Open Sans" panose="020B0606030504020204" pitchFamily="34" charset="0"/>
                <a:ea typeface="Open Sans" panose="020B0606030504020204" pitchFamily="34" charset="0"/>
              </a:rPr>
              <a:t>relates to fairness within a society. </a:t>
            </a:r>
          </a:p>
          <a:p>
            <a:pPr algn="l"/>
            <a:endParaRPr lang="en-GB" sz="1800" dirty="0">
              <a:latin typeface="Open Sans" panose="020B0606030504020204" pitchFamily="34" charset="0"/>
              <a:ea typeface="Open Sans" panose="020B0606030504020204" pitchFamily="34" charset="0"/>
            </a:endParaRPr>
          </a:p>
          <a:p>
            <a:pPr algn="l"/>
            <a:r>
              <a:rPr lang="en-GB" sz="1800" dirty="0">
                <a:effectLst/>
                <a:latin typeface="Open Sans" panose="020B0606030504020204" pitchFamily="34" charset="0"/>
                <a:ea typeface="Open Sans" panose="020B0606030504020204" pitchFamily="34" charset="0"/>
              </a:rPr>
              <a:t>The idea of social justice is that people should have equal access to wealth, health, opportunities and privileges within a society.  All humans should have the right to a certain standard of living, including a healthy diet, access to clean water, shelter, clothing, education and healthcare.</a:t>
            </a:r>
          </a:p>
          <a:p>
            <a:pPr algn="l"/>
            <a:endParaRPr lang="en-GB" sz="1800" dirty="0">
              <a:latin typeface="Open Sans" panose="020B0606030504020204" pitchFamily="34" charset="0"/>
              <a:ea typeface="Open Sans" panose="020B0606030504020204" pitchFamily="34" charset="0"/>
            </a:endParaRPr>
          </a:p>
          <a:p>
            <a:pPr algn="l"/>
            <a:r>
              <a:rPr lang="en-GB" sz="1800" dirty="0">
                <a:effectLst/>
                <a:latin typeface="Open Sans" panose="020B0606030504020204" pitchFamily="34" charset="0"/>
                <a:ea typeface="Open Sans" panose="020B0606030504020204" pitchFamily="34" charset="0"/>
              </a:rPr>
              <a:t>The people most likely to be left behind by development are those that face inequalities. </a:t>
            </a:r>
          </a:p>
          <a:p>
            <a:pPr algn="l"/>
            <a:endParaRPr lang="en-GB" sz="1800" dirty="0">
              <a:latin typeface="Open Sans" panose="020B0606030504020204" pitchFamily="34" charset="0"/>
              <a:ea typeface="Open Sans" panose="020B0606030504020204" pitchFamily="34" charset="0"/>
            </a:endParaRPr>
          </a:p>
          <a:p>
            <a:pPr algn="l"/>
            <a:r>
              <a:rPr lang="en-GB" sz="1800" dirty="0">
                <a:effectLst/>
                <a:latin typeface="Open Sans" panose="020B0606030504020204" pitchFamily="34" charset="0"/>
                <a:ea typeface="Open Sans" panose="020B0606030504020204" pitchFamily="34" charset="0"/>
              </a:rPr>
              <a:t>T</a:t>
            </a:r>
            <a:r>
              <a:rPr lang="en-GB" sz="1800" dirty="0">
                <a:latin typeface="Open Sans" panose="020B0606030504020204" pitchFamily="34" charset="0"/>
                <a:ea typeface="Open Sans" panose="020B0606030504020204" pitchFamily="34" charset="0"/>
              </a:rPr>
              <a:t>hose that are most affected have </a:t>
            </a:r>
            <a:r>
              <a:rPr lang="en-GB" sz="1800" b="1" dirty="0">
                <a:solidFill>
                  <a:srgbClr val="7BC26C"/>
                </a:solidFill>
                <a:latin typeface="Open Sans" panose="020B0606030504020204" pitchFamily="34" charset="0"/>
                <a:ea typeface="Open Sans" panose="020B0606030504020204" pitchFamily="34" charset="0"/>
              </a:rPr>
              <a:t>intersecting inequalities</a:t>
            </a:r>
            <a:r>
              <a:rPr lang="en-GB" sz="1800" dirty="0">
                <a:latin typeface="Open Sans" panose="020B0606030504020204" pitchFamily="34" charset="0"/>
                <a:ea typeface="Open Sans" panose="020B0606030504020204" pitchFamily="34" charset="0"/>
              </a:rPr>
              <a:t>. This means that they may face exclusion or discrimination because they fall into multiple disadvantaged groups, for example, Black women, disabled LGBTQ+ people or poor children.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23296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Climate Justice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46166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The impacts of climate change affect disadvantaged groups of people the most. The effect of climate change on these groups needs to be recognised and addressed. </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2400"/>
              </a:spcBef>
              <a:spcAft>
                <a:spcPts val="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Climate justice means looking at the climate crisis from the perspective of social justice. Solutions need to not only curb climate change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a:effectLst/>
                <a:latin typeface="Open Sans" panose="020B0606030504020204" pitchFamily="34" charset="0"/>
                <a:ea typeface="Open Sans" panose="020B0606030504020204" pitchFamily="34" charset="0"/>
                <a:cs typeface="Open Sans" panose="020B0606030504020204" pitchFamily="34" charset="0"/>
              </a:rPr>
              <a:t>they need to protect and empower the most vulnerable groups of people too.</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2400"/>
              </a:spcBef>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We have the </a:t>
            </a: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responsibility</a:t>
            </a:r>
            <a:r>
              <a:rPr lang="en-GB" sz="1800" dirty="0">
                <a:latin typeface="Open Sans" panose="020B0606030504020204" pitchFamily="34" charset="0"/>
                <a:ea typeface="Open Sans" panose="020B0606030504020204" pitchFamily="34" charset="0"/>
                <a:cs typeface="Open Sans" panose="020B0606030504020204" pitchFamily="34" charset="0"/>
              </a:rPr>
              <a:t> to consider the most vulnerable when planning climate action. Remember, these groups of people contribute to climate change the least. This means putting the people and communities that are most vulnerable to the impact of climate change at the heart of development. </a:t>
            </a:r>
          </a:p>
          <a:p>
            <a:pPr algn="l" fontAlgn="auto">
              <a:spcBef>
                <a:spcPts val="2400"/>
              </a:spcBef>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Climate solutions will not work if we do not address social justice issues. For example, if we do not address poverty, then unsustainable lifestyles will continue to damage ecosystems and we will fail to curb climate change.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29252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Can Fix It?</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250292" cy="31854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Bef>
                <a:spcPts val="3000"/>
              </a:spcBef>
              <a:spcAft>
                <a:spcPts val="0"/>
              </a:spcAft>
              <a:defRPr/>
            </a:pP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Governments</a:t>
            </a:r>
            <a:r>
              <a:rPr lang="en-GB" sz="1800"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dirty="0">
                <a:effectLst/>
                <a:latin typeface="Open Sans" panose="020B0606030504020204" pitchFamily="34" charset="0"/>
                <a:ea typeface="Open Sans" panose="020B0606030504020204" pitchFamily="34" charset="0"/>
                <a:cs typeface="Open Sans" panose="020B0606030504020204" pitchFamily="34" charset="0"/>
              </a:rPr>
              <a:t>can make laws and policies that reduce the amount </a:t>
            </a:r>
            <a:br>
              <a:rPr lang="en-GB" sz="1800" dirty="0">
                <a:effectLst/>
                <a:latin typeface="Open Sans" panose="020B0606030504020204" pitchFamily="34" charset="0"/>
                <a:ea typeface="Open Sans" panose="020B0606030504020204" pitchFamily="34" charset="0"/>
                <a:cs typeface="Open Sans" panose="020B0606030504020204" pitchFamily="34" charset="0"/>
              </a:rPr>
            </a:br>
            <a:r>
              <a:rPr lang="en-GB" sz="1800" dirty="0">
                <a:effectLst/>
                <a:latin typeface="Open Sans" panose="020B0606030504020204" pitchFamily="34" charset="0"/>
                <a:ea typeface="Open Sans" panose="020B0606030504020204" pitchFamily="34" charset="0"/>
                <a:cs typeface="Open Sans" panose="020B0606030504020204" pitchFamily="34" charset="0"/>
              </a:rPr>
              <a:t>of greenhouse gas emissions.</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3000"/>
              </a:spcBef>
              <a:spcAft>
                <a:spcPts val="0"/>
              </a:spcAft>
              <a:defRPr/>
            </a:pP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Businesses</a:t>
            </a:r>
            <a:r>
              <a:rPr lang="en-GB" sz="1800" dirty="0">
                <a:latin typeface="Open Sans" panose="020B0606030504020204" pitchFamily="34" charset="0"/>
                <a:ea typeface="Open Sans" panose="020B0606030504020204" pitchFamily="34" charset="0"/>
                <a:cs typeface="Open Sans" panose="020B0606030504020204" pitchFamily="34" charset="0"/>
              </a:rPr>
              <a:t> can change their processes to run more sustainably. </a:t>
            </a:r>
          </a:p>
          <a:p>
            <a:pPr algn="l" fontAlgn="auto">
              <a:spcBef>
                <a:spcPts val="3000"/>
              </a:spcBef>
              <a:spcAft>
                <a:spcPts val="0"/>
              </a:spcAft>
              <a:defRPr/>
            </a:pP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We</a:t>
            </a:r>
            <a:r>
              <a:rPr lang="en-GB" sz="1800" dirty="0">
                <a:latin typeface="Open Sans" panose="020B0606030504020204" pitchFamily="34" charset="0"/>
                <a:ea typeface="Open Sans" panose="020B0606030504020204" pitchFamily="34" charset="0"/>
                <a:cs typeface="Open Sans" panose="020B0606030504020204" pitchFamily="34" charset="0"/>
              </a:rPr>
              <a:t> can all make choices in our own lives that reduce our carbon footprint (the impact our actions and purchases have on climate change). </a:t>
            </a:r>
          </a:p>
          <a:p>
            <a:pPr algn="l" fontAlgn="auto">
              <a:spcBef>
                <a:spcPts val="3000"/>
              </a:spcBef>
              <a:spcAft>
                <a:spcPts val="0"/>
              </a:spcAft>
              <a:defRPr/>
            </a:pPr>
            <a:r>
              <a:rPr lang="en-GB" sz="18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We</a:t>
            </a:r>
            <a:r>
              <a:rPr lang="en-GB" sz="1800" b="1" dirty="0">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cs typeface="Open Sans" panose="020B0606030504020204" pitchFamily="34" charset="0"/>
              </a:rPr>
              <a:t>can also use our voices to let businesses and governments know that we want them to act quickly to reduce their impact on climate change.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Graphic 6" descr="Footprints with solid fill">
            <a:extLst>
              <a:ext uri="{FF2B5EF4-FFF2-40B4-BE49-F238E27FC236}">
                <a16:creationId xmlns:a16="http://schemas.microsoft.com/office/drawing/2014/main" xmlns="" id="{D41CBC29-A511-4019-84A8-19F4932426AC}"/>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5430895">
            <a:off x="5975580" y="5684968"/>
            <a:ext cx="914400" cy="914400"/>
          </a:xfrm>
          <a:prstGeom prst="rect">
            <a:avLst/>
          </a:prstGeom>
        </p:spPr>
      </p:pic>
      <p:pic>
        <p:nvPicPr>
          <p:cNvPr id="9" name="Graphic 8" descr="Footprints with solid fill">
            <a:extLst>
              <a:ext uri="{FF2B5EF4-FFF2-40B4-BE49-F238E27FC236}">
                <a16:creationId xmlns:a16="http://schemas.microsoft.com/office/drawing/2014/main" xmlns="" id="{89154939-1390-4D4A-98B6-44DDC7DD6D2B}"/>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3202324">
            <a:off x="6818314" y="5162742"/>
            <a:ext cx="914400" cy="914400"/>
          </a:xfrm>
          <a:prstGeom prst="rect">
            <a:avLst/>
          </a:prstGeom>
        </p:spPr>
      </p:pic>
      <p:pic>
        <p:nvPicPr>
          <p:cNvPr id="12" name="Graphic 11" descr="Footprints with solid fill">
            <a:extLst>
              <a:ext uri="{FF2B5EF4-FFF2-40B4-BE49-F238E27FC236}">
                <a16:creationId xmlns:a16="http://schemas.microsoft.com/office/drawing/2014/main" xmlns="" id="{5693E7CE-1415-4BBC-84EF-79D638083A5B}"/>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2512312">
            <a:off x="8039694" y="-283830"/>
            <a:ext cx="914400" cy="914400"/>
          </a:xfrm>
          <a:prstGeom prst="rect">
            <a:avLst/>
          </a:prstGeom>
        </p:spPr>
      </p:pic>
      <p:pic>
        <p:nvPicPr>
          <p:cNvPr id="13" name="Graphic 12" descr="Footprints with solid fill">
            <a:extLst>
              <a:ext uri="{FF2B5EF4-FFF2-40B4-BE49-F238E27FC236}">
                <a16:creationId xmlns:a16="http://schemas.microsoft.com/office/drawing/2014/main" xmlns="" id="{746778A2-7E69-4340-AB5D-65068A8C711F}"/>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4359287">
            <a:off x="7697102" y="4453171"/>
            <a:ext cx="914400" cy="914400"/>
          </a:xfrm>
          <a:prstGeom prst="rect">
            <a:avLst/>
          </a:prstGeom>
        </p:spPr>
      </p:pic>
      <p:pic>
        <p:nvPicPr>
          <p:cNvPr id="15" name="Graphic 14" descr="Footprints with solid fill">
            <a:extLst>
              <a:ext uri="{FF2B5EF4-FFF2-40B4-BE49-F238E27FC236}">
                <a16:creationId xmlns:a16="http://schemas.microsoft.com/office/drawing/2014/main" xmlns="" id="{7DD43379-5FE6-468B-981B-D6BFF4F19FAB}"/>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6586441">
            <a:off x="4853421" y="5588811"/>
            <a:ext cx="914400" cy="914400"/>
          </a:xfrm>
          <a:prstGeom prst="rect">
            <a:avLst/>
          </a:prstGeom>
        </p:spPr>
      </p:pic>
      <p:pic>
        <p:nvPicPr>
          <p:cNvPr id="16" name="Graphic 15" descr="Footprints with solid fill">
            <a:extLst>
              <a:ext uri="{FF2B5EF4-FFF2-40B4-BE49-F238E27FC236}">
                <a16:creationId xmlns:a16="http://schemas.microsoft.com/office/drawing/2014/main" xmlns="" id="{D0AC1D89-89E0-4A38-A4B1-834E5EB8B2EA}"/>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1039177">
            <a:off x="8315745" y="3656821"/>
            <a:ext cx="914400" cy="914400"/>
          </a:xfrm>
          <a:prstGeom prst="rect">
            <a:avLst/>
          </a:prstGeom>
        </p:spPr>
      </p:pic>
      <p:pic>
        <p:nvPicPr>
          <p:cNvPr id="21" name="Graphic 20" descr="Footprints with solid fill">
            <a:extLst>
              <a:ext uri="{FF2B5EF4-FFF2-40B4-BE49-F238E27FC236}">
                <a16:creationId xmlns:a16="http://schemas.microsoft.com/office/drawing/2014/main" xmlns="" id="{12BCF726-E482-46CE-8CAE-8071D2E73D01}"/>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4324272">
            <a:off x="2738862" y="6216893"/>
            <a:ext cx="914400" cy="914400"/>
          </a:xfrm>
          <a:prstGeom prst="rect">
            <a:avLst/>
          </a:prstGeom>
        </p:spPr>
      </p:pic>
      <p:pic>
        <p:nvPicPr>
          <p:cNvPr id="22" name="Graphic 21" descr="Footprints with solid fill">
            <a:extLst>
              <a:ext uri="{FF2B5EF4-FFF2-40B4-BE49-F238E27FC236}">
                <a16:creationId xmlns:a16="http://schemas.microsoft.com/office/drawing/2014/main" xmlns="" id="{201978C3-C840-4BBF-A460-1EA579886C41}"/>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5552370">
            <a:off x="3639753" y="5697476"/>
            <a:ext cx="914400" cy="914400"/>
          </a:xfrm>
          <a:prstGeom prst="rect">
            <a:avLst/>
          </a:prstGeom>
        </p:spPr>
      </p:pic>
      <p:pic>
        <p:nvPicPr>
          <p:cNvPr id="23" name="Graphic 22" descr="Footprints with solid fill">
            <a:extLst>
              <a:ext uri="{FF2B5EF4-FFF2-40B4-BE49-F238E27FC236}">
                <a16:creationId xmlns:a16="http://schemas.microsoft.com/office/drawing/2014/main" xmlns="" id="{CD8E26B4-6AE0-4F7A-BD06-F66A40A746A5}"/>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0800000">
            <a:off x="7906191" y="699498"/>
            <a:ext cx="914400" cy="914400"/>
          </a:xfrm>
          <a:prstGeom prst="rect">
            <a:avLst/>
          </a:prstGeom>
        </p:spPr>
      </p:pic>
      <p:pic>
        <p:nvPicPr>
          <p:cNvPr id="24" name="Graphic 23" descr="Footprints with solid fill">
            <a:extLst>
              <a:ext uri="{FF2B5EF4-FFF2-40B4-BE49-F238E27FC236}">
                <a16:creationId xmlns:a16="http://schemas.microsoft.com/office/drawing/2014/main" xmlns="" id="{9031DB8C-D268-4461-8F92-39F2A08DA390}"/>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9912561">
            <a:off x="7827868" y="1639151"/>
            <a:ext cx="914400" cy="914400"/>
          </a:xfrm>
          <a:prstGeom prst="rect">
            <a:avLst/>
          </a:prstGeom>
        </p:spPr>
      </p:pic>
      <p:pic>
        <p:nvPicPr>
          <p:cNvPr id="25" name="Graphic 24" descr="Footprints with solid fill">
            <a:extLst>
              <a:ext uri="{FF2B5EF4-FFF2-40B4-BE49-F238E27FC236}">
                <a16:creationId xmlns:a16="http://schemas.microsoft.com/office/drawing/2014/main" xmlns="" id="{CE2432FD-86EE-4682-80A3-C9A506F825D0}"/>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10800000">
            <a:off x="8450916" y="2602145"/>
            <a:ext cx="914400" cy="914400"/>
          </a:xfrm>
          <a:prstGeom prst="rect">
            <a:avLst/>
          </a:prstGeom>
        </p:spPr>
      </p:pic>
    </p:spTree>
    <p:extLst>
      <p:ext uri="{BB962C8B-B14F-4D97-AF65-F5344CB8AC3E}">
        <p14:creationId xmlns:p14="http://schemas.microsoft.com/office/powerpoint/2010/main" xmlns="" val="40028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25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0" presetClass="entr" presetSubtype="0"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7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par>
                                <p:cTn id="20" presetID="10" presetClass="entr" presetSubtype="0" fill="hold"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0" presetClass="entr" presetSubtype="0"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par>
                                <p:cTn id="43" presetID="10" presetClass="entr" presetSubtype="0" fill="hold" nodeType="withEffect">
                                  <p:stCondLst>
                                    <p:cond delay="25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75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New Opportunities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36348"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240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The transition to a low-carbon economy in</a:t>
            </a:r>
            <a:r>
              <a:rPr lang="en-GB" sz="1800" dirty="0">
                <a:latin typeface="Open Sans" panose="020B0606030504020204" pitchFamily="34" charset="0"/>
                <a:ea typeface="Open Sans" panose="020B0606030504020204" pitchFamily="34" charset="0"/>
                <a:cs typeface="Open Sans" panose="020B0606030504020204" pitchFamily="34" charset="0"/>
              </a:rPr>
              <a:t> the years ahead brings with it many opportunities.</a:t>
            </a:r>
            <a:endParaRPr lang="en-GB" dirty="0">
              <a:effectLst/>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4800"/>
              </a:spcBef>
              <a:spcAft>
                <a:spcPts val="0"/>
              </a:spcAft>
              <a:defRPr/>
            </a:pPr>
            <a:r>
              <a:rPr lang="en-GB" sz="1800" dirty="0">
                <a:effectLst/>
                <a:latin typeface="Open Sans" panose="020B0606030504020204" pitchFamily="34" charset="0"/>
                <a:ea typeface="Open Sans" panose="020B0606030504020204" pitchFamily="34" charset="0"/>
              </a:rPr>
              <a:t>Transitioning to low-carbon economies will provide lots of opportunity for innovation.</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pPr algn="l" fontAlgn="auto">
              <a:spcBef>
                <a:spcPts val="2400"/>
              </a:spcBef>
              <a:spcAft>
                <a:spcPts val="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There will be a need for people leaving education to do things differently, to come up with new ideas for products and technologies and to explore new conservation methods. These opportunities are exciting!</a:t>
            </a:r>
          </a:p>
          <a:p>
            <a:pPr algn="l" fontAlgn="auto">
              <a:spcBef>
                <a:spcPts val="2400"/>
              </a:spcBef>
              <a:spcAft>
                <a:spcPts val="0"/>
              </a:spcAft>
              <a:defRPr/>
            </a:pPr>
            <a:r>
              <a:rPr lang="en-GB" sz="1800" dirty="0">
                <a:latin typeface="Open Sans" panose="020B0606030504020204" pitchFamily="34" charset="0"/>
                <a:ea typeface="Open Sans" panose="020B0606030504020204" pitchFamily="34" charset="0"/>
                <a:cs typeface="Open Sans" panose="020B0606030504020204" pitchFamily="34" charset="0"/>
              </a:rPr>
              <a:t>New job sectors will be created and new skills will be valued in the jobs market. </a:t>
            </a:r>
            <a:r>
              <a:rPr lang="en-GB" sz="1800" dirty="0">
                <a:effectLst/>
                <a:latin typeface="Open Sans" panose="020B0606030504020204" pitchFamily="34" charset="0"/>
                <a:ea typeface="Open Sans" panose="020B0606030504020204" pitchFamily="34" charset="0"/>
                <a:cs typeface="Open Sans" panose="020B0606030504020204" pitchFamily="34" charset="0"/>
              </a:rPr>
              <a:t>In the future, you may be applying for jobs that don’t even exist </a:t>
            </a:r>
            <a:r>
              <a:rPr lang="en-GB" sz="1800" dirty="0">
                <a:latin typeface="Open Sans" panose="020B0606030504020204" pitchFamily="34" charset="0"/>
                <a:ea typeface="Open Sans" panose="020B0606030504020204" pitchFamily="34" charset="0"/>
                <a:cs typeface="Open Sans" panose="020B0606030504020204" pitchFamily="34" charset="0"/>
              </a:rPr>
              <a:t>yet</a:t>
            </a:r>
            <a:r>
              <a:rPr lang="en-GB" sz="1800" dirty="0">
                <a:effectLst/>
                <a:latin typeface="Open Sans" panose="020B0606030504020204" pitchFamily="34" charset="0"/>
                <a:ea typeface="Open Sans" panose="020B0606030504020204" pitchFamily="34" charset="0"/>
                <a:cs typeface="Open Sans" panose="020B0606030504020204" pitchFamily="34" charset="0"/>
              </a:rPr>
              <a:t>!</a:t>
            </a:r>
          </a:p>
          <a:p>
            <a:pPr algn="l" fontAlgn="auto">
              <a:spcAft>
                <a:spcPts val="600"/>
              </a:spcAft>
              <a:defRPr/>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31800" y="2005497"/>
            <a:ext cx="8388350" cy="369332"/>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600"/>
              </a:spcAft>
              <a:defRPr/>
            </a:pPr>
            <a:r>
              <a:rPr lang="en-GB" sz="1800" b="1" spc="-50" dirty="0">
                <a:effectLst/>
                <a:latin typeface="Open Sans" panose="020B0606030504020204" pitchFamily="34" charset="0"/>
                <a:ea typeface="Open Sans" panose="020B0606030504020204" pitchFamily="34" charset="0"/>
              </a:rPr>
              <a:t>Innovation</a:t>
            </a:r>
            <a:r>
              <a:rPr lang="en-GB" sz="1800" spc="-50" dirty="0">
                <a:effectLst/>
                <a:latin typeface="Open Sans" panose="020B0606030504020204" pitchFamily="34" charset="0"/>
                <a:ea typeface="Open Sans" panose="020B0606030504020204" pitchFamily="34" charset="0"/>
              </a:rPr>
              <a:t> is the process of turning an idea into a solution that solves a problem.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Tree>
    <p:extLst>
      <p:ext uri="{BB962C8B-B14F-4D97-AF65-F5344CB8AC3E}">
        <p14:creationId xmlns:p14="http://schemas.microsoft.com/office/powerpoint/2010/main" xmlns="" val="417235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Is Climate Change?</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2255926"/>
            <a:ext cx="3020478" cy="29136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200"/>
              </a:lnSpc>
              <a:spcBef>
                <a:spcPts val="0"/>
              </a:spcBef>
              <a:spcAft>
                <a:spcPts val="0"/>
              </a:spcAft>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Since 1880, scientists have kept thermometer-based records of the global surface temperature. </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spcAft>
                <a:spcPts val="0"/>
              </a:spcAft>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What is happening to the global temperature? </a:t>
            </a:r>
            <a:endParaRPr lang="en-US" b="1" dirty="0">
              <a:solidFill>
                <a:srgbClr val="413796"/>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spcAft>
                <a:spcPts val="1200"/>
              </a:spcAft>
            </a:pPr>
            <a:r>
              <a:rPr lang="en-US" b="1" i="0"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The planet is becoming warmer; the climate is changing. </a:t>
            </a:r>
            <a:endParaRPr lang="en-GB" b="1" dirty="0">
              <a:solidFill>
                <a:srgbClr val="7BC26C"/>
              </a:solidFill>
            </a:endParaRP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31800" y="1128166"/>
            <a:ext cx="8280400" cy="646331"/>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Climate change is a change in the average temperature and cycles of weather over a long period of time. </a:t>
            </a:r>
            <a:endParaRPr lang="en-US"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4" name="Group 3">
            <a:extLst>
              <a:ext uri="{FF2B5EF4-FFF2-40B4-BE49-F238E27FC236}">
                <a16:creationId xmlns:a16="http://schemas.microsoft.com/office/drawing/2014/main" xmlns="" id="{B626E2C4-1CEB-4F92-9351-C628C341BCA6}"/>
              </a:ext>
            </a:extLst>
          </p:cNvPr>
          <p:cNvGrpSpPr/>
          <p:nvPr/>
        </p:nvGrpSpPr>
        <p:grpSpPr>
          <a:xfrm>
            <a:off x="3391053" y="2288616"/>
            <a:ext cx="5638650" cy="3359912"/>
            <a:chOff x="3357573" y="2288615"/>
            <a:chExt cx="5807808" cy="3460709"/>
          </a:xfrm>
        </p:grpSpPr>
        <p:pic>
          <p:nvPicPr>
            <p:cNvPr id="3" name="Picture 2" descr="Graphical user interface, chart&#10;&#10;Description automatically generated">
              <a:extLst>
                <a:ext uri="{FF2B5EF4-FFF2-40B4-BE49-F238E27FC236}">
                  <a16:creationId xmlns:a16="http://schemas.microsoft.com/office/drawing/2014/main" xmlns="" id="{DE23B102-43DC-4705-88F6-24BCE57D1688}"/>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059394" y="2456482"/>
              <a:ext cx="4724604" cy="2433459"/>
            </a:xfrm>
            <a:prstGeom prst="rect">
              <a:avLst/>
            </a:prstGeom>
          </p:spPr>
        </p:pic>
        <p:sp>
          <p:nvSpPr>
            <p:cNvPr id="15" name="Text Box 2">
              <a:extLst>
                <a:ext uri="{FF2B5EF4-FFF2-40B4-BE49-F238E27FC236}">
                  <a16:creationId xmlns:a16="http://schemas.microsoft.com/office/drawing/2014/main" xmlns="" id="{2EBEBA5C-FB70-4020-8B5D-69A1641A9409}"/>
                </a:ext>
              </a:extLst>
            </p:cNvPr>
            <p:cNvSpPr txBox="1">
              <a:spLocks noChangeArrowheads="1"/>
            </p:cNvSpPr>
            <p:nvPr/>
          </p:nvSpPr>
          <p:spPr bwMode="auto">
            <a:xfrm>
              <a:off x="4059393" y="5441547"/>
              <a:ext cx="4724604" cy="307777"/>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Year</a:t>
              </a:r>
            </a:p>
          </p:txBody>
        </p:sp>
        <p:sp>
          <p:nvSpPr>
            <p:cNvPr id="16" name="Text Box 2">
              <a:extLst>
                <a:ext uri="{FF2B5EF4-FFF2-40B4-BE49-F238E27FC236}">
                  <a16:creationId xmlns:a16="http://schemas.microsoft.com/office/drawing/2014/main" xmlns="" id="{FD7D4A36-FA88-4044-ACDF-59075E3ABBC6}"/>
                </a:ext>
              </a:extLst>
            </p:cNvPr>
            <p:cNvSpPr txBox="1">
              <a:spLocks noChangeArrowheads="1"/>
            </p:cNvSpPr>
            <p:nvPr/>
          </p:nvSpPr>
          <p:spPr bwMode="auto">
            <a:xfrm rot="16200000">
              <a:off x="2172172" y="3506709"/>
              <a:ext cx="2687812" cy="317010"/>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cs typeface="Open Sans" panose="020B0606030504020204" pitchFamily="34" charset="0"/>
                </a:rPr>
                <a:t>Temperature Anomaly (°C)</a:t>
              </a:r>
            </a:p>
          </p:txBody>
        </p:sp>
        <p:sp>
          <p:nvSpPr>
            <p:cNvPr id="17" name="Text Box 2">
              <a:extLst>
                <a:ext uri="{FF2B5EF4-FFF2-40B4-BE49-F238E27FC236}">
                  <a16:creationId xmlns:a16="http://schemas.microsoft.com/office/drawing/2014/main" xmlns="" id="{AD66A374-BE12-45D2-B356-3ABD85F28108}"/>
                </a:ext>
              </a:extLst>
            </p:cNvPr>
            <p:cNvSpPr txBox="1">
              <a:spLocks noChangeArrowheads="1"/>
            </p:cNvSpPr>
            <p:nvPr/>
          </p:nvSpPr>
          <p:spPr bwMode="auto">
            <a:xfrm>
              <a:off x="3560614" y="4168144"/>
              <a:ext cx="524943"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0</a:t>
              </a:r>
            </a:p>
          </p:txBody>
        </p:sp>
        <p:sp>
          <p:nvSpPr>
            <p:cNvPr id="18" name="Text Box 2">
              <a:extLst>
                <a:ext uri="{FF2B5EF4-FFF2-40B4-BE49-F238E27FC236}">
                  <a16:creationId xmlns:a16="http://schemas.microsoft.com/office/drawing/2014/main" xmlns="" id="{5C5052C9-4001-4222-9DAC-A4DF9564156D}"/>
                </a:ext>
              </a:extLst>
            </p:cNvPr>
            <p:cNvSpPr txBox="1">
              <a:spLocks noChangeArrowheads="1"/>
            </p:cNvSpPr>
            <p:nvPr/>
          </p:nvSpPr>
          <p:spPr bwMode="auto">
            <a:xfrm>
              <a:off x="3572486" y="4701344"/>
              <a:ext cx="524943"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-0.5</a:t>
              </a:r>
            </a:p>
          </p:txBody>
        </p:sp>
        <p:sp>
          <p:nvSpPr>
            <p:cNvPr id="19" name="Text Box 2">
              <a:extLst>
                <a:ext uri="{FF2B5EF4-FFF2-40B4-BE49-F238E27FC236}">
                  <a16:creationId xmlns:a16="http://schemas.microsoft.com/office/drawing/2014/main" xmlns="" id="{91EF5CDE-7D54-45B0-B162-1B480548FDED}"/>
                </a:ext>
              </a:extLst>
            </p:cNvPr>
            <p:cNvSpPr txBox="1">
              <a:spLocks noChangeArrowheads="1"/>
            </p:cNvSpPr>
            <p:nvPr/>
          </p:nvSpPr>
          <p:spPr bwMode="auto">
            <a:xfrm>
              <a:off x="3560614" y="3477699"/>
              <a:ext cx="524943"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0.5</a:t>
              </a:r>
            </a:p>
          </p:txBody>
        </p:sp>
        <p:sp>
          <p:nvSpPr>
            <p:cNvPr id="20" name="Text Box 2">
              <a:extLst>
                <a:ext uri="{FF2B5EF4-FFF2-40B4-BE49-F238E27FC236}">
                  <a16:creationId xmlns:a16="http://schemas.microsoft.com/office/drawing/2014/main" xmlns="" id="{2DC62458-4344-4716-A6E9-C69456B64015}"/>
                </a:ext>
              </a:extLst>
            </p:cNvPr>
            <p:cNvSpPr txBox="1">
              <a:spLocks noChangeArrowheads="1"/>
            </p:cNvSpPr>
            <p:nvPr/>
          </p:nvSpPr>
          <p:spPr bwMode="auto">
            <a:xfrm>
              <a:off x="3560614" y="2876765"/>
              <a:ext cx="536815" cy="317010"/>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1.0</a:t>
              </a:r>
            </a:p>
          </p:txBody>
        </p:sp>
        <p:sp>
          <p:nvSpPr>
            <p:cNvPr id="21" name="Text Box 2">
              <a:extLst>
                <a:ext uri="{FF2B5EF4-FFF2-40B4-BE49-F238E27FC236}">
                  <a16:creationId xmlns:a16="http://schemas.microsoft.com/office/drawing/2014/main" xmlns="" id="{037A7374-4AB0-4471-B630-0F4CD39B26CA}"/>
                </a:ext>
              </a:extLst>
            </p:cNvPr>
            <p:cNvSpPr txBox="1">
              <a:spLocks noChangeArrowheads="1"/>
            </p:cNvSpPr>
            <p:nvPr/>
          </p:nvSpPr>
          <p:spPr bwMode="auto">
            <a:xfrm>
              <a:off x="3616055" y="2288615"/>
              <a:ext cx="469502" cy="307777"/>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dirty="0">
                  <a:effectLst/>
                  <a:latin typeface="Open Sans" panose="020B0606030504020204" pitchFamily="34" charset="0"/>
                  <a:ea typeface="Open Sans" panose="020B0606030504020204" pitchFamily="34" charset="0"/>
                </a:rPr>
                <a:t>1.5</a:t>
              </a:r>
            </a:p>
          </p:txBody>
        </p:sp>
        <p:sp>
          <p:nvSpPr>
            <p:cNvPr id="13" name="Text Box 25">
              <a:extLst>
                <a:ext uri="{FF2B5EF4-FFF2-40B4-BE49-F238E27FC236}">
                  <a16:creationId xmlns:a16="http://schemas.microsoft.com/office/drawing/2014/main" xmlns="" id="{12E96B28-4890-44F6-8DE0-C2EAC49FC735}"/>
                </a:ext>
              </a:extLst>
            </p:cNvPr>
            <p:cNvSpPr txBox="1"/>
            <p:nvPr/>
          </p:nvSpPr>
          <p:spPr>
            <a:xfrm rot="16200000">
              <a:off x="7730731" y="3509750"/>
              <a:ext cx="2487918" cy="3813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50" dirty="0">
                  <a:solidFill>
                    <a:srgbClr val="ACAEAF"/>
                  </a:solidFill>
                  <a:effectLst/>
                  <a:latin typeface="Open Sans" panose="020B0606030504020204" pitchFamily="34" charset="0"/>
                  <a:ea typeface="Open Sans" panose="020B0606030504020204" pitchFamily="34" charset="0"/>
                </a:rPr>
                <a:t>Data source: NASA's Goddard Institute for Space Studies (GISS)</a:t>
              </a:r>
            </a:p>
          </p:txBody>
        </p:sp>
        <p:sp>
          <p:nvSpPr>
            <p:cNvPr id="22" name="TextBox 21">
              <a:extLst>
                <a:ext uri="{FF2B5EF4-FFF2-40B4-BE49-F238E27FC236}">
                  <a16:creationId xmlns:a16="http://schemas.microsoft.com/office/drawing/2014/main" xmlns="" id="{E8EF08F0-8FBA-47F2-8ED0-81B873B05471}"/>
                </a:ext>
              </a:extLst>
            </p:cNvPr>
            <p:cNvSpPr txBox="1"/>
            <p:nvPr/>
          </p:nvSpPr>
          <p:spPr>
            <a:xfrm rot="16200000">
              <a:off x="379995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1880</a:t>
              </a:r>
            </a:p>
          </p:txBody>
        </p:sp>
        <p:sp>
          <p:nvSpPr>
            <p:cNvPr id="23" name="TextBox 22">
              <a:extLst>
                <a:ext uri="{FF2B5EF4-FFF2-40B4-BE49-F238E27FC236}">
                  <a16:creationId xmlns:a16="http://schemas.microsoft.com/office/drawing/2014/main" xmlns="" id="{CC4BF221-FE8B-447B-AC7F-620CB0CEB6B4}"/>
                </a:ext>
              </a:extLst>
            </p:cNvPr>
            <p:cNvSpPr txBox="1"/>
            <p:nvPr/>
          </p:nvSpPr>
          <p:spPr>
            <a:xfrm rot="16200000">
              <a:off x="4071348"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1888</a:t>
              </a:r>
            </a:p>
          </p:txBody>
        </p:sp>
        <p:sp>
          <p:nvSpPr>
            <p:cNvPr id="24" name="TextBox 23">
              <a:extLst>
                <a:ext uri="{FF2B5EF4-FFF2-40B4-BE49-F238E27FC236}">
                  <a16:creationId xmlns:a16="http://schemas.microsoft.com/office/drawing/2014/main" xmlns="" id="{322B3383-98A0-4153-87EF-3E8136304D14}"/>
                </a:ext>
              </a:extLst>
            </p:cNvPr>
            <p:cNvSpPr txBox="1"/>
            <p:nvPr/>
          </p:nvSpPr>
          <p:spPr>
            <a:xfrm rot="16200000">
              <a:off x="4614144"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1904</a:t>
              </a:r>
            </a:p>
          </p:txBody>
        </p:sp>
        <p:sp>
          <p:nvSpPr>
            <p:cNvPr id="25" name="TextBox 24">
              <a:extLst>
                <a:ext uri="{FF2B5EF4-FFF2-40B4-BE49-F238E27FC236}">
                  <a16:creationId xmlns:a16="http://schemas.microsoft.com/office/drawing/2014/main" xmlns="" id="{037ECA21-5729-4C4F-9706-942A4316E86C}"/>
                </a:ext>
              </a:extLst>
            </p:cNvPr>
            <p:cNvSpPr txBox="1"/>
            <p:nvPr/>
          </p:nvSpPr>
          <p:spPr>
            <a:xfrm rot="16200000">
              <a:off x="5699736"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1936</a:t>
              </a:r>
            </a:p>
          </p:txBody>
        </p:sp>
        <p:sp>
          <p:nvSpPr>
            <p:cNvPr id="26" name="TextBox 25">
              <a:extLst>
                <a:ext uri="{FF2B5EF4-FFF2-40B4-BE49-F238E27FC236}">
                  <a16:creationId xmlns:a16="http://schemas.microsoft.com/office/drawing/2014/main" xmlns="" id="{FF75A1E5-F2E7-4C10-9155-BAC75914CF8D}"/>
                </a:ext>
              </a:extLst>
            </p:cNvPr>
            <p:cNvSpPr txBox="1"/>
            <p:nvPr/>
          </p:nvSpPr>
          <p:spPr>
            <a:xfrm rot="16200000">
              <a:off x="651393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1960</a:t>
              </a:r>
            </a:p>
          </p:txBody>
        </p:sp>
        <p:sp>
          <p:nvSpPr>
            <p:cNvPr id="27" name="TextBox 26">
              <a:extLst>
                <a:ext uri="{FF2B5EF4-FFF2-40B4-BE49-F238E27FC236}">
                  <a16:creationId xmlns:a16="http://schemas.microsoft.com/office/drawing/2014/main" xmlns="" id="{56CDA8B1-8E95-4CA2-ADE0-D63FA646AA70}"/>
                </a:ext>
              </a:extLst>
            </p:cNvPr>
            <p:cNvSpPr txBox="1"/>
            <p:nvPr/>
          </p:nvSpPr>
          <p:spPr>
            <a:xfrm rot="16200000">
              <a:off x="787092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2000</a:t>
              </a:r>
            </a:p>
          </p:txBody>
        </p:sp>
        <p:sp>
          <p:nvSpPr>
            <p:cNvPr id="28" name="TextBox 27">
              <a:extLst>
                <a:ext uri="{FF2B5EF4-FFF2-40B4-BE49-F238E27FC236}">
                  <a16:creationId xmlns:a16="http://schemas.microsoft.com/office/drawing/2014/main" xmlns="" id="{E3C3C49C-7A30-4AE1-ABA5-0F73300D0CA9}"/>
                </a:ext>
              </a:extLst>
            </p:cNvPr>
            <p:cNvSpPr txBox="1"/>
            <p:nvPr/>
          </p:nvSpPr>
          <p:spPr>
            <a:xfrm rot="16200000">
              <a:off x="8413711" y="5009997"/>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2016</a:t>
              </a:r>
            </a:p>
          </p:txBody>
        </p:sp>
        <p:sp>
          <p:nvSpPr>
            <p:cNvPr id="29" name="TextBox 28">
              <a:extLst>
                <a:ext uri="{FF2B5EF4-FFF2-40B4-BE49-F238E27FC236}">
                  <a16:creationId xmlns:a16="http://schemas.microsoft.com/office/drawing/2014/main" xmlns="" id="{CE69AE65-378E-49E2-96D3-4931E0EA6814}"/>
                </a:ext>
              </a:extLst>
            </p:cNvPr>
            <p:cNvSpPr txBox="1"/>
            <p:nvPr/>
          </p:nvSpPr>
          <p:spPr>
            <a:xfrm rot="16200000">
              <a:off x="4342746"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1896</a:t>
              </a:r>
            </a:p>
          </p:txBody>
        </p:sp>
        <p:sp>
          <p:nvSpPr>
            <p:cNvPr id="30" name="TextBox 29">
              <a:extLst>
                <a:ext uri="{FF2B5EF4-FFF2-40B4-BE49-F238E27FC236}">
                  <a16:creationId xmlns:a16="http://schemas.microsoft.com/office/drawing/2014/main" xmlns="" id="{65C09136-1AC8-4F2D-981A-6E45B98B97D8}"/>
                </a:ext>
              </a:extLst>
            </p:cNvPr>
            <p:cNvSpPr txBox="1"/>
            <p:nvPr/>
          </p:nvSpPr>
          <p:spPr>
            <a:xfrm rot="16200000">
              <a:off x="4885542"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1912</a:t>
              </a:r>
            </a:p>
          </p:txBody>
        </p:sp>
        <p:sp>
          <p:nvSpPr>
            <p:cNvPr id="31" name="TextBox 30">
              <a:extLst>
                <a:ext uri="{FF2B5EF4-FFF2-40B4-BE49-F238E27FC236}">
                  <a16:creationId xmlns:a16="http://schemas.microsoft.com/office/drawing/2014/main" xmlns="" id="{49CBF530-3C6C-4250-996E-F05671BD0500}"/>
                </a:ext>
              </a:extLst>
            </p:cNvPr>
            <p:cNvSpPr txBox="1"/>
            <p:nvPr/>
          </p:nvSpPr>
          <p:spPr>
            <a:xfrm rot="16200000">
              <a:off x="5156940"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1920</a:t>
              </a:r>
            </a:p>
          </p:txBody>
        </p:sp>
        <p:sp>
          <p:nvSpPr>
            <p:cNvPr id="32" name="TextBox 31">
              <a:extLst>
                <a:ext uri="{FF2B5EF4-FFF2-40B4-BE49-F238E27FC236}">
                  <a16:creationId xmlns:a16="http://schemas.microsoft.com/office/drawing/2014/main" xmlns="" id="{3684BCB5-0F97-4AD4-96F2-D3FDD5D91A10}"/>
                </a:ext>
              </a:extLst>
            </p:cNvPr>
            <p:cNvSpPr txBox="1"/>
            <p:nvPr/>
          </p:nvSpPr>
          <p:spPr>
            <a:xfrm rot="16200000">
              <a:off x="5428338"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1928</a:t>
              </a:r>
            </a:p>
          </p:txBody>
        </p:sp>
        <p:sp>
          <p:nvSpPr>
            <p:cNvPr id="33" name="TextBox 32">
              <a:extLst>
                <a:ext uri="{FF2B5EF4-FFF2-40B4-BE49-F238E27FC236}">
                  <a16:creationId xmlns:a16="http://schemas.microsoft.com/office/drawing/2014/main" xmlns="" id="{56A2679C-B6A9-4ED9-B8A8-B84FCAA3A0FA}"/>
                </a:ext>
              </a:extLst>
            </p:cNvPr>
            <p:cNvSpPr txBox="1"/>
            <p:nvPr/>
          </p:nvSpPr>
          <p:spPr>
            <a:xfrm rot="16200000">
              <a:off x="6785328"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1968</a:t>
              </a:r>
            </a:p>
          </p:txBody>
        </p:sp>
        <p:sp>
          <p:nvSpPr>
            <p:cNvPr id="34" name="TextBox 33">
              <a:extLst>
                <a:ext uri="{FF2B5EF4-FFF2-40B4-BE49-F238E27FC236}">
                  <a16:creationId xmlns:a16="http://schemas.microsoft.com/office/drawing/2014/main" xmlns="" id="{677F8B60-801F-4984-9A29-172A5B23AD94}"/>
                </a:ext>
              </a:extLst>
            </p:cNvPr>
            <p:cNvSpPr txBox="1"/>
            <p:nvPr/>
          </p:nvSpPr>
          <p:spPr>
            <a:xfrm rot="16200000">
              <a:off x="5971134"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1944</a:t>
              </a:r>
            </a:p>
          </p:txBody>
        </p:sp>
        <p:sp>
          <p:nvSpPr>
            <p:cNvPr id="35" name="TextBox 34">
              <a:extLst>
                <a:ext uri="{FF2B5EF4-FFF2-40B4-BE49-F238E27FC236}">
                  <a16:creationId xmlns:a16="http://schemas.microsoft.com/office/drawing/2014/main" xmlns="" id="{BA5CF443-DA0E-4E84-AC4A-E422D7718331}"/>
                </a:ext>
              </a:extLst>
            </p:cNvPr>
            <p:cNvSpPr txBox="1"/>
            <p:nvPr/>
          </p:nvSpPr>
          <p:spPr>
            <a:xfrm rot="16200000">
              <a:off x="6242532"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1952</a:t>
              </a:r>
            </a:p>
          </p:txBody>
        </p:sp>
        <p:sp>
          <p:nvSpPr>
            <p:cNvPr id="36" name="TextBox 35">
              <a:extLst>
                <a:ext uri="{FF2B5EF4-FFF2-40B4-BE49-F238E27FC236}">
                  <a16:creationId xmlns:a16="http://schemas.microsoft.com/office/drawing/2014/main" xmlns="" id="{9A0C7289-5BD4-4C84-A609-7706770C6562}"/>
                </a:ext>
              </a:extLst>
            </p:cNvPr>
            <p:cNvSpPr txBox="1"/>
            <p:nvPr/>
          </p:nvSpPr>
          <p:spPr>
            <a:xfrm rot="16200000">
              <a:off x="8142318" y="5009997"/>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2008</a:t>
              </a:r>
            </a:p>
          </p:txBody>
        </p:sp>
        <p:sp>
          <p:nvSpPr>
            <p:cNvPr id="37" name="TextBox 36">
              <a:extLst>
                <a:ext uri="{FF2B5EF4-FFF2-40B4-BE49-F238E27FC236}">
                  <a16:creationId xmlns:a16="http://schemas.microsoft.com/office/drawing/2014/main" xmlns="" id="{604523D9-1720-4666-8851-0D101C78394C}"/>
                </a:ext>
              </a:extLst>
            </p:cNvPr>
            <p:cNvSpPr txBox="1"/>
            <p:nvPr/>
          </p:nvSpPr>
          <p:spPr>
            <a:xfrm rot="16200000">
              <a:off x="7056726"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1976</a:t>
              </a:r>
            </a:p>
          </p:txBody>
        </p:sp>
        <p:sp>
          <p:nvSpPr>
            <p:cNvPr id="38" name="TextBox 37">
              <a:extLst>
                <a:ext uri="{FF2B5EF4-FFF2-40B4-BE49-F238E27FC236}">
                  <a16:creationId xmlns:a16="http://schemas.microsoft.com/office/drawing/2014/main" xmlns="" id="{01D95F0C-8DCA-4DE6-95FB-938C3DE5D03A}"/>
                </a:ext>
              </a:extLst>
            </p:cNvPr>
            <p:cNvSpPr txBox="1"/>
            <p:nvPr/>
          </p:nvSpPr>
          <p:spPr>
            <a:xfrm rot="16200000">
              <a:off x="7328124"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1984</a:t>
              </a:r>
            </a:p>
          </p:txBody>
        </p:sp>
        <p:sp>
          <p:nvSpPr>
            <p:cNvPr id="39" name="TextBox 38">
              <a:extLst>
                <a:ext uri="{FF2B5EF4-FFF2-40B4-BE49-F238E27FC236}">
                  <a16:creationId xmlns:a16="http://schemas.microsoft.com/office/drawing/2014/main" xmlns="" id="{CA61C2D0-28B3-4C89-9521-A485B2193BAE}"/>
                </a:ext>
              </a:extLst>
            </p:cNvPr>
            <p:cNvSpPr txBox="1"/>
            <p:nvPr/>
          </p:nvSpPr>
          <p:spPr>
            <a:xfrm rot="16200000">
              <a:off x="7599522" y="5009998"/>
              <a:ext cx="631059"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1992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COP26</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5311455" cy="21638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197 countries (parties) have signed up to the United Nations Framework Convention on Climate Change (UNFCCC). </a:t>
            </a:r>
          </a:p>
          <a:p>
            <a:pPr algn="l">
              <a:lnSpc>
                <a:spcPct val="107000"/>
              </a:lnSpc>
              <a:spcBef>
                <a:spcPts val="2400"/>
              </a:spcBef>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The UNFCCC aims to prevent human activity from causing dangerous levels of climate change.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2E04B20B-C7F0-4968-AD8E-BF2DF15B471F}"/>
              </a:ext>
            </a:extLst>
          </p:cNvPr>
          <p:cNvSpPr txBox="1"/>
          <p:nvPr/>
        </p:nvSpPr>
        <p:spPr>
          <a:xfrm>
            <a:off x="360002" y="4328006"/>
            <a:ext cx="8543840" cy="21638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Every time the member nations meet it is called a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COP</a:t>
            </a:r>
            <a:r>
              <a:rPr lang="en-GB" sz="1800" dirty="0">
                <a:effectLst/>
                <a:latin typeface="Open Sans" panose="020B0606030504020204" pitchFamily="34" charset="0"/>
                <a:ea typeface="Open Sans" panose="020B0606030504020204" pitchFamily="34" charset="0"/>
                <a:cs typeface="Open Sans" panose="020B0606030504020204" pitchFamily="34" charset="0"/>
              </a:rPr>
              <a:t>, which stands for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Conference of the Parties</a:t>
            </a:r>
            <a:r>
              <a:rPr lang="en-GB" sz="1800" dirty="0">
                <a:effectLst/>
                <a:latin typeface="Open Sans" panose="020B0606030504020204" pitchFamily="34" charset="0"/>
                <a:ea typeface="Open Sans" panose="020B0606030504020204" pitchFamily="34" charset="0"/>
                <a:cs typeface="Open Sans" panose="020B0606030504020204" pitchFamily="34" charset="0"/>
              </a:rPr>
              <a:t>. They look at the current state of the climate and discuss the actions they will take to address climate change.</a:t>
            </a:r>
          </a:p>
          <a:p>
            <a:pPr algn="l">
              <a:lnSpc>
                <a:spcPct val="107000"/>
              </a:lnSpc>
              <a:spcBef>
                <a:spcPts val="2400"/>
              </a:spcBef>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This November will see the 26</a:t>
            </a:r>
            <a:r>
              <a:rPr lang="en-GB" sz="1800"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a:r>
            <a:r>
              <a:rPr lang="en-GB" sz="1800" dirty="0">
                <a:effectLst/>
                <a:latin typeface="Open Sans" panose="020B0606030504020204" pitchFamily="34" charset="0"/>
                <a:ea typeface="Open Sans" panose="020B0606030504020204" pitchFamily="34" charset="0"/>
                <a:cs typeface="Open Sans" panose="020B0606030504020204" pitchFamily="34" charset="0"/>
              </a:rPr>
              <a:t> of these meetings taking place, so you will </a:t>
            </a:r>
            <a:r>
              <a:rPr lang="en-GB" sz="1800" dirty="0">
                <a:latin typeface="Open Sans" panose="020B0606030504020204" pitchFamily="34" charset="0"/>
                <a:ea typeface="Open Sans" panose="020B0606030504020204" pitchFamily="34" charset="0"/>
                <a:cs typeface="Open Sans" panose="020B0606030504020204" pitchFamily="34" charset="0"/>
              </a:rPr>
              <a:t>hear</a:t>
            </a:r>
            <a:r>
              <a:rPr lang="en-GB" sz="1800" dirty="0">
                <a:effectLst/>
                <a:latin typeface="Open Sans" panose="020B0606030504020204" pitchFamily="34" charset="0"/>
                <a:ea typeface="Open Sans" panose="020B0606030504020204" pitchFamily="34" charset="0"/>
                <a:cs typeface="Open Sans" panose="020B0606030504020204" pitchFamily="34" charset="0"/>
              </a:rPr>
              <a:t> the event being described as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COP26</a:t>
            </a:r>
            <a:r>
              <a:rPr lang="en-GB" sz="1800"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dirty="0">
                <a:effectLst/>
                <a:latin typeface="Open Sans" panose="020B0606030504020204" pitchFamily="34" charset="0"/>
                <a:ea typeface="Open Sans" panose="020B0606030504020204" pitchFamily="34" charset="0"/>
                <a:cs typeface="Open Sans" panose="020B0606030504020204" pitchFamily="34" charset="0"/>
              </a:rPr>
              <a:t>as well as the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UN Climate Change Conference</a:t>
            </a:r>
            <a:r>
              <a:rPr lang="en-GB" sz="1800" dirty="0">
                <a:effectLst/>
                <a:latin typeface="Open Sans" panose="020B0606030504020204" pitchFamily="34" charset="0"/>
                <a:ea typeface="Open Sans" panose="020B0606030504020204" pitchFamily="34" charset="0"/>
                <a:cs typeface="Open Sans" panose="020B0606030504020204" pitchFamily="34" charset="0"/>
              </a:rPr>
              <a:t>. It will be hosted by the UK in Glasgow.</a:t>
            </a:r>
          </a:p>
        </p:txBody>
      </p:sp>
      <p:sp>
        <p:nvSpPr>
          <p:cNvPr id="11" name="Google Shape;396;p21">
            <a:extLst>
              <a:ext uri="{FF2B5EF4-FFF2-40B4-BE49-F238E27FC236}">
                <a16:creationId xmlns:a16="http://schemas.microsoft.com/office/drawing/2014/main" xmlns="" id="{554C8332-6A6E-4D89-88E1-025FEA50F25C}"/>
              </a:ext>
            </a:extLst>
          </p:cNvPr>
          <p:cNvSpPr/>
          <p:nvPr/>
        </p:nvSpPr>
        <p:spPr>
          <a:xfrm>
            <a:off x="5519059" y="3995319"/>
            <a:ext cx="319506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UNFCCC logo by </a:t>
            </a: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UNclimatechange</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licensed under CC BY</a:t>
            </a:r>
            <a:endParaRPr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xmlns="" id="{D0A851C2-FE56-45BE-B457-22B4287108AD}"/>
              </a:ext>
            </a:extLst>
          </p:cNvPr>
          <p:cNvSpPr/>
          <p:nvPr/>
        </p:nvSpPr>
        <p:spPr>
          <a:xfrm>
            <a:off x="5629993" y="1232539"/>
            <a:ext cx="2997047" cy="271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80411D0-7729-4006-B7C0-82FA389701FF}"/>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845758" y="1345747"/>
            <a:ext cx="2607578" cy="2607578"/>
          </a:xfrm>
          <a:prstGeom prst="rect">
            <a:avLst/>
          </a:prstGeom>
        </p:spPr>
      </p:pic>
    </p:spTree>
    <p:extLst>
      <p:ext uri="{BB962C8B-B14F-4D97-AF65-F5344CB8AC3E}">
        <p14:creationId xmlns:p14="http://schemas.microsoft.com/office/powerpoint/2010/main" xmlns="" val="145323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2056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1200"/>
              </a:spcAft>
            </a:pPr>
            <a:r>
              <a:rPr lang="en-GB" sz="1800" dirty="0">
                <a:latin typeface="Open Sans" panose="020B0606030504020204" pitchFamily="34" charset="0"/>
                <a:ea typeface="Open Sans" panose="020B0606030504020204" pitchFamily="34" charset="0"/>
                <a:cs typeface="Open Sans" panose="020B0606030504020204" pitchFamily="34" charset="0"/>
              </a:rPr>
              <a:t>I</a:t>
            </a:r>
            <a:r>
              <a:rPr lang="en-GB" sz="1800" dirty="0">
                <a:effectLst/>
                <a:latin typeface="Open Sans" panose="020B0606030504020204" pitchFamily="34" charset="0"/>
                <a:ea typeface="Open Sans" panose="020B0606030504020204" pitchFamily="34" charset="0"/>
                <a:cs typeface="Open Sans" panose="020B0606030504020204" pitchFamily="34" charset="0"/>
              </a:rPr>
              <a:t>n 2015, at COP21 in Paris, the nations signed an agreement that set out an ambitious plan to tackle climate change. In </a:t>
            </a:r>
            <a:r>
              <a:rPr lang="en-GB" dirty="0">
                <a:latin typeface="Open Sans" panose="020B0606030504020204" pitchFamily="34" charset="0"/>
                <a:ea typeface="Open Sans" panose="020B0606030504020204" pitchFamily="34" charset="0"/>
                <a:cs typeface="Open Sans" panose="020B0606030504020204" pitchFamily="34" charset="0"/>
              </a:rPr>
              <a:t>t</a:t>
            </a:r>
            <a:r>
              <a:rPr lang="en-GB" sz="1800" dirty="0">
                <a:effectLst/>
                <a:latin typeface="Open Sans" panose="020B0606030504020204" pitchFamily="34" charset="0"/>
                <a:ea typeface="Open Sans" panose="020B0606030504020204" pitchFamily="34" charset="0"/>
                <a:cs typeface="Open Sans" panose="020B0606030504020204" pitchFamily="34" charset="0"/>
              </a:rPr>
              <a:t>he </a:t>
            </a:r>
            <a:r>
              <a:rPr lang="en-GB" sz="1800" b="1" dirty="0">
                <a:solidFill>
                  <a:srgbClr val="7BC26C"/>
                </a:solidFill>
                <a:effectLst/>
                <a:latin typeface="Open Sans" panose="020B0606030504020204" pitchFamily="34" charset="0"/>
                <a:ea typeface="Open Sans" panose="020B0606030504020204" pitchFamily="34" charset="0"/>
                <a:cs typeface="Open Sans" panose="020B0606030504020204" pitchFamily="34" charset="0"/>
              </a:rPr>
              <a:t>Paris Agreement</a:t>
            </a:r>
            <a:r>
              <a:rPr lang="en-GB" sz="1800" dirty="0">
                <a:effectLst/>
                <a:latin typeface="Open Sans" panose="020B0606030504020204" pitchFamily="34" charset="0"/>
                <a:ea typeface="Open Sans" panose="020B0606030504020204" pitchFamily="34" charset="0"/>
                <a:cs typeface="Open Sans" panose="020B0606030504020204" pitchFamily="34" charset="0"/>
              </a:rPr>
              <a:t>, nations agreed to act together to restrict global temperature increases to 2°C and begin efforts to limit warming to 1.5°C.</a:t>
            </a:r>
          </a:p>
          <a:p>
            <a:pPr algn="l">
              <a:lnSpc>
                <a:spcPct val="107000"/>
              </a:lnSpc>
              <a:spcAft>
                <a:spcPts val="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To do this we will need to reach ‘net zero’ by 2050. This means that any carbon emissions will need to be balanced by removing carbon dioxide from the air.</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12" name="Picture 11">
            <a:extLst>
              <a:ext uri="{FF2B5EF4-FFF2-40B4-BE49-F238E27FC236}">
                <a16:creationId xmlns:a16="http://schemas.microsoft.com/office/drawing/2014/main" xmlns="" id="{83509B4B-5A19-4428-828E-60DCE2F7BEE4}"/>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76726" y="3286697"/>
            <a:ext cx="7790548" cy="2987675"/>
          </a:xfrm>
          <a:prstGeom prst="rect">
            <a:avLst/>
          </a:prstGeom>
        </p:spPr>
      </p:pic>
      <p:sp>
        <p:nvSpPr>
          <p:cNvPr id="13" name="Title 1">
            <a:extLst>
              <a:ext uri="{FF2B5EF4-FFF2-40B4-BE49-F238E27FC236}">
                <a16:creationId xmlns:a16="http://schemas.microsoft.com/office/drawing/2014/main" xmlns="" id="{5F4BC7A3-68CA-4342-8932-4CAEF14FC32C}"/>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Will Happen at COP26?</a:t>
            </a:r>
          </a:p>
        </p:txBody>
      </p:sp>
      <p:sp>
        <p:nvSpPr>
          <p:cNvPr id="7" name="Google Shape;405;p22">
            <a:extLst>
              <a:ext uri="{FF2B5EF4-FFF2-40B4-BE49-F238E27FC236}">
                <a16:creationId xmlns:a16="http://schemas.microsoft.com/office/drawing/2014/main" xmlns="" id="{F0D2B25B-FB57-4450-8126-D48F2B263712}"/>
              </a:ext>
            </a:extLst>
          </p:cNvPr>
          <p:cNvSpPr/>
          <p:nvPr/>
        </p:nvSpPr>
        <p:spPr>
          <a:xfrm>
            <a:off x="676725" y="6296144"/>
            <a:ext cx="7790547"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Comité</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de Paris, COP21, by </a:t>
            </a: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UNclimatechange</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licensed under CC BY</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99818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Will Happen at COP26?</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21638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The Paris Agreement instructed governments to renew their commitment to lowering their emissions every five years, each time becoming more ambitious. New Nationally Determined Contributions (NDCs) are due to be set by countries at COP26, so it is an important moment for the planet.</a:t>
            </a:r>
          </a:p>
          <a:p>
            <a:pPr algn="l">
              <a:lnSpc>
                <a:spcPct val="107000"/>
              </a:lnSpc>
              <a:spcBef>
                <a:spcPts val="2400"/>
              </a:spcBef>
              <a:spcAft>
                <a:spcPts val="0"/>
              </a:spcAft>
            </a:pPr>
            <a:r>
              <a:rPr lang="en-GB" sz="1800" dirty="0">
                <a:latin typeface="Open Sans" panose="020B0606030504020204" pitchFamily="34" charset="0"/>
                <a:ea typeface="Open Sans" panose="020B0606030504020204" pitchFamily="34" charset="0"/>
                <a:cs typeface="Open Sans" panose="020B0606030504020204" pitchFamily="34" charset="0"/>
              </a:rPr>
              <a:t>Global carbon dioxide emissions continued to rise after The Paris Agreement, and are now 62% higher than they were in 1990.</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9" name="TextBox 8">
            <a:extLst>
              <a:ext uri="{FF2B5EF4-FFF2-40B4-BE49-F238E27FC236}">
                <a16:creationId xmlns:a16="http://schemas.microsoft.com/office/drawing/2014/main" xmlns="" id="{FFE16EF9-B048-4798-A2EC-E5DC2B9A1A24}"/>
              </a:ext>
            </a:extLst>
          </p:cNvPr>
          <p:cNvSpPr txBox="1"/>
          <p:nvPr/>
        </p:nvSpPr>
        <p:spPr>
          <a:xfrm>
            <a:off x="392359" y="3499092"/>
            <a:ext cx="2229047" cy="1856086"/>
          </a:xfrm>
          <a:prstGeom prst="rect">
            <a:avLst/>
          </a:prstGeom>
          <a:noFill/>
        </p:spPr>
        <p:txBody>
          <a:bodyPr wrap="square">
            <a:spAutoFit/>
          </a:bodyPr>
          <a:lstStyle/>
          <a:p>
            <a:pPr algn="l">
              <a:lnSpc>
                <a:spcPct val="107000"/>
              </a:lnSpc>
              <a:spcAft>
                <a:spcPts val="800"/>
              </a:spcAft>
            </a:pPr>
            <a:r>
              <a:rPr lang="en-GB" sz="1800" dirty="0">
                <a:latin typeface="Open Sans" panose="020B0606030504020204" pitchFamily="34" charset="0"/>
                <a:ea typeface="Open Sans" panose="020B0606030504020204" pitchFamily="34" charset="0"/>
                <a:cs typeface="Open Sans" panose="020B0606030504020204" pitchFamily="34" charset="0"/>
              </a:rPr>
              <a:t>Global net CO</a:t>
            </a:r>
            <a:r>
              <a:rPr lang="en-GB" sz="18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800" dirty="0">
                <a:latin typeface="Open Sans" panose="020B0606030504020204" pitchFamily="34" charset="0"/>
                <a:ea typeface="Open Sans" panose="020B0606030504020204" pitchFamily="34" charset="0"/>
                <a:cs typeface="Open Sans" panose="020B0606030504020204" pitchFamily="34" charset="0"/>
              </a:rPr>
              <a:t> emissions need to fall by 45% from 2010 levels by 2030 to limit global warming to</a:t>
            </a:r>
            <a:r>
              <a:rPr lang="en-GB" sz="1800" dirty="0">
                <a:effectLst/>
                <a:latin typeface="Open Sans" panose="020B0606030504020204" pitchFamily="34" charset="0"/>
                <a:ea typeface="Open Sans" panose="020B0606030504020204" pitchFamily="34" charset="0"/>
                <a:cs typeface="Open Sans" panose="020B0606030504020204" pitchFamily="34" charset="0"/>
              </a:rPr>
              <a:t> 1.5°C</a:t>
            </a:r>
            <a:r>
              <a:rPr lang="en-GB" sz="180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9" name="Group 28">
            <a:extLst>
              <a:ext uri="{FF2B5EF4-FFF2-40B4-BE49-F238E27FC236}">
                <a16:creationId xmlns:a16="http://schemas.microsoft.com/office/drawing/2014/main" xmlns="" id="{F3DF961C-B292-4536-AF91-100D7EDB416E}"/>
              </a:ext>
            </a:extLst>
          </p:cNvPr>
          <p:cNvGrpSpPr/>
          <p:nvPr/>
        </p:nvGrpSpPr>
        <p:grpSpPr>
          <a:xfrm>
            <a:off x="2816017" y="3349998"/>
            <a:ext cx="6327983" cy="3111302"/>
            <a:chOff x="2844592" y="3292028"/>
            <a:chExt cx="6327983" cy="3111302"/>
          </a:xfrm>
        </p:grpSpPr>
        <p:sp>
          <p:nvSpPr>
            <p:cNvPr id="14" name="TextBox 13">
              <a:extLst>
                <a:ext uri="{FF2B5EF4-FFF2-40B4-BE49-F238E27FC236}">
                  <a16:creationId xmlns:a16="http://schemas.microsoft.com/office/drawing/2014/main" xmlns="" id="{A89A8939-4519-40B7-9D78-EBBD3D09093B}"/>
                </a:ext>
              </a:extLst>
            </p:cNvPr>
            <p:cNvSpPr txBox="1"/>
            <p:nvPr/>
          </p:nvSpPr>
          <p:spPr>
            <a:xfrm>
              <a:off x="7883646" y="4901718"/>
              <a:ext cx="859400" cy="261610"/>
            </a:xfrm>
            <a:prstGeom prst="rect">
              <a:avLst/>
            </a:prstGeom>
            <a:noFill/>
          </p:spPr>
          <p:txBody>
            <a:bodyPr wrap="square" rtlCol="0">
              <a:spAutoFit/>
            </a:bodyPr>
            <a:lstStyle/>
            <a:p>
              <a:r>
                <a:rPr lang="en-GB" sz="1100" dirty="0">
                  <a:latin typeface="Open Sans" panose="020B0606030504020204" pitchFamily="34" charset="0"/>
                  <a:ea typeface="Open Sans" panose="020B0606030504020204" pitchFamily="34" charset="0"/>
                  <a:cs typeface="Open Sans" panose="020B0606030504020204" pitchFamily="34" charset="0"/>
                </a:rPr>
                <a:t>2030 goal</a:t>
              </a:r>
            </a:p>
          </p:txBody>
        </p:sp>
        <p:grpSp>
          <p:nvGrpSpPr>
            <p:cNvPr id="5" name="Group 4">
              <a:extLst>
                <a:ext uri="{FF2B5EF4-FFF2-40B4-BE49-F238E27FC236}">
                  <a16:creationId xmlns:a16="http://schemas.microsoft.com/office/drawing/2014/main" xmlns="" id="{3FCDB462-6249-4A68-8048-3A9DAC1A1606}"/>
                </a:ext>
              </a:extLst>
            </p:cNvPr>
            <p:cNvGrpSpPr/>
            <p:nvPr/>
          </p:nvGrpSpPr>
          <p:grpSpPr>
            <a:xfrm>
              <a:off x="2844592" y="3292028"/>
              <a:ext cx="5335158" cy="3111302"/>
              <a:chOff x="2497260" y="3089474"/>
              <a:chExt cx="5682491" cy="3313856"/>
            </a:xfrm>
          </p:grpSpPr>
          <p:sp>
            <p:nvSpPr>
              <p:cNvPr id="15" name="TextBox 14">
                <a:extLst>
                  <a:ext uri="{FF2B5EF4-FFF2-40B4-BE49-F238E27FC236}">
                    <a16:creationId xmlns:a16="http://schemas.microsoft.com/office/drawing/2014/main" xmlns="" id="{CE27C1D6-6560-4BB4-AC23-AA0098A489E0}"/>
                  </a:ext>
                </a:extLst>
              </p:cNvPr>
              <p:cNvSpPr txBox="1"/>
              <p:nvPr/>
            </p:nvSpPr>
            <p:spPr>
              <a:xfrm rot="1638197">
                <a:off x="5904933" y="4147474"/>
                <a:ext cx="1301918" cy="261610"/>
              </a:xfrm>
              <a:prstGeom prst="rect">
                <a:avLst/>
              </a:prstGeom>
              <a:noFill/>
            </p:spPr>
            <p:txBody>
              <a:bodyPr wrap="square" rtlCol="0">
                <a:spAutoFit/>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change needed</a:t>
                </a:r>
              </a:p>
            </p:txBody>
          </p:sp>
          <p:pic>
            <p:nvPicPr>
              <p:cNvPr id="12" name="Picture 11">
                <a:extLst>
                  <a:ext uri="{FF2B5EF4-FFF2-40B4-BE49-F238E27FC236}">
                    <a16:creationId xmlns:a16="http://schemas.microsoft.com/office/drawing/2014/main" xmlns="" id="{BE3E81C3-9E99-453C-A199-636E8FB66D0E}"/>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073999" y="3389327"/>
                <a:ext cx="4827198" cy="2699918"/>
              </a:xfrm>
              <a:prstGeom prst="rect">
                <a:avLst/>
              </a:prstGeom>
            </p:spPr>
          </p:pic>
          <p:sp>
            <p:nvSpPr>
              <p:cNvPr id="13" name="TextBox 12">
                <a:extLst>
                  <a:ext uri="{FF2B5EF4-FFF2-40B4-BE49-F238E27FC236}">
                    <a16:creationId xmlns:a16="http://schemas.microsoft.com/office/drawing/2014/main" xmlns="" id="{7602386E-6F8E-4B06-9DA1-39FFCB84966B}"/>
                  </a:ext>
                </a:extLst>
              </p:cNvPr>
              <p:cNvSpPr txBox="1"/>
              <p:nvPr/>
            </p:nvSpPr>
            <p:spPr>
              <a:xfrm rot="16200000">
                <a:off x="994221" y="4592513"/>
                <a:ext cx="3313856" cy="307777"/>
              </a:xfrm>
              <a:prstGeom prst="rect">
                <a:avLst/>
              </a:prstGeom>
              <a:noFill/>
            </p:spPr>
            <p:txBody>
              <a:bodyPr wrap="square" rtlCol="0">
                <a:spAutoFit/>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Global CO</a:t>
                </a:r>
                <a:r>
                  <a:rPr lang="en-GB" sz="1400" b="1"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1400" b="1" baseline="-25000" dirty="0">
                    <a:latin typeface="Open Sans" panose="020B0606030504020204" pitchFamily="34" charset="0"/>
                    <a:ea typeface="Open Sans" panose="020B0606030504020204" pitchFamily="34" charset="0"/>
                    <a:cs typeface="Open Sans" panose="020B0606030504020204" pitchFamily="34" charset="0"/>
                  </a:rPr>
                  <a:t> </a:t>
                </a:r>
                <a:r>
                  <a:rPr lang="en-GB" sz="1400" b="1" dirty="0">
                    <a:latin typeface="Open Sans" panose="020B0606030504020204" pitchFamily="34" charset="0"/>
                    <a:ea typeface="Open Sans" panose="020B0606030504020204" pitchFamily="34" charset="0"/>
                    <a:cs typeface="Open Sans" panose="020B0606030504020204" pitchFamily="34" charset="0"/>
                  </a:rPr>
                  <a:t>Emissions (Gt)</a:t>
                </a:r>
              </a:p>
            </p:txBody>
          </p:sp>
          <p:sp>
            <p:nvSpPr>
              <p:cNvPr id="16" name="TextBox 15">
                <a:extLst>
                  <a:ext uri="{FF2B5EF4-FFF2-40B4-BE49-F238E27FC236}">
                    <a16:creationId xmlns:a16="http://schemas.microsoft.com/office/drawing/2014/main" xmlns="" id="{7AA5D9B1-9B33-47D4-AEC3-7EF65BDEF503}"/>
                  </a:ext>
                </a:extLst>
              </p:cNvPr>
              <p:cNvSpPr txBox="1"/>
              <p:nvPr/>
            </p:nvSpPr>
            <p:spPr>
              <a:xfrm>
                <a:off x="2869562" y="6087459"/>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2010</a:t>
                </a:r>
              </a:p>
            </p:txBody>
          </p:sp>
          <p:sp>
            <p:nvSpPr>
              <p:cNvPr id="17" name="TextBox 16">
                <a:extLst>
                  <a:ext uri="{FF2B5EF4-FFF2-40B4-BE49-F238E27FC236}">
                    <a16:creationId xmlns:a16="http://schemas.microsoft.com/office/drawing/2014/main" xmlns="" id="{FE83CFDA-C8F8-404F-92E2-E39834AB919F}"/>
                  </a:ext>
                </a:extLst>
              </p:cNvPr>
              <p:cNvSpPr txBox="1"/>
              <p:nvPr/>
            </p:nvSpPr>
            <p:spPr>
              <a:xfrm>
                <a:off x="4040699" y="6084863"/>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2015</a:t>
                </a:r>
              </a:p>
            </p:txBody>
          </p:sp>
          <p:sp>
            <p:nvSpPr>
              <p:cNvPr id="18" name="TextBox 17">
                <a:extLst>
                  <a:ext uri="{FF2B5EF4-FFF2-40B4-BE49-F238E27FC236}">
                    <a16:creationId xmlns:a16="http://schemas.microsoft.com/office/drawing/2014/main" xmlns="" id="{C8FAB9D3-E6DE-4973-B30D-88AF73E94C40}"/>
                  </a:ext>
                </a:extLst>
              </p:cNvPr>
              <p:cNvSpPr txBox="1"/>
              <p:nvPr/>
            </p:nvSpPr>
            <p:spPr>
              <a:xfrm>
                <a:off x="5211836" y="6084862"/>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2020</a:t>
                </a:r>
              </a:p>
            </p:txBody>
          </p:sp>
          <p:sp>
            <p:nvSpPr>
              <p:cNvPr id="19" name="TextBox 18">
                <a:extLst>
                  <a:ext uri="{FF2B5EF4-FFF2-40B4-BE49-F238E27FC236}">
                    <a16:creationId xmlns:a16="http://schemas.microsoft.com/office/drawing/2014/main" xmlns="" id="{35076DC4-80A4-4A16-8FB1-E4EBCD3CA96E}"/>
                  </a:ext>
                </a:extLst>
              </p:cNvPr>
              <p:cNvSpPr txBox="1"/>
              <p:nvPr/>
            </p:nvSpPr>
            <p:spPr>
              <a:xfrm>
                <a:off x="6382973" y="6084861"/>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2025</a:t>
                </a:r>
              </a:p>
            </p:txBody>
          </p:sp>
          <p:sp>
            <p:nvSpPr>
              <p:cNvPr id="20" name="TextBox 19">
                <a:extLst>
                  <a:ext uri="{FF2B5EF4-FFF2-40B4-BE49-F238E27FC236}">
                    <a16:creationId xmlns:a16="http://schemas.microsoft.com/office/drawing/2014/main" xmlns="" id="{3115E138-57AB-45E6-AFD8-3BCF8FC68CF3}"/>
                  </a:ext>
                </a:extLst>
              </p:cNvPr>
              <p:cNvSpPr txBox="1"/>
              <p:nvPr/>
            </p:nvSpPr>
            <p:spPr>
              <a:xfrm>
                <a:off x="7554109" y="6084861"/>
                <a:ext cx="625642"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2030</a:t>
                </a:r>
              </a:p>
            </p:txBody>
          </p:sp>
          <p:sp>
            <p:nvSpPr>
              <p:cNvPr id="21" name="TextBox 20">
                <a:extLst>
                  <a:ext uri="{FF2B5EF4-FFF2-40B4-BE49-F238E27FC236}">
                    <a16:creationId xmlns:a16="http://schemas.microsoft.com/office/drawing/2014/main" xmlns="" id="{342A1A79-3BD5-4F69-B3C9-778D4DB5D3DA}"/>
                  </a:ext>
                </a:extLst>
              </p:cNvPr>
              <p:cNvSpPr txBox="1"/>
              <p:nvPr/>
            </p:nvSpPr>
            <p:spPr>
              <a:xfrm>
                <a:off x="2753844" y="5400264"/>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22" name="TextBox 21">
                <a:extLst>
                  <a:ext uri="{FF2B5EF4-FFF2-40B4-BE49-F238E27FC236}">
                    <a16:creationId xmlns:a16="http://schemas.microsoft.com/office/drawing/2014/main" xmlns="" id="{AEEBE805-C201-4274-BAE2-44E713948E43}"/>
                  </a:ext>
                </a:extLst>
              </p:cNvPr>
              <p:cNvSpPr txBox="1"/>
              <p:nvPr/>
            </p:nvSpPr>
            <p:spPr>
              <a:xfrm>
                <a:off x="2747906" y="4975067"/>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23" name="TextBox 22">
                <a:extLst>
                  <a:ext uri="{FF2B5EF4-FFF2-40B4-BE49-F238E27FC236}">
                    <a16:creationId xmlns:a16="http://schemas.microsoft.com/office/drawing/2014/main" xmlns="" id="{0F469D2A-7535-471F-A7BB-16675B6E442F}"/>
                  </a:ext>
                </a:extLst>
              </p:cNvPr>
              <p:cNvSpPr txBox="1"/>
              <p:nvPr/>
            </p:nvSpPr>
            <p:spPr>
              <a:xfrm>
                <a:off x="2751858" y="4549872"/>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24" name="TextBox 23">
                <a:extLst>
                  <a:ext uri="{FF2B5EF4-FFF2-40B4-BE49-F238E27FC236}">
                    <a16:creationId xmlns:a16="http://schemas.microsoft.com/office/drawing/2014/main" xmlns="" id="{15A54A8A-3850-45DB-8E0D-85593036F978}"/>
                  </a:ext>
                </a:extLst>
              </p:cNvPr>
              <p:cNvSpPr txBox="1"/>
              <p:nvPr/>
            </p:nvSpPr>
            <p:spPr>
              <a:xfrm>
                <a:off x="2747906" y="4124677"/>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25" name="TextBox 24">
                <a:extLst>
                  <a:ext uri="{FF2B5EF4-FFF2-40B4-BE49-F238E27FC236}">
                    <a16:creationId xmlns:a16="http://schemas.microsoft.com/office/drawing/2014/main" xmlns="" id="{DB0D66F7-2096-4CD5-A1C0-9C9C48EFD604}"/>
                  </a:ext>
                </a:extLst>
              </p:cNvPr>
              <p:cNvSpPr txBox="1"/>
              <p:nvPr/>
            </p:nvSpPr>
            <p:spPr>
              <a:xfrm>
                <a:off x="2759094" y="3699482"/>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50</a:t>
                </a:r>
              </a:p>
            </p:txBody>
          </p:sp>
          <p:sp>
            <p:nvSpPr>
              <p:cNvPr id="26" name="TextBox 25">
                <a:extLst>
                  <a:ext uri="{FF2B5EF4-FFF2-40B4-BE49-F238E27FC236}">
                    <a16:creationId xmlns:a16="http://schemas.microsoft.com/office/drawing/2014/main" xmlns="" id="{EC5B92B8-E0E3-460C-BF51-D252535E1256}"/>
                  </a:ext>
                </a:extLst>
              </p:cNvPr>
              <p:cNvSpPr txBox="1"/>
              <p:nvPr/>
            </p:nvSpPr>
            <p:spPr>
              <a:xfrm>
                <a:off x="2758319" y="3274287"/>
                <a:ext cx="424064" cy="287757"/>
              </a:xfrm>
              <a:prstGeom prst="rect">
                <a:avLst/>
              </a:prstGeom>
              <a:noFill/>
            </p:spPr>
            <p:txBody>
              <a:bodyPr wrap="square" rtlCol="0">
                <a:spAutoFit/>
              </a:bodyPr>
              <a:lstStyle/>
              <a:p>
                <a:pPr algn="ctr"/>
                <a:r>
                  <a:rPr lang="en-GB" sz="1200" b="1" dirty="0">
                    <a:solidFill>
                      <a:srgbClr val="413796"/>
                    </a:solidFill>
                    <a:latin typeface="Open Sans" panose="020B0606030504020204" pitchFamily="34" charset="0"/>
                    <a:ea typeface="Open Sans" panose="020B0606030504020204" pitchFamily="34" charset="0"/>
                    <a:cs typeface="Open Sans" panose="020B0606030504020204" pitchFamily="34" charset="0"/>
                  </a:rPr>
                  <a:t>60</a:t>
                </a:r>
              </a:p>
            </p:txBody>
          </p:sp>
        </p:grpSp>
        <p:sp>
          <p:nvSpPr>
            <p:cNvPr id="27" name="TextBox 26">
              <a:extLst>
                <a:ext uri="{FF2B5EF4-FFF2-40B4-BE49-F238E27FC236}">
                  <a16:creationId xmlns:a16="http://schemas.microsoft.com/office/drawing/2014/main" xmlns="" id="{BEE0BD7C-7CBC-4510-88D8-FB56056D5BDC}"/>
                </a:ext>
              </a:extLst>
            </p:cNvPr>
            <p:cNvSpPr txBox="1"/>
            <p:nvPr/>
          </p:nvSpPr>
          <p:spPr>
            <a:xfrm>
              <a:off x="7883646" y="3513540"/>
              <a:ext cx="1288929" cy="769441"/>
            </a:xfrm>
            <a:prstGeom prst="rect">
              <a:avLst/>
            </a:prstGeom>
            <a:noFill/>
          </p:spPr>
          <p:txBody>
            <a:bodyPr wrap="square" rtlCol="0">
              <a:spAutoFit/>
            </a:bodyPr>
            <a:lstStyle/>
            <a:p>
              <a:r>
                <a:rPr lang="en-GB" sz="1100" dirty="0">
                  <a:latin typeface="Open Sans" panose="020B0606030504020204" pitchFamily="34" charset="0"/>
                  <a:ea typeface="Open Sans" panose="020B0606030504020204" pitchFamily="34" charset="0"/>
                  <a:cs typeface="Open Sans" panose="020B0606030504020204" pitchFamily="34" charset="0"/>
                </a:rPr>
                <a:t>expected carbon emissions based on current commitments</a:t>
              </a:r>
            </a:p>
          </p:txBody>
        </p:sp>
      </p:grpSp>
      <p:sp>
        <p:nvSpPr>
          <p:cNvPr id="28" name="TextBox 27">
            <a:extLst>
              <a:ext uri="{FF2B5EF4-FFF2-40B4-BE49-F238E27FC236}">
                <a16:creationId xmlns:a16="http://schemas.microsoft.com/office/drawing/2014/main" xmlns="" id="{1DEBF182-F370-44F4-B5D3-FA47AAF1B5B5}"/>
              </a:ext>
            </a:extLst>
          </p:cNvPr>
          <p:cNvSpPr txBox="1"/>
          <p:nvPr/>
        </p:nvSpPr>
        <p:spPr>
          <a:xfrm rot="1638197">
            <a:off x="5966302" y="4408144"/>
            <a:ext cx="1301918" cy="261610"/>
          </a:xfrm>
          <a:prstGeom prst="rect">
            <a:avLst/>
          </a:prstGeom>
          <a:noFill/>
        </p:spPr>
        <p:txBody>
          <a:bodyPr wrap="square" rtlCol="0">
            <a:spAutoFit/>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change needed</a:t>
            </a:r>
          </a:p>
        </p:txBody>
      </p:sp>
    </p:spTree>
    <p:extLst>
      <p:ext uri="{BB962C8B-B14F-4D97-AF65-F5344CB8AC3E}">
        <p14:creationId xmlns:p14="http://schemas.microsoft.com/office/powerpoint/2010/main" xmlns="" val="350342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Development Goals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783998" cy="14172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12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In </a:t>
            </a:r>
            <a:r>
              <a:rPr lang="en-GB" dirty="0">
                <a:latin typeface="Open Sans" panose="020B0606030504020204" pitchFamily="34" charset="0"/>
                <a:ea typeface="Open Sans" panose="020B0606030504020204" pitchFamily="34" charset="0"/>
                <a:cs typeface="Open Sans" panose="020B0606030504020204" pitchFamily="34" charset="0"/>
              </a:rPr>
              <a:t>t</a:t>
            </a:r>
            <a:r>
              <a:rPr lang="en-GB" sz="1800" dirty="0">
                <a:effectLst/>
                <a:latin typeface="Open Sans" panose="020B0606030504020204" pitchFamily="34" charset="0"/>
                <a:ea typeface="Open Sans" panose="020B0606030504020204" pitchFamily="34" charset="0"/>
                <a:cs typeface="Open Sans" panose="020B0606030504020204" pitchFamily="34" charset="0"/>
              </a:rPr>
              <a:t>he same year that the Paris Agreement</a:t>
            </a:r>
            <a:r>
              <a:rPr lang="en-GB" dirty="0">
                <a:latin typeface="Open Sans" panose="020B0606030504020204" pitchFamily="34" charset="0"/>
                <a:ea typeface="Open Sans" panose="020B0606030504020204" pitchFamily="34" charset="0"/>
                <a:cs typeface="Open Sans" panose="020B0606030504020204" pitchFamily="34" charset="0"/>
              </a:rPr>
              <a:t> was signed,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17</a:t>
            </a:r>
            <a:r>
              <a:rPr lang="en-GB" dirty="0">
                <a:solidFill>
                  <a:srgbClr val="7BC26C"/>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a:t>
            </a:r>
            <a:r>
              <a:rPr lang="en-GB" b="1" spc="-40" dirty="0">
                <a:solidFill>
                  <a:srgbClr val="7BC26C"/>
                </a:solidFill>
                <a:latin typeface="Open Sans" panose="020B0606030504020204" pitchFamily="34" charset="0"/>
                <a:ea typeface="Open Sans" panose="020B0606030504020204" pitchFamily="34" charset="0"/>
                <a:cs typeface="Open Sans" panose="020B0606030504020204" pitchFamily="34" charset="0"/>
              </a:rPr>
              <a:t>Development Goals (SDGs) </a:t>
            </a:r>
            <a:r>
              <a:rPr lang="en-GB" spc="-40" dirty="0">
                <a:latin typeface="Open Sans" panose="020B0606030504020204" pitchFamily="34" charset="0"/>
                <a:ea typeface="Open Sans" panose="020B0606030504020204" pitchFamily="34" charset="0"/>
                <a:cs typeface="Open Sans" panose="020B0606030504020204" pitchFamily="34" charset="0"/>
              </a:rPr>
              <a:t>were adopted by all United Nations Member States.</a:t>
            </a:r>
            <a:r>
              <a:rPr lang="en-GB" sz="1800" spc="-40" dirty="0">
                <a:effectLst/>
                <a:latin typeface="Open Sans" panose="020B0606030504020204" pitchFamily="34" charset="0"/>
                <a:ea typeface="Open Sans" panose="020B0606030504020204" pitchFamily="34" charset="0"/>
                <a:cs typeface="Open Sans" panose="020B0606030504020204" pitchFamily="34" charset="0"/>
              </a:rPr>
              <a:t> </a:t>
            </a:r>
          </a:p>
          <a:p>
            <a:pPr algn="l">
              <a:lnSpc>
                <a:spcPct val="107000"/>
              </a:lnSpc>
              <a:spcAft>
                <a:spcPts val="12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The 17 goals set out all of the things that need to be achieved to protect the planet and ensure that all people enjoy peace and prosperity.</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28" name="Group 27">
            <a:extLst>
              <a:ext uri="{FF2B5EF4-FFF2-40B4-BE49-F238E27FC236}">
                <a16:creationId xmlns:a16="http://schemas.microsoft.com/office/drawing/2014/main" xmlns="" id="{1BE4B691-2B73-4A95-86B6-FA2FE495F5A5}"/>
              </a:ext>
            </a:extLst>
          </p:cNvPr>
          <p:cNvGrpSpPr/>
          <p:nvPr/>
        </p:nvGrpSpPr>
        <p:grpSpPr>
          <a:xfrm>
            <a:off x="470186" y="2614800"/>
            <a:ext cx="8054383" cy="4037474"/>
            <a:chOff x="470186" y="2614800"/>
            <a:chExt cx="8054383" cy="4037474"/>
          </a:xfrm>
        </p:grpSpPr>
        <p:pic>
          <p:nvPicPr>
            <p:cNvPr id="29" name="Picture 28" descr="Text&#10;&#10;Description automatically generated">
              <a:extLst>
                <a:ext uri="{FF2B5EF4-FFF2-40B4-BE49-F238E27FC236}">
                  <a16:creationId xmlns:a16="http://schemas.microsoft.com/office/drawing/2014/main" xmlns="" id="{3C3AB8C2-E14B-4642-B15C-8E3E5E62A652}"/>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0186" y="2623374"/>
              <a:ext cx="1344591" cy="1344592"/>
            </a:xfrm>
            <a:prstGeom prst="rect">
              <a:avLst/>
            </a:prstGeom>
          </p:spPr>
        </p:pic>
        <p:pic>
          <p:nvPicPr>
            <p:cNvPr id="30" name="Picture 29" descr="Icon&#10;&#10;Description automatically generated">
              <a:extLst>
                <a:ext uri="{FF2B5EF4-FFF2-40B4-BE49-F238E27FC236}">
                  <a16:creationId xmlns:a16="http://schemas.microsoft.com/office/drawing/2014/main" xmlns="" id="{778F3A0E-575E-4B38-8CE8-7F00ECECD348}"/>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812144" y="2614800"/>
              <a:ext cx="1344591" cy="1344592"/>
            </a:xfrm>
            <a:prstGeom prst="rect">
              <a:avLst/>
            </a:prstGeom>
          </p:spPr>
        </p:pic>
        <p:pic>
          <p:nvPicPr>
            <p:cNvPr id="31" name="Picture 30" descr="Icon&#10;&#10;Description automatically generated with medium confidence">
              <a:extLst>
                <a:ext uri="{FF2B5EF4-FFF2-40B4-BE49-F238E27FC236}">
                  <a16:creationId xmlns:a16="http://schemas.microsoft.com/office/drawing/2014/main" xmlns="" id="{FC697723-9A78-4980-8FC3-6E070C9993E1}"/>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154102" y="2623374"/>
              <a:ext cx="1344591" cy="1344592"/>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xmlns="" id="{CCE0892D-245A-410B-9D80-A6A79276180E}"/>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96060" y="2614800"/>
              <a:ext cx="1344591" cy="1344592"/>
            </a:xfrm>
            <a:prstGeom prst="rect">
              <a:avLst/>
            </a:prstGeom>
          </p:spPr>
        </p:pic>
        <p:pic>
          <p:nvPicPr>
            <p:cNvPr id="33" name="Picture 32" descr="Icon&#10;&#10;Description automatically generated">
              <a:extLst>
                <a:ext uri="{FF2B5EF4-FFF2-40B4-BE49-F238E27FC236}">
                  <a16:creationId xmlns:a16="http://schemas.microsoft.com/office/drawing/2014/main" xmlns="" id="{2BFC554C-A18A-4E9A-B37D-FDB1E083F8BF}"/>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5838018" y="2614800"/>
              <a:ext cx="1344591" cy="1344592"/>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xmlns="" id="{907C53F0-D606-4B36-B229-8C59F319CD80}"/>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7179978" y="2616576"/>
              <a:ext cx="1344591" cy="1344592"/>
            </a:xfrm>
            <a:prstGeom prst="rect">
              <a:avLst/>
            </a:prstGeom>
          </p:spPr>
        </p:pic>
        <p:pic>
          <p:nvPicPr>
            <p:cNvPr id="35" name="Picture 34" descr="Icon&#10;&#10;Description automatically generated">
              <a:extLst>
                <a:ext uri="{FF2B5EF4-FFF2-40B4-BE49-F238E27FC236}">
                  <a16:creationId xmlns:a16="http://schemas.microsoft.com/office/drawing/2014/main" xmlns="" id="{B1769FDA-983B-4C97-ABAA-6B4C84C27132}"/>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0186" y="3965053"/>
              <a:ext cx="1344591" cy="1344592"/>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xmlns="" id="{4FEA16EA-9BE1-428F-A531-BF8B2D33F80D}"/>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812144" y="3960766"/>
              <a:ext cx="1344591" cy="1344592"/>
            </a:xfrm>
            <a:prstGeom prst="rect">
              <a:avLst/>
            </a:prstGeom>
          </p:spPr>
        </p:pic>
        <p:pic>
          <p:nvPicPr>
            <p:cNvPr id="37" name="Picture 36" descr="Icon&#10;&#10;Description automatically generated">
              <a:extLst>
                <a:ext uri="{FF2B5EF4-FFF2-40B4-BE49-F238E27FC236}">
                  <a16:creationId xmlns:a16="http://schemas.microsoft.com/office/drawing/2014/main" xmlns="" id="{F56E3E16-95FA-49DD-B925-99319E23545B}"/>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496060" y="3961241"/>
              <a:ext cx="1344591" cy="1344592"/>
            </a:xfrm>
            <a:prstGeom prst="rect">
              <a:avLst/>
            </a:prstGeom>
          </p:spPr>
        </p:pic>
        <p:pic>
          <p:nvPicPr>
            <p:cNvPr id="38" name="Picture 37" descr="A picture containing table&#10;&#10;Description automatically generated">
              <a:extLst>
                <a:ext uri="{FF2B5EF4-FFF2-40B4-BE49-F238E27FC236}">
                  <a16:creationId xmlns:a16="http://schemas.microsoft.com/office/drawing/2014/main" xmlns="" id="{CFB3BC81-86CA-44C3-9293-A0EFCA1D5C2C}"/>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838018" y="3961241"/>
              <a:ext cx="1344591" cy="134459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xmlns="" id="{F89976C2-D2E6-41E9-A2D8-E979007E37F2}"/>
                </a:ext>
              </a:extLst>
            </p:cNvPr>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179978" y="3964678"/>
              <a:ext cx="1344591" cy="1344592"/>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xmlns="" id="{629ADC58-11D3-4189-962B-F7AAA40AE725}"/>
                </a:ext>
              </a:extLst>
            </p:cNvPr>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470186" y="5306732"/>
              <a:ext cx="1344591" cy="1344592"/>
            </a:xfrm>
            <a:prstGeom prst="rect">
              <a:avLst/>
            </a:prstGeom>
          </p:spPr>
        </p:pic>
        <p:pic>
          <p:nvPicPr>
            <p:cNvPr id="41" name="Picture 40" descr="Graphical user interface, application, icon&#10;&#10;Description automatically generated">
              <a:extLst>
                <a:ext uri="{FF2B5EF4-FFF2-40B4-BE49-F238E27FC236}">
                  <a16:creationId xmlns:a16="http://schemas.microsoft.com/office/drawing/2014/main" xmlns="" id="{EE571446-7BCE-4006-9E8D-CB18B1EC90C2}"/>
                </a:ext>
              </a:extLst>
            </p:cNvPr>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3152930" y="5306732"/>
              <a:ext cx="1344591" cy="1344592"/>
            </a:xfrm>
            <a:prstGeom prst="rect">
              <a:avLst/>
            </a:prstGeom>
          </p:spPr>
        </p:pic>
        <p:pic>
          <p:nvPicPr>
            <p:cNvPr id="42" name="Picture 41" descr="Text&#10;&#10;Description automatically generated with medium confidence">
              <a:extLst>
                <a:ext uri="{FF2B5EF4-FFF2-40B4-BE49-F238E27FC236}">
                  <a16:creationId xmlns:a16="http://schemas.microsoft.com/office/drawing/2014/main" xmlns="" id="{A74CD89D-12AE-40E9-9D5B-84B8C14932FE}"/>
                </a:ext>
              </a:extLst>
            </p:cNvPr>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4494302" y="5307682"/>
              <a:ext cx="1344591" cy="1344592"/>
            </a:xfrm>
            <a:prstGeom prst="rect">
              <a:avLst/>
            </a:prstGeom>
          </p:spPr>
        </p:pic>
        <p:pic>
          <p:nvPicPr>
            <p:cNvPr id="43" name="Picture 42" descr="Icon&#10;&#10;Description automatically generated">
              <a:extLst>
                <a:ext uri="{FF2B5EF4-FFF2-40B4-BE49-F238E27FC236}">
                  <a16:creationId xmlns:a16="http://schemas.microsoft.com/office/drawing/2014/main" xmlns="" id="{D1C20EBC-25EC-4315-AA2B-79DC4C3AE7EB}"/>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5835672" y="5307682"/>
              <a:ext cx="1344591" cy="1344592"/>
            </a:xfrm>
            <a:prstGeom prst="rect">
              <a:avLst/>
            </a:prstGeom>
          </p:spPr>
        </p:pic>
        <p:pic>
          <p:nvPicPr>
            <p:cNvPr id="44" name="Picture 43" descr="A picture containing logo&#10;&#10;Description automatically generated">
              <a:extLst>
                <a:ext uri="{FF2B5EF4-FFF2-40B4-BE49-F238E27FC236}">
                  <a16:creationId xmlns:a16="http://schemas.microsoft.com/office/drawing/2014/main" xmlns="" id="{02BC1368-762C-468A-9900-054A2199C1C0}"/>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1811558" y="5306732"/>
              <a:ext cx="1344591" cy="1344592"/>
            </a:xfrm>
            <a:prstGeom prst="rect">
              <a:avLst/>
            </a:prstGeom>
          </p:spPr>
        </p:pic>
        <p:pic>
          <p:nvPicPr>
            <p:cNvPr id="45" name="Picture 44" descr="A picture containing icon&#10;&#10;Description automatically generated">
              <a:extLst>
                <a:ext uri="{FF2B5EF4-FFF2-40B4-BE49-F238E27FC236}">
                  <a16:creationId xmlns:a16="http://schemas.microsoft.com/office/drawing/2014/main" xmlns="" id="{E9CD3213-163E-4EDF-8E2E-AC14CD88A6F3}"/>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3154102" y="3965053"/>
              <a:ext cx="1344591" cy="1344592"/>
            </a:xfrm>
            <a:prstGeom prst="rect">
              <a:avLst/>
            </a:prstGeom>
          </p:spPr>
        </p:pic>
      </p:grpSp>
    </p:spTree>
    <p:extLst>
      <p:ext uri="{BB962C8B-B14F-4D97-AF65-F5344CB8AC3E}">
        <p14:creationId xmlns:p14="http://schemas.microsoft.com/office/powerpoint/2010/main" xmlns="" val="362341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Development Goals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55398" cy="14172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lnSpc>
                <a:spcPct val="107000"/>
              </a:lnSpc>
              <a:spcAft>
                <a:spcPts val="0"/>
              </a:spcAft>
            </a:pPr>
            <a:r>
              <a:rPr lang="en-US" sz="1800" b="0" i="0" spc="-4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Some of the goals are to do with the state of our planet. </a:t>
            </a:r>
            <a:endParaRPr lang="en-US" spc="-4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ct val="107000"/>
              </a:lnSpc>
              <a:spcBef>
                <a:spcPts val="1200"/>
              </a:spcBef>
              <a:spcAft>
                <a:spcPts val="0"/>
              </a:spcAft>
            </a:pPr>
            <a:r>
              <a:rPr lang="en-US" spc="-40" dirty="0">
                <a:solidFill>
                  <a:srgbClr val="000000"/>
                </a:solidFill>
                <a:latin typeface="Open Sans" panose="020B0606030504020204" pitchFamily="34" charset="0"/>
                <a:ea typeface="Open Sans" panose="020B0606030504020204" pitchFamily="34" charset="0"/>
                <a:cs typeface="Open Sans" panose="020B0606030504020204" pitchFamily="34" charset="0"/>
              </a:rPr>
              <a:t>However, o</a:t>
            </a:r>
            <a:r>
              <a:rPr lang="en-US" sz="1800" b="0" i="0" spc="-4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 of the most important things about the SDGs is the fact that they are all connected. All the goals need to be </a:t>
            </a:r>
            <a:r>
              <a:rPr lang="en-US" sz="1800" b="0" i="0" spc="-4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realised</a:t>
            </a:r>
            <a:r>
              <a:rPr lang="en-US" sz="1800" b="0" i="0" spc="-4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together for us to achieve a future in which every person born anywhere in the world has a healthy happy life. </a:t>
            </a:r>
            <a:endParaRPr lang="en-GB" sz="1800" spc="-4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44" name="Group 43">
            <a:extLst>
              <a:ext uri="{FF2B5EF4-FFF2-40B4-BE49-F238E27FC236}">
                <a16:creationId xmlns:a16="http://schemas.microsoft.com/office/drawing/2014/main" xmlns="" id="{BEB0F9F3-A301-4D8B-BCA8-D0C022B73D93}"/>
              </a:ext>
            </a:extLst>
          </p:cNvPr>
          <p:cNvGrpSpPr/>
          <p:nvPr/>
        </p:nvGrpSpPr>
        <p:grpSpPr>
          <a:xfrm>
            <a:off x="470186" y="2614800"/>
            <a:ext cx="8054383" cy="4037474"/>
            <a:chOff x="470186" y="2614800"/>
            <a:chExt cx="8054383" cy="4037474"/>
          </a:xfrm>
        </p:grpSpPr>
        <p:pic>
          <p:nvPicPr>
            <p:cNvPr id="45" name="Picture 44" descr="Text&#10;&#10;Description automatically generated">
              <a:extLst>
                <a:ext uri="{FF2B5EF4-FFF2-40B4-BE49-F238E27FC236}">
                  <a16:creationId xmlns:a16="http://schemas.microsoft.com/office/drawing/2014/main" xmlns="" id="{4DEF55DF-3F2E-4A32-8701-454D979E4E43}"/>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0186" y="2623374"/>
              <a:ext cx="1344591" cy="1344592"/>
            </a:xfrm>
            <a:prstGeom prst="rect">
              <a:avLst/>
            </a:prstGeom>
          </p:spPr>
        </p:pic>
        <p:pic>
          <p:nvPicPr>
            <p:cNvPr id="46" name="Picture 45" descr="Icon&#10;&#10;Description automatically generated">
              <a:extLst>
                <a:ext uri="{FF2B5EF4-FFF2-40B4-BE49-F238E27FC236}">
                  <a16:creationId xmlns:a16="http://schemas.microsoft.com/office/drawing/2014/main" xmlns="" id="{68AF2A30-3852-4E86-9B1C-B7C0375B2888}"/>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812144" y="2614800"/>
              <a:ext cx="1344591" cy="1344592"/>
            </a:xfrm>
            <a:prstGeom prst="rect">
              <a:avLst/>
            </a:prstGeom>
          </p:spPr>
        </p:pic>
        <p:pic>
          <p:nvPicPr>
            <p:cNvPr id="47" name="Picture 46" descr="Icon&#10;&#10;Description automatically generated with medium confidence">
              <a:extLst>
                <a:ext uri="{FF2B5EF4-FFF2-40B4-BE49-F238E27FC236}">
                  <a16:creationId xmlns:a16="http://schemas.microsoft.com/office/drawing/2014/main" xmlns="" id="{0BAC356D-4CA2-4597-B015-12B2839E57B3}"/>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154102" y="2623374"/>
              <a:ext cx="1344591" cy="1344592"/>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xmlns="" id="{AFABB448-1845-400E-97A7-1BAB025577EA}"/>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96060" y="2614800"/>
              <a:ext cx="1344591" cy="1344592"/>
            </a:xfrm>
            <a:prstGeom prst="rect">
              <a:avLst/>
            </a:prstGeom>
          </p:spPr>
        </p:pic>
        <p:pic>
          <p:nvPicPr>
            <p:cNvPr id="49" name="Picture 48" descr="Icon&#10;&#10;Description automatically generated">
              <a:extLst>
                <a:ext uri="{FF2B5EF4-FFF2-40B4-BE49-F238E27FC236}">
                  <a16:creationId xmlns:a16="http://schemas.microsoft.com/office/drawing/2014/main" xmlns="" id="{21B8DC49-3E6B-4FE6-899E-2054A567C672}"/>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5838018" y="2614800"/>
              <a:ext cx="1344591" cy="1344592"/>
            </a:xfrm>
            <a:prstGeom prst="rect">
              <a:avLst/>
            </a:prstGeom>
          </p:spPr>
        </p:pic>
        <p:pic>
          <p:nvPicPr>
            <p:cNvPr id="50" name="Picture 49" descr="A picture containing shape&#10;&#10;Description automatically generated">
              <a:extLst>
                <a:ext uri="{FF2B5EF4-FFF2-40B4-BE49-F238E27FC236}">
                  <a16:creationId xmlns:a16="http://schemas.microsoft.com/office/drawing/2014/main" xmlns="" id="{5DAB7149-F3C4-47B2-9C30-8181B97A5BFE}"/>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7179978" y="2616576"/>
              <a:ext cx="1344591" cy="1344592"/>
            </a:xfrm>
            <a:prstGeom prst="rect">
              <a:avLst/>
            </a:prstGeom>
          </p:spPr>
        </p:pic>
        <p:pic>
          <p:nvPicPr>
            <p:cNvPr id="51" name="Picture 50" descr="Icon&#10;&#10;Description automatically generated">
              <a:extLst>
                <a:ext uri="{FF2B5EF4-FFF2-40B4-BE49-F238E27FC236}">
                  <a16:creationId xmlns:a16="http://schemas.microsoft.com/office/drawing/2014/main" xmlns="" id="{A568A958-5F3A-47EB-B9D6-6481B885C303}"/>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0186" y="3965053"/>
              <a:ext cx="1344591" cy="1344592"/>
            </a:xfrm>
            <a:prstGeom prst="rect">
              <a:avLst/>
            </a:prstGeom>
          </p:spPr>
        </p:pic>
        <p:pic>
          <p:nvPicPr>
            <p:cNvPr id="52" name="Picture 51" descr="Icon&#10;&#10;Description automatically generated with medium confidence">
              <a:extLst>
                <a:ext uri="{FF2B5EF4-FFF2-40B4-BE49-F238E27FC236}">
                  <a16:creationId xmlns:a16="http://schemas.microsoft.com/office/drawing/2014/main" xmlns="" id="{DF3D67D1-8674-4112-B77D-F079291CA3A2}"/>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812144" y="3960766"/>
              <a:ext cx="1344591" cy="1344592"/>
            </a:xfrm>
            <a:prstGeom prst="rect">
              <a:avLst/>
            </a:prstGeom>
          </p:spPr>
        </p:pic>
        <p:pic>
          <p:nvPicPr>
            <p:cNvPr id="53" name="Picture 52" descr="Icon&#10;&#10;Description automatically generated">
              <a:extLst>
                <a:ext uri="{FF2B5EF4-FFF2-40B4-BE49-F238E27FC236}">
                  <a16:creationId xmlns:a16="http://schemas.microsoft.com/office/drawing/2014/main" xmlns="" id="{D2939953-9DB3-4712-AB3D-EF472C1E0B42}"/>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496060" y="3961241"/>
              <a:ext cx="1344591" cy="1344592"/>
            </a:xfrm>
            <a:prstGeom prst="rect">
              <a:avLst/>
            </a:prstGeom>
          </p:spPr>
        </p:pic>
        <p:pic>
          <p:nvPicPr>
            <p:cNvPr id="54" name="Picture 53" descr="A picture containing table&#10;&#10;Description automatically generated">
              <a:extLst>
                <a:ext uri="{FF2B5EF4-FFF2-40B4-BE49-F238E27FC236}">
                  <a16:creationId xmlns:a16="http://schemas.microsoft.com/office/drawing/2014/main" xmlns="" id="{50CF18DA-25DC-4638-A75E-B3CECD5CA2BA}"/>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838018" y="3961241"/>
              <a:ext cx="1344591" cy="1344592"/>
            </a:xfrm>
            <a:prstGeom prst="rect">
              <a:avLst/>
            </a:prstGeom>
          </p:spPr>
        </p:pic>
        <p:pic>
          <p:nvPicPr>
            <p:cNvPr id="55" name="Picture 54" descr="A picture containing text&#10;&#10;Description automatically generated">
              <a:extLst>
                <a:ext uri="{FF2B5EF4-FFF2-40B4-BE49-F238E27FC236}">
                  <a16:creationId xmlns:a16="http://schemas.microsoft.com/office/drawing/2014/main" xmlns="" id="{83A38F7B-960D-466C-AD0A-6C05FF63E964}"/>
                </a:ext>
              </a:extLst>
            </p:cNvPr>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179978" y="3964678"/>
              <a:ext cx="1344591" cy="1344592"/>
            </a:xfrm>
            <a:prstGeom prst="rect">
              <a:avLst/>
            </a:prstGeom>
          </p:spPr>
        </p:pic>
        <p:pic>
          <p:nvPicPr>
            <p:cNvPr id="56" name="Picture 55" descr="A picture containing icon&#10;&#10;Description automatically generated">
              <a:extLst>
                <a:ext uri="{FF2B5EF4-FFF2-40B4-BE49-F238E27FC236}">
                  <a16:creationId xmlns:a16="http://schemas.microsoft.com/office/drawing/2014/main" xmlns="" id="{62FA795C-9FD3-4A49-919F-9BEA14A63F61}"/>
                </a:ext>
              </a:extLst>
            </p:cNvPr>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470186" y="5306732"/>
              <a:ext cx="1344591" cy="1344592"/>
            </a:xfrm>
            <a:prstGeom prst="rect">
              <a:avLst/>
            </a:prstGeom>
          </p:spPr>
        </p:pic>
        <p:pic>
          <p:nvPicPr>
            <p:cNvPr id="57" name="Picture 56" descr="Graphical user interface, application, icon&#10;&#10;Description automatically generated">
              <a:extLst>
                <a:ext uri="{FF2B5EF4-FFF2-40B4-BE49-F238E27FC236}">
                  <a16:creationId xmlns:a16="http://schemas.microsoft.com/office/drawing/2014/main" xmlns="" id="{300570F1-F932-4119-B0D7-D844D3B8E6EC}"/>
                </a:ext>
              </a:extLst>
            </p:cNvPr>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3152930" y="5306732"/>
              <a:ext cx="1344591" cy="1344592"/>
            </a:xfrm>
            <a:prstGeom prst="rect">
              <a:avLst/>
            </a:prstGeom>
          </p:spPr>
        </p:pic>
        <p:pic>
          <p:nvPicPr>
            <p:cNvPr id="58" name="Picture 57" descr="Text&#10;&#10;Description automatically generated with medium confidence">
              <a:extLst>
                <a:ext uri="{FF2B5EF4-FFF2-40B4-BE49-F238E27FC236}">
                  <a16:creationId xmlns:a16="http://schemas.microsoft.com/office/drawing/2014/main" xmlns="" id="{542061EB-10F2-4CBD-B6B6-68F4FA19AEC2}"/>
                </a:ext>
              </a:extLst>
            </p:cNvPr>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4494302" y="5307682"/>
              <a:ext cx="1344591" cy="1344592"/>
            </a:xfrm>
            <a:prstGeom prst="rect">
              <a:avLst/>
            </a:prstGeom>
          </p:spPr>
        </p:pic>
        <p:pic>
          <p:nvPicPr>
            <p:cNvPr id="59" name="Picture 58" descr="Icon&#10;&#10;Description automatically generated">
              <a:extLst>
                <a:ext uri="{FF2B5EF4-FFF2-40B4-BE49-F238E27FC236}">
                  <a16:creationId xmlns:a16="http://schemas.microsoft.com/office/drawing/2014/main" xmlns="" id="{401A23D8-1565-4069-8DA6-A3AE549C306F}"/>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5835672" y="5307682"/>
              <a:ext cx="1344591" cy="1344592"/>
            </a:xfrm>
            <a:prstGeom prst="rect">
              <a:avLst/>
            </a:prstGeom>
          </p:spPr>
        </p:pic>
        <p:pic>
          <p:nvPicPr>
            <p:cNvPr id="60" name="Picture 59" descr="A picture containing logo&#10;&#10;Description automatically generated">
              <a:extLst>
                <a:ext uri="{FF2B5EF4-FFF2-40B4-BE49-F238E27FC236}">
                  <a16:creationId xmlns:a16="http://schemas.microsoft.com/office/drawing/2014/main" xmlns="" id="{B8C7C225-9734-4FB1-8372-E453F616B2A4}"/>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1811558" y="5306732"/>
              <a:ext cx="1344591" cy="1344592"/>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xmlns="" id="{E1E2BFC6-A922-4755-82B8-D28D86EE91E1}"/>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3154102" y="3965053"/>
              <a:ext cx="1344591" cy="1344592"/>
            </a:xfrm>
            <a:prstGeom prst="rect">
              <a:avLst/>
            </a:prstGeom>
          </p:spPr>
        </p:pic>
      </p:grpSp>
      <p:sp>
        <p:nvSpPr>
          <p:cNvPr id="2" name="Rectangle 1">
            <a:extLst>
              <a:ext uri="{FF2B5EF4-FFF2-40B4-BE49-F238E27FC236}">
                <a16:creationId xmlns:a16="http://schemas.microsoft.com/office/drawing/2014/main" xmlns="" id="{3A99E24A-94E9-4894-B912-741428A3C853}"/>
              </a:ext>
            </a:extLst>
          </p:cNvPr>
          <p:cNvSpPr/>
          <p:nvPr/>
        </p:nvSpPr>
        <p:spPr>
          <a:xfrm>
            <a:off x="413342" y="5283130"/>
            <a:ext cx="4042868" cy="1417247"/>
          </a:xfrm>
          <a:prstGeom prst="rect">
            <a:avLst/>
          </a:prstGeom>
          <a:noFill/>
          <a:ln w="1270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7BC26C"/>
              </a:solidFill>
            </a:endParaRPr>
          </a:p>
        </p:txBody>
      </p:sp>
    </p:spTree>
    <p:extLst>
      <p:ext uri="{BB962C8B-B14F-4D97-AF65-F5344CB8AC3E}">
        <p14:creationId xmlns:p14="http://schemas.microsoft.com/office/powerpoint/2010/main" xmlns="" val="23977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Sustainable Development Goals</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783998" cy="13542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rtl="0">
              <a:spcBef>
                <a:spcPts val="0"/>
              </a:spcBef>
              <a:spcAft>
                <a:spcPts val="0"/>
              </a:spcAft>
            </a:pPr>
            <a:r>
              <a:rPr lang="en-GB" sz="1800" b="1" spc="-40" dirty="0">
                <a:solidFill>
                  <a:srgbClr val="7BC26C"/>
                </a:solidFill>
                <a:effectLst/>
                <a:latin typeface="Open Sans" panose="020B0606030504020204" pitchFamily="34" charset="0"/>
                <a:ea typeface="Calibri" panose="020F0502020204030204" pitchFamily="34" charset="0"/>
              </a:rPr>
              <a:t>Sustainable development </a:t>
            </a:r>
            <a:r>
              <a:rPr lang="en-GB" sz="1800" spc="-40" dirty="0">
                <a:effectLst/>
                <a:latin typeface="Open Sans" panose="020B0606030504020204" pitchFamily="34" charset="0"/>
                <a:ea typeface="Calibri" panose="020F0502020204030204" pitchFamily="34" charset="0"/>
              </a:rPr>
              <a:t>means that we need to reach this vision of the world without preventing future generations from also being able to meet their needs. </a:t>
            </a:r>
            <a:endParaRPr lang="en-GB" dirty="0">
              <a:latin typeface="Open Sans" panose="020B0606030504020204" pitchFamily="34" charset="0"/>
              <a:ea typeface="Calibri" panose="020F0502020204030204" pitchFamily="34" charset="0"/>
            </a:endParaRPr>
          </a:p>
          <a:p>
            <a:pPr algn="l" rtl="0">
              <a:spcBef>
                <a:spcPts val="1200"/>
              </a:spcBef>
              <a:spcAft>
                <a:spcPts val="0"/>
              </a:spcAft>
            </a:pPr>
            <a:r>
              <a:rPr lang="en-GB" sz="1800" dirty="0">
                <a:effectLst/>
                <a:latin typeface="Open Sans" panose="020B0606030504020204" pitchFamily="34" charset="0"/>
                <a:ea typeface="Calibri" panose="020F0502020204030204" pitchFamily="34" charset="0"/>
              </a:rPr>
              <a:t>We need to be able to continue each action forever without running out of resources or causing damage that stops us from being able to carry on.</a:t>
            </a:r>
            <a:endParaRPr lang="en-US" sz="1800" dirty="0">
              <a:effectLst/>
              <a:latin typeface="Open Sans" panose="020B0606030504020204" pitchFamily="34" charset="0"/>
              <a:ea typeface="Calibri" panose="020F050202020403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2" name="Group 1">
            <a:extLst>
              <a:ext uri="{FF2B5EF4-FFF2-40B4-BE49-F238E27FC236}">
                <a16:creationId xmlns:a16="http://schemas.microsoft.com/office/drawing/2014/main" xmlns="" id="{6619B63B-4C35-4E48-B873-180CC92E2BF7}"/>
              </a:ext>
            </a:extLst>
          </p:cNvPr>
          <p:cNvGrpSpPr/>
          <p:nvPr/>
        </p:nvGrpSpPr>
        <p:grpSpPr>
          <a:xfrm>
            <a:off x="470186" y="2614800"/>
            <a:ext cx="8054383" cy="4037474"/>
            <a:chOff x="470186" y="2614800"/>
            <a:chExt cx="8054383" cy="4037474"/>
          </a:xfrm>
        </p:grpSpPr>
        <p:pic>
          <p:nvPicPr>
            <p:cNvPr id="27" name="Picture 26" descr="Text&#10;&#10;Description automatically generated">
              <a:extLst>
                <a:ext uri="{FF2B5EF4-FFF2-40B4-BE49-F238E27FC236}">
                  <a16:creationId xmlns:a16="http://schemas.microsoft.com/office/drawing/2014/main" xmlns="" id="{808DC19C-951F-4392-AA08-D03A1482E3FC}"/>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70186" y="2623374"/>
              <a:ext cx="1344591" cy="1344592"/>
            </a:xfrm>
            <a:prstGeom prst="rect">
              <a:avLst/>
            </a:prstGeom>
          </p:spPr>
        </p:pic>
        <p:pic>
          <p:nvPicPr>
            <p:cNvPr id="28" name="Picture 27" descr="Icon&#10;&#10;Description automatically generated">
              <a:extLst>
                <a:ext uri="{FF2B5EF4-FFF2-40B4-BE49-F238E27FC236}">
                  <a16:creationId xmlns:a16="http://schemas.microsoft.com/office/drawing/2014/main" xmlns="" id="{C04974F1-B4EB-4CAA-8523-05C5DB617979}"/>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812144" y="2614800"/>
              <a:ext cx="1344591" cy="1344592"/>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xmlns="" id="{73E81953-59A3-459B-80CB-43FBF5DF40BE}"/>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154102" y="2623374"/>
              <a:ext cx="1344591" cy="1344592"/>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xmlns="" id="{0A3929E8-4EC6-4524-B7AB-DD31B324A830}"/>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496060" y="2614800"/>
              <a:ext cx="1344591" cy="1344592"/>
            </a:xfrm>
            <a:prstGeom prst="rect">
              <a:avLst/>
            </a:prstGeom>
          </p:spPr>
        </p:pic>
        <p:pic>
          <p:nvPicPr>
            <p:cNvPr id="31" name="Picture 30" descr="Icon&#10;&#10;Description automatically generated">
              <a:extLst>
                <a:ext uri="{FF2B5EF4-FFF2-40B4-BE49-F238E27FC236}">
                  <a16:creationId xmlns:a16="http://schemas.microsoft.com/office/drawing/2014/main" xmlns="" id="{F02B13C4-DBA9-47D1-A9E7-B658F23C54C7}"/>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5838018" y="2614800"/>
              <a:ext cx="1344591" cy="1344592"/>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xmlns="" id="{9A2CA502-1B71-4880-9F9C-56BE7C3E5341}"/>
                </a:ext>
              </a:extLst>
            </p:cNvPr>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7179978" y="2616576"/>
              <a:ext cx="1344591" cy="1344592"/>
            </a:xfrm>
            <a:prstGeom prst="rect">
              <a:avLst/>
            </a:prstGeom>
          </p:spPr>
        </p:pic>
        <p:pic>
          <p:nvPicPr>
            <p:cNvPr id="33" name="Picture 32" descr="Icon&#10;&#10;Description automatically generated">
              <a:extLst>
                <a:ext uri="{FF2B5EF4-FFF2-40B4-BE49-F238E27FC236}">
                  <a16:creationId xmlns:a16="http://schemas.microsoft.com/office/drawing/2014/main" xmlns="" id="{F969AC37-7F76-4414-8CBA-4C76D5D8A0CE}"/>
                </a:ext>
              </a:extLst>
            </p:cNvPr>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0186" y="3965053"/>
              <a:ext cx="1344591" cy="1344592"/>
            </a:xfrm>
            <a:prstGeom prst="rect">
              <a:avLst/>
            </a:prstGeom>
          </p:spPr>
        </p:pic>
        <p:pic>
          <p:nvPicPr>
            <p:cNvPr id="34" name="Picture 33" descr="Icon&#10;&#10;Description automatically generated with medium confidence">
              <a:extLst>
                <a:ext uri="{FF2B5EF4-FFF2-40B4-BE49-F238E27FC236}">
                  <a16:creationId xmlns:a16="http://schemas.microsoft.com/office/drawing/2014/main" xmlns="" id="{F449EC8D-534F-4A25-9989-59C865545CBC}"/>
                </a:ext>
              </a:extLst>
            </p:cNvPr>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812144" y="3960766"/>
              <a:ext cx="1344591" cy="1344592"/>
            </a:xfrm>
            <a:prstGeom prst="rect">
              <a:avLst/>
            </a:prstGeom>
          </p:spPr>
        </p:pic>
        <p:pic>
          <p:nvPicPr>
            <p:cNvPr id="35" name="Picture 34" descr="Icon&#10;&#10;Description automatically generated">
              <a:extLst>
                <a:ext uri="{FF2B5EF4-FFF2-40B4-BE49-F238E27FC236}">
                  <a16:creationId xmlns:a16="http://schemas.microsoft.com/office/drawing/2014/main" xmlns="" id="{1746BE03-A9B6-4284-A26D-B4F311F88F31}"/>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496060" y="3961241"/>
              <a:ext cx="1344591" cy="1344592"/>
            </a:xfrm>
            <a:prstGeom prst="rect">
              <a:avLst/>
            </a:prstGeom>
          </p:spPr>
        </p:pic>
        <p:pic>
          <p:nvPicPr>
            <p:cNvPr id="36" name="Picture 35" descr="A picture containing table&#10;&#10;Description automatically generated">
              <a:extLst>
                <a:ext uri="{FF2B5EF4-FFF2-40B4-BE49-F238E27FC236}">
                  <a16:creationId xmlns:a16="http://schemas.microsoft.com/office/drawing/2014/main" xmlns="" id="{F9009E21-5590-4D14-BEC8-EBF3ADB3C8AE}"/>
                </a:ext>
              </a:extLst>
            </p:cNvPr>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5838018" y="3961241"/>
              <a:ext cx="1344591" cy="134459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xmlns="" id="{B34FDB8A-92FB-43DB-93A5-86BE97BCEC54}"/>
                </a:ext>
              </a:extLst>
            </p:cNvPr>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179978" y="3964678"/>
              <a:ext cx="1344591" cy="1344592"/>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xmlns="" id="{D367A1A9-CB65-4135-A91D-7CDB936519DF}"/>
                </a:ext>
              </a:extLst>
            </p:cNvPr>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470186" y="5306732"/>
              <a:ext cx="1344591" cy="1344592"/>
            </a:xfrm>
            <a:prstGeom prst="rect">
              <a:avLst/>
            </a:prstGeom>
          </p:spPr>
        </p:pic>
        <p:pic>
          <p:nvPicPr>
            <p:cNvPr id="39" name="Picture 38" descr="Graphical user interface, application, icon&#10;&#10;Description automatically generated">
              <a:extLst>
                <a:ext uri="{FF2B5EF4-FFF2-40B4-BE49-F238E27FC236}">
                  <a16:creationId xmlns:a16="http://schemas.microsoft.com/office/drawing/2014/main" xmlns="" id="{DEF8833D-F564-48D9-95D5-BF3EDA23E71F}"/>
                </a:ext>
              </a:extLst>
            </p:cNvPr>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3152930" y="5306732"/>
              <a:ext cx="1344591" cy="1344592"/>
            </a:xfrm>
            <a:prstGeom prst="rect">
              <a:avLst/>
            </a:prstGeom>
          </p:spPr>
        </p:pic>
        <p:pic>
          <p:nvPicPr>
            <p:cNvPr id="40" name="Picture 39" descr="Text&#10;&#10;Description automatically generated with medium confidence">
              <a:extLst>
                <a:ext uri="{FF2B5EF4-FFF2-40B4-BE49-F238E27FC236}">
                  <a16:creationId xmlns:a16="http://schemas.microsoft.com/office/drawing/2014/main" xmlns="" id="{A380FBB1-7DFF-47D4-9505-E8446EEAC30A}"/>
                </a:ext>
              </a:extLst>
            </p:cNvPr>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4494302" y="5307682"/>
              <a:ext cx="1344591" cy="1344592"/>
            </a:xfrm>
            <a:prstGeom prst="rect">
              <a:avLst/>
            </a:prstGeom>
          </p:spPr>
        </p:pic>
        <p:pic>
          <p:nvPicPr>
            <p:cNvPr id="41" name="Picture 40" descr="Icon&#10;&#10;Description automatically generated">
              <a:extLst>
                <a:ext uri="{FF2B5EF4-FFF2-40B4-BE49-F238E27FC236}">
                  <a16:creationId xmlns:a16="http://schemas.microsoft.com/office/drawing/2014/main" xmlns="" id="{5A3D36BE-7E26-48A3-B8B0-A1953E25623B}"/>
                </a:ext>
              </a:extLst>
            </p:cNvPr>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5835672" y="5307682"/>
              <a:ext cx="1344591" cy="1344592"/>
            </a:xfrm>
            <a:prstGeom prst="rect">
              <a:avLst/>
            </a:prstGeom>
          </p:spPr>
        </p:pic>
        <p:pic>
          <p:nvPicPr>
            <p:cNvPr id="42" name="Picture 41" descr="A picture containing logo&#10;&#10;Description automatically generated">
              <a:extLst>
                <a:ext uri="{FF2B5EF4-FFF2-40B4-BE49-F238E27FC236}">
                  <a16:creationId xmlns:a16="http://schemas.microsoft.com/office/drawing/2014/main" xmlns="" id="{75FAD659-D07B-4D74-B293-90A13245FCF5}"/>
                </a:ext>
              </a:extLst>
            </p:cNvPr>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1811558" y="5306732"/>
              <a:ext cx="1344591" cy="1344592"/>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xmlns="" id="{59852CFC-6732-4A03-AFEA-91D0C378F78B}"/>
                </a:ext>
              </a:extLst>
            </p:cNvPr>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3154102" y="3965053"/>
              <a:ext cx="1344591" cy="1344592"/>
            </a:xfrm>
            <a:prstGeom prst="rect">
              <a:avLst/>
            </a:prstGeom>
          </p:spPr>
        </p:pic>
      </p:grpSp>
    </p:spTree>
    <p:extLst>
      <p:ext uri="{BB962C8B-B14F-4D97-AF65-F5344CB8AC3E}">
        <p14:creationId xmlns:p14="http://schemas.microsoft.com/office/powerpoint/2010/main" xmlns="" val="625854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What Can We Do?</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EA861BCC-4675-462D-B948-51A7C39F47D0}"/>
              </a:ext>
            </a:extLst>
          </p:cNvPr>
          <p:cNvSpPr txBox="1"/>
          <p:nvPr/>
        </p:nvSpPr>
        <p:spPr>
          <a:xfrm>
            <a:off x="4901247" y="1918136"/>
            <a:ext cx="3976424" cy="3170099"/>
          </a:xfrm>
          <a:prstGeom prst="rect">
            <a:avLst/>
          </a:prstGeom>
          <a:noFill/>
        </p:spPr>
        <p:txBody>
          <a:bodyPr wrap="square">
            <a:spAutoFit/>
          </a:bodyPr>
          <a:lstStyle/>
          <a:p>
            <a:pPr algn="l" rtl="0">
              <a:spcBef>
                <a:spcPts val="0"/>
              </a:spcBef>
              <a:spcAft>
                <a:spcPts val="0"/>
              </a:spcAft>
            </a:pPr>
            <a:r>
              <a:rPr lang="en-GB" dirty="0">
                <a:latin typeface="Open Sans" panose="020B0606030504020204" pitchFamily="34" charset="0"/>
                <a:ea typeface="Calibri" panose="020F0502020204030204" pitchFamily="34" charset="0"/>
              </a:rPr>
              <a:t>As a school community, we can help in the fight against climate change and biodiversity loss by improving the sustainability of all aspects of our school life. </a:t>
            </a:r>
            <a:endParaRPr lang="en-GB" sz="1800" dirty="0">
              <a:effectLst/>
              <a:latin typeface="Open Sans" panose="020B0606030504020204" pitchFamily="34" charset="0"/>
              <a:ea typeface="Calibri" panose="020F0502020204030204" pitchFamily="34" charset="0"/>
            </a:endParaRPr>
          </a:p>
          <a:p>
            <a:pPr algn="l" rtl="0">
              <a:spcBef>
                <a:spcPts val="2400"/>
              </a:spcBef>
              <a:spcAft>
                <a:spcPts val="0"/>
              </a:spcAft>
            </a:pPr>
            <a:r>
              <a:rPr lang="en-GB" sz="1800" dirty="0">
                <a:effectLst/>
                <a:latin typeface="Open Sans" panose="020B0606030504020204" pitchFamily="34" charset="0"/>
                <a:ea typeface="Calibri" panose="020F0502020204030204" pitchFamily="34" charset="0"/>
              </a:rPr>
              <a:t>The changes that we make as a school are seen by lots of people </a:t>
            </a:r>
            <a:br>
              <a:rPr lang="en-GB" sz="1800" dirty="0">
                <a:effectLst/>
                <a:latin typeface="Open Sans" panose="020B0606030504020204" pitchFamily="34" charset="0"/>
                <a:ea typeface="Calibri" panose="020F0502020204030204" pitchFamily="34" charset="0"/>
              </a:rPr>
            </a:br>
            <a:r>
              <a:rPr lang="en-GB" sz="1800" dirty="0">
                <a:effectLst/>
                <a:latin typeface="Open Sans" panose="020B0606030504020204" pitchFamily="34" charset="0"/>
                <a:ea typeface="Calibri" panose="020F0502020204030204" pitchFamily="34" charset="0"/>
              </a:rPr>
              <a:t>in our local community. This means that we can influence positive change to spread through society. </a:t>
            </a:r>
            <a:endParaRPr lang="en-US" sz="1800" dirty="0">
              <a:effectLst/>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xmlns="" id="{496409BD-C41E-4D43-A631-2FE5AD805CEC}"/>
              </a:ext>
            </a:extLst>
          </p:cNvPr>
          <p:cNvSpPr txBox="1"/>
          <p:nvPr/>
        </p:nvSpPr>
        <p:spPr>
          <a:xfrm>
            <a:off x="431800" y="1908939"/>
            <a:ext cx="4246880" cy="3477875"/>
          </a:xfrm>
          <a:prstGeom prst="rect">
            <a:avLst/>
          </a:prstGeom>
          <a:noFill/>
        </p:spPr>
        <p:txBody>
          <a:bodyPr wrap="square">
            <a:spAutoFit/>
          </a:bodyPr>
          <a:lstStyle/>
          <a:p>
            <a:pPr algn="l" rtl="0">
              <a:spcBef>
                <a:spcPts val="0"/>
              </a:spcBef>
              <a:spcAft>
                <a:spcPts val="0"/>
              </a:spcAft>
            </a:pPr>
            <a:r>
              <a:rPr lang="en-US" sz="1800" dirty="0">
                <a:effectLst/>
                <a:latin typeface="Open Sans" panose="020B0606030504020204" pitchFamily="34" charset="0"/>
                <a:ea typeface="Calibri" panose="020F0502020204030204" pitchFamily="34" charset="0"/>
              </a:rPr>
              <a:t>We can make sure that world leaders know we are counting on them. </a:t>
            </a:r>
          </a:p>
          <a:p>
            <a:pPr algn="l" rtl="0">
              <a:spcBef>
                <a:spcPts val="2400"/>
              </a:spcBef>
              <a:spcAft>
                <a:spcPts val="0"/>
              </a:spcAft>
            </a:pPr>
            <a:r>
              <a:rPr lang="en-US" dirty="0">
                <a:latin typeface="Open Sans" panose="020B0606030504020204" pitchFamily="34" charset="0"/>
                <a:ea typeface="Calibri" panose="020F0502020204030204" pitchFamily="34" charset="0"/>
              </a:rPr>
              <a:t>Your MP is the person that represents your community’s needs and views in parliament. You can write to them to tell them about the actions you want the government to take.</a:t>
            </a:r>
            <a:endParaRPr lang="en-US" sz="1800" dirty="0">
              <a:effectLst/>
              <a:latin typeface="Open Sans" panose="020B0606030504020204" pitchFamily="34" charset="0"/>
              <a:ea typeface="Calibri" panose="020F0502020204030204" pitchFamily="34" charset="0"/>
            </a:endParaRPr>
          </a:p>
          <a:p>
            <a:pPr algn="l" rtl="0">
              <a:spcBef>
                <a:spcPts val="2400"/>
              </a:spcBef>
              <a:spcAft>
                <a:spcPts val="0"/>
              </a:spcAft>
            </a:pPr>
            <a:r>
              <a:rPr lang="en-US" dirty="0">
                <a:latin typeface="Open Sans" panose="020B0606030504020204" pitchFamily="34" charset="0"/>
                <a:ea typeface="Calibri" panose="020F0502020204030204" pitchFamily="34" charset="0"/>
              </a:rPr>
              <a:t>We can also reach out to businesses and our local council if we feel like they need to do things differently too.</a:t>
            </a:r>
            <a:endParaRPr lang="en-US" sz="1800" dirty="0">
              <a:effectLst/>
              <a:latin typeface="Open Sans" panose="020B060603050402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C41419AB-CB69-4D35-B837-19F777614B1A}"/>
              </a:ext>
            </a:extLst>
          </p:cNvPr>
          <p:cNvSpPr txBox="1"/>
          <p:nvPr/>
        </p:nvSpPr>
        <p:spPr>
          <a:xfrm>
            <a:off x="431800" y="1216805"/>
            <a:ext cx="4140200" cy="584775"/>
          </a:xfrm>
          <a:prstGeom prst="rect">
            <a:avLst/>
          </a:prstGeom>
          <a:noFill/>
        </p:spPr>
        <p:txBody>
          <a:bodyPr wrap="square" rtlCol="0">
            <a:spAutoFit/>
          </a:bodyPr>
          <a:lstStyle/>
          <a:p>
            <a:pPr algn="ctr"/>
            <a:r>
              <a:rPr lang="en-GB" sz="3200" b="1" dirty="0">
                <a:solidFill>
                  <a:srgbClr val="7BC26C"/>
                </a:solidFill>
              </a:rPr>
              <a:t>Speak Up</a:t>
            </a:r>
          </a:p>
        </p:txBody>
      </p:sp>
      <p:sp>
        <p:nvSpPr>
          <p:cNvPr id="13" name="TextBox 12">
            <a:extLst>
              <a:ext uri="{FF2B5EF4-FFF2-40B4-BE49-F238E27FC236}">
                <a16:creationId xmlns:a16="http://schemas.microsoft.com/office/drawing/2014/main" xmlns="" id="{8760D2F9-7E32-4FD9-A3E1-F4345EDA3D1B}"/>
              </a:ext>
            </a:extLst>
          </p:cNvPr>
          <p:cNvSpPr txBox="1"/>
          <p:nvPr/>
        </p:nvSpPr>
        <p:spPr>
          <a:xfrm>
            <a:off x="4901246" y="1215769"/>
            <a:ext cx="4045542" cy="584775"/>
          </a:xfrm>
          <a:prstGeom prst="rect">
            <a:avLst/>
          </a:prstGeom>
          <a:noFill/>
        </p:spPr>
        <p:txBody>
          <a:bodyPr wrap="square" rtlCol="0">
            <a:spAutoFit/>
          </a:bodyPr>
          <a:lstStyle/>
          <a:p>
            <a:pPr algn="ctr"/>
            <a:r>
              <a:rPr lang="en-GB" sz="3200" b="1" dirty="0">
                <a:solidFill>
                  <a:srgbClr val="7BC26C"/>
                </a:solidFill>
              </a:rPr>
              <a:t>Act</a:t>
            </a:r>
          </a:p>
        </p:txBody>
      </p:sp>
    </p:spTree>
    <p:extLst>
      <p:ext uri="{BB962C8B-B14F-4D97-AF65-F5344CB8AC3E}">
        <p14:creationId xmlns:p14="http://schemas.microsoft.com/office/powerpoint/2010/main" xmlns="" val="27903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FE02371-0E3D-47C5-B7B5-8CC8A2B3AF2F}"/>
              </a:ext>
            </a:extLst>
          </p:cNvPr>
          <p:cNvSpPr/>
          <p:nvPr/>
        </p:nvSpPr>
        <p:spPr>
          <a:xfrm>
            <a:off x="3816849" y="3186757"/>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4" name="Rectangle 3">
            <a:hlinkClick r:id="rId3"/>
            <a:extLst>
              <a:ext uri="{FF2B5EF4-FFF2-40B4-BE49-F238E27FC236}">
                <a16:creationId xmlns:a16="http://schemas.microsoft.com/office/drawing/2014/main" xmlns="" id="{AA63EC6F-A1DE-4E54-8B9C-1D40F54A9C54}"/>
              </a:ext>
            </a:extLst>
          </p:cNvPr>
          <p:cNvSpPr/>
          <p:nvPr/>
        </p:nvSpPr>
        <p:spPr>
          <a:xfrm>
            <a:off x="3821987" y="3287731"/>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Over millions of years, species become adapted to survive in the conditions in which they live. A stable climate supports this process and allows living things to thrive. If the climate changes quickly, organisms don’t have enough time to adapt to new conditions and may no longer be able to survive.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Picture 4">
            <a:extLst>
              <a:ext uri="{FF2B5EF4-FFF2-40B4-BE49-F238E27FC236}">
                <a16:creationId xmlns:a16="http://schemas.microsoft.com/office/drawing/2014/main" xmlns="" id="{C56B9B39-A1F1-4842-90FB-2B554038DBEB}"/>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02435" y="2529561"/>
            <a:ext cx="5739129" cy="382608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Google Shape;71;p3">
            <a:extLst>
              <a:ext uri="{FF2B5EF4-FFF2-40B4-BE49-F238E27FC236}">
                <a16:creationId xmlns:a16="http://schemas.microsoft.com/office/drawing/2014/main" xmlns="" id="{0A95F4E9-3D10-4551-A03A-5551BAEF49C6}"/>
              </a:ext>
            </a:extLst>
          </p:cNvPr>
          <p:cNvSpPr/>
          <p:nvPr/>
        </p:nvSpPr>
        <p:spPr>
          <a:xfrm>
            <a:off x="1618816" y="6402712"/>
            <a:ext cx="6152646"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Bushfire Aftermath On Kangaroo Island by © Brad Fleet / </a:t>
            </a:r>
            <a:r>
              <a:rPr lang="en-GB" sz="900" dirty="0" err="1">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Newspix</a:t>
            </a: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 licensed under CC BY </a:t>
            </a:r>
            <a:endParaRPr sz="1200" dirty="0">
              <a:solidFill>
                <a:srgbClr val="ACAEA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16481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250292" cy="16312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Climate change disrupts weather patterns and causes extreme weather events to become more common. These include hurricane activity, droughts and floods.</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algn="l">
              <a:spcBef>
                <a:spcPts val="1200"/>
              </a:spcBef>
            </a:pPr>
            <a:r>
              <a:rPr lang="en-GB" sz="1800" dirty="0">
                <a:latin typeface="Open Sans" panose="020B0606030504020204" pitchFamily="34" charset="0"/>
                <a:ea typeface="Open Sans" panose="020B0606030504020204" pitchFamily="34" charset="0"/>
                <a:cs typeface="Open Sans" panose="020B0606030504020204" pitchFamily="34" charset="0"/>
              </a:rPr>
              <a:t>As the global temperature has increased, so has the number of reported natural disasters.</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7" name="Group 6">
            <a:extLst>
              <a:ext uri="{FF2B5EF4-FFF2-40B4-BE49-F238E27FC236}">
                <a16:creationId xmlns:a16="http://schemas.microsoft.com/office/drawing/2014/main" xmlns="" id="{AE449C1A-F078-4E4A-A6E7-373A5FB6E333}"/>
              </a:ext>
            </a:extLst>
          </p:cNvPr>
          <p:cNvGrpSpPr/>
          <p:nvPr/>
        </p:nvGrpSpPr>
        <p:grpSpPr>
          <a:xfrm>
            <a:off x="428820" y="2675466"/>
            <a:ext cx="8096607" cy="4113838"/>
            <a:chOff x="678416" y="1689903"/>
            <a:chExt cx="7973842" cy="4405791"/>
          </a:xfrm>
        </p:grpSpPr>
        <p:grpSp>
          <p:nvGrpSpPr>
            <p:cNvPr id="9" name="Group 8">
              <a:extLst>
                <a:ext uri="{FF2B5EF4-FFF2-40B4-BE49-F238E27FC236}">
                  <a16:creationId xmlns:a16="http://schemas.microsoft.com/office/drawing/2014/main" xmlns="" id="{606DACE5-8D82-4794-BDE5-27DD2C4841F9}"/>
                </a:ext>
              </a:extLst>
            </p:cNvPr>
            <p:cNvGrpSpPr/>
            <p:nvPr/>
          </p:nvGrpSpPr>
          <p:grpSpPr>
            <a:xfrm>
              <a:off x="678416" y="1689903"/>
              <a:ext cx="7774501" cy="4405791"/>
              <a:chOff x="42852" y="-288261"/>
              <a:chExt cx="5960754" cy="3363874"/>
            </a:xfrm>
          </p:grpSpPr>
          <p:pic>
            <p:nvPicPr>
              <p:cNvPr id="13" name="Picture 12">
                <a:extLst>
                  <a:ext uri="{FF2B5EF4-FFF2-40B4-BE49-F238E27FC236}">
                    <a16:creationId xmlns:a16="http://schemas.microsoft.com/office/drawing/2014/main" xmlns="" id="{72014990-6775-44A0-9E07-47F9A2F61907}"/>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87849" y="101020"/>
                <a:ext cx="5319457" cy="2521687"/>
              </a:xfrm>
              <a:prstGeom prst="rect">
                <a:avLst/>
              </a:prstGeom>
              <a:noFill/>
              <a:ln>
                <a:noFill/>
              </a:ln>
            </p:spPr>
          </p:pic>
          <p:sp>
            <p:nvSpPr>
              <p:cNvPr id="14" name="Text Box 2">
                <a:extLst>
                  <a:ext uri="{FF2B5EF4-FFF2-40B4-BE49-F238E27FC236}">
                    <a16:creationId xmlns:a16="http://schemas.microsoft.com/office/drawing/2014/main" xmlns="" id="{AF4CBD91-3976-4C64-8566-508EE4D1AD85}"/>
                  </a:ext>
                </a:extLst>
              </p:cNvPr>
              <p:cNvSpPr txBox="1">
                <a:spLocks noChangeArrowheads="1"/>
              </p:cNvSpPr>
              <p:nvPr/>
            </p:nvSpPr>
            <p:spPr bwMode="auto">
              <a:xfrm rot="16200000">
                <a:off x="-1410209" y="1164800"/>
                <a:ext cx="3138517" cy="232396"/>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effectLst/>
                    <a:latin typeface="Open Sans" panose="020B0606030504020204" pitchFamily="34" charset="0"/>
                    <a:ea typeface="Open Sans" panose="020B0606030504020204" pitchFamily="34" charset="0"/>
                  </a:rPr>
                  <a:t>Number of Reported Natural Disasters</a:t>
                </a:r>
              </a:p>
            </p:txBody>
          </p:sp>
          <p:sp>
            <p:nvSpPr>
              <p:cNvPr id="15" name="Text Box 2">
                <a:extLst>
                  <a:ext uri="{FF2B5EF4-FFF2-40B4-BE49-F238E27FC236}">
                    <a16:creationId xmlns:a16="http://schemas.microsoft.com/office/drawing/2014/main" xmlns="" id="{4E69BD5B-4921-4519-9DC8-3081E3D572A7}"/>
                  </a:ext>
                </a:extLst>
              </p:cNvPr>
              <p:cNvSpPr txBox="1">
                <a:spLocks noChangeArrowheads="1"/>
              </p:cNvSpPr>
              <p:nvPr/>
            </p:nvSpPr>
            <p:spPr bwMode="auto">
              <a:xfrm>
                <a:off x="180524" y="2426107"/>
                <a:ext cx="410152"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0</a:t>
                </a:r>
              </a:p>
            </p:txBody>
          </p:sp>
          <p:sp>
            <p:nvSpPr>
              <p:cNvPr id="16" name="Text Box 2">
                <a:extLst>
                  <a:ext uri="{FF2B5EF4-FFF2-40B4-BE49-F238E27FC236}">
                    <a16:creationId xmlns:a16="http://schemas.microsoft.com/office/drawing/2014/main" xmlns="" id="{EB995F78-38AC-4BB7-9EC9-7B0A9F1F95D9}"/>
                  </a:ext>
                </a:extLst>
              </p:cNvPr>
              <p:cNvSpPr txBox="1">
                <a:spLocks noChangeArrowheads="1"/>
              </p:cNvSpPr>
              <p:nvPr/>
            </p:nvSpPr>
            <p:spPr bwMode="auto">
              <a:xfrm>
                <a:off x="180524" y="2081961"/>
                <a:ext cx="423375"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100</a:t>
                </a:r>
              </a:p>
            </p:txBody>
          </p:sp>
          <p:sp>
            <p:nvSpPr>
              <p:cNvPr id="17" name="Text Box 2">
                <a:extLst>
                  <a:ext uri="{FF2B5EF4-FFF2-40B4-BE49-F238E27FC236}">
                    <a16:creationId xmlns:a16="http://schemas.microsoft.com/office/drawing/2014/main" xmlns="" id="{E4F96028-D4D7-47FF-B1C3-E112E3DA6478}"/>
                  </a:ext>
                </a:extLst>
              </p:cNvPr>
              <p:cNvSpPr txBox="1">
                <a:spLocks noChangeArrowheads="1"/>
              </p:cNvSpPr>
              <p:nvPr/>
            </p:nvSpPr>
            <p:spPr bwMode="auto">
              <a:xfrm>
                <a:off x="211704" y="1666924"/>
                <a:ext cx="392194"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200</a:t>
                </a:r>
              </a:p>
            </p:txBody>
          </p:sp>
          <p:sp>
            <p:nvSpPr>
              <p:cNvPr id="18" name="Text Box 2">
                <a:extLst>
                  <a:ext uri="{FF2B5EF4-FFF2-40B4-BE49-F238E27FC236}">
                    <a16:creationId xmlns:a16="http://schemas.microsoft.com/office/drawing/2014/main" xmlns="" id="{42D0041A-2E3E-43EF-9EE5-EB583E126A9A}"/>
                  </a:ext>
                </a:extLst>
              </p:cNvPr>
              <p:cNvSpPr txBox="1">
                <a:spLocks noChangeArrowheads="1"/>
              </p:cNvSpPr>
              <p:nvPr/>
            </p:nvSpPr>
            <p:spPr bwMode="auto">
              <a:xfrm>
                <a:off x="211704" y="1251886"/>
                <a:ext cx="392194"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300</a:t>
                </a:r>
              </a:p>
            </p:txBody>
          </p:sp>
          <p:sp>
            <p:nvSpPr>
              <p:cNvPr id="19" name="Text Box 2">
                <a:extLst>
                  <a:ext uri="{FF2B5EF4-FFF2-40B4-BE49-F238E27FC236}">
                    <a16:creationId xmlns:a16="http://schemas.microsoft.com/office/drawing/2014/main" xmlns="" id="{F9662297-D759-499A-9B69-D2AA62F968F3}"/>
                  </a:ext>
                </a:extLst>
              </p:cNvPr>
              <p:cNvSpPr txBox="1">
                <a:spLocks noChangeArrowheads="1"/>
              </p:cNvSpPr>
              <p:nvPr/>
            </p:nvSpPr>
            <p:spPr bwMode="auto">
              <a:xfrm>
                <a:off x="603896" y="2823945"/>
                <a:ext cx="5303410" cy="251668"/>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Year</a:t>
                </a:r>
              </a:p>
            </p:txBody>
          </p:sp>
          <p:sp>
            <p:nvSpPr>
              <p:cNvPr id="20" name="Text Box 2">
                <a:extLst>
                  <a:ext uri="{FF2B5EF4-FFF2-40B4-BE49-F238E27FC236}">
                    <a16:creationId xmlns:a16="http://schemas.microsoft.com/office/drawing/2014/main" xmlns="" id="{EF3EA4B9-97E0-475F-A6F3-39F0903566B0}"/>
                  </a:ext>
                </a:extLst>
              </p:cNvPr>
              <p:cNvSpPr txBox="1">
                <a:spLocks noChangeArrowheads="1"/>
              </p:cNvSpPr>
              <p:nvPr/>
            </p:nvSpPr>
            <p:spPr bwMode="auto">
              <a:xfrm>
                <a:off x="507895" y="2622068"/>
                <a:ext cx="456687"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1900</a:t>
                </a:r>
              </a:p>
            </p:txBody>
          </p:sp>
          <p:sp>
            <p:nvSpPr>
              <p:cNvPr id="21" name="Text Box 2">
                <a:extLst>
                  <a:ext uri="{FF2B5EF4-FFF2-40B4-BE49-F238E27FC236}">
                    <a16:creationId xmlns:a16="http://schemas.microsoft.com/office/drawing/2014/main" xmlns="" id="{25B671B4-094A-4E9B-BB41-C781672E73EE}"/>
                  </a:ext>
                </a:extLst>
              </p:cNvPr>
              <p:cNvSpPr txBox="1">
                <a:spLocks noChangeArrowheads="1"/>
              </p:cNvSpPr>
              <p:nvPr/>
            </p:nvSpPr>
            <p:spPr bwMode="auto">
              <a:xfrm>
                <a:off x="1347731" y="2619359"/>
                <a:ext cx="456687"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1920</a:t>
                </a:r>
              </a:p>
            </p:txBody>
          </p:sp>
          <p:sp>
            <p:nvSpPr>
              <p:cNvPr id="22" name="Text Box 2">
                <a:extLst>
                  <a:ext uri="{FF2B5EF4-FFF2-40B4-BE49-F238E27FC236}">
                    <a16:creationId xmlns:a16="http://schemas.microsoft.com/office/drawing/2014/main" xmlns="" id="{2D65B259-EF53-47BF-AE3F-CE8FA0CB0583}"/>
                  </a:ext>
                </a:extLst>
              </p:cNvPr>
              <p:cNvSpPr txBox="1">
                <a:spLocks noChangeArrowheads="1"/>
              </p:cNvSpPr>
              <p:nvPr/>
            </p:nvSpPr>
            <p:spPr bwMode="auto">
              <a:xfrm>
                <a:off x="2187568" y="2621860"/>
                <a:ext cx="456687"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1940</a:t>
                </a:r>
              </a:p>
            </p:txBody>
          </p:sp>
          <p:sp>
            <p:nvSpPr>
              <p:cNvPr id="23" name="Text Box 2">
                <a:extLst>
                  <a:ext uri="{FF2B5EF4-FFF2-40B4-BE49-F238E27FC236}">
                    <a16:creationId xmlns:a16="http://schemas.microsoft.com/office/drawing/2014/main" xmlns="" id="{C33792BB-F962-4A35-A22E-A295201DBE0E}"/>
                  </a:ext>
                </a:extLst>
              </p:cNvPr>
              <p:cNvSpPr txBox="1">
                <a:spLocks noChangeArrowheads="1"/>
              </p:cNvSpPr>
              <p:nvPr/>
            </p:nvSpPr>
            <p:spPr bwMode="auto">
              <a:xfrm>
                <a:off x="3867242"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1980</a:t>
                </a:r>
              </a:p>
            </p:txBody>
          </p:sp>
          <p:sp>
            <p:nvSpPr>
              <p:cNvPr id="24" name="Text Box 2">
                <a:extLst>
                  <a:ext uri="{FF2B5EF4-FFF2-40B4-BE49-F238E27FC236}">
                    <a16:creationId xmlns:a16="http://schemas.microsoft.com/office/drawing/2014/main" xmlns="" id="{C44B2C07-AC3A-4276-8ED4-D9C31FEBE404}"/>
                  </a:ext>
                </a:extLst>
              </p:cNvPr>
              <p:cNvSpPr txBox="1">
                <a:spLocks noChangeArrowheads="1"/>
              </p:cNvSpPr>
              <p:nvPr/>
            </p:nvSpPr>
            <p:spPr bwMode="auto">
              <a:xfrm>
                <a:off x="4707080"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2000</a:t>
                </a:r>
              </a:p>
            </p:txBody>
          </p:sp>
          <p:sp>
            <p:nvSpPr>
              <p:cNvPr id="25" name="Text Box 2">
                <a:extLst>
                  <a:ext uri="{FF2B5EF4-FFF2-40B4-BE49-F238E27FC236}">
                    <a16:creationId xmlns:a16="http://schemas.microsoft.com/office/drawing/2014/main" xmlns="" id="{D49D5917-7E55-4533-9C14-02AA7A9CCB37}"/>
                  </a:ext>
                </a:extLst>
              </p:cNvPr>
              <p:cNvSpPr txBox="1">
                <a:spLocks noChangeArrowheads="1"/>
              </p:cNvSpPr>
              <p:nvPr/>
            </p:nvSpPr>
            <p:spPr bwMode="auto">
              <a:xfrm>
                <a:off x="5546918"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2020</a:t>
                </a:r>
              </a:p>
            </p:txBody>
          </p:sp>
          <p:sp>
            <p:nvSpPr>
              <p:cNvPr id="26" name="Text Box 2">
                <a:extLst>
                  <a:ext uri="{FF2B5EF4-FFF2-40B4-BE49-F238E27FC236}">
                    <a16:creationId xmlns:a16="http://schemas.microsoft.com/office/drawing/2014/main" xmlns="" id="{5EB18D8B-9CDA-4191-AE56-0D0AFB621235}"/>
                  </a:ext>
                </a:extLst>
              </p:cNvPr>
              <p:cNvSpPr txBox="1">
                <a:spLocks noChangeArrowheads="1"/>
              </p:cNvSpPr>
              <p:nvPr/>
            </p:nvSpPr>
            <p:spPr bwMode="auto">
              <a:xfrm>
                <a:off x="3027405" y="2621860"/>
                <a:ext cx="456688" cy="251668"/>
              </a:xfrm>
              <a:prstGeom prst="rect">
                <a:avLst/>
              </a:prstGeom>
              <a:noFill/>
              <a:ln w="9525">
                <a:noFill/>
                <a:miter lim="800000"/>
                <a:headEnd/>
                <a:tailEnd/>
              </a:ln>
            </p:spPr>
            <p:txBody>
              <a:bodyPr rot="0" vert="horz" wrap="square" lIns="91440" tIns="45720" rIns="91440" bIns="45720" anchor="t" anchorCtr="0">
                <a:spAutoFit/>
              </a:bodyPr>
              <a:lstStyle/>
              <a:p>
                <a:r>
                  <a:rPr lang="en-GB" sz="1400" b="1" dirty="0">
                    <a:solidFill>
                      <a:srgbClr val="281F85"/>
                    </a:solidFill>
                    <a:effectLst/>
                    <a:latin typeface="Open Sans" panose="020B0606030504020204" pitchFamily="34" charset="0"/>
                    <a:ea typeface="Open Sans" panose="020B0606030504020204" pitchFamily="34" charset="0"/>
                  </a:rPr>
                  <a:t>1960</a:t>
                </a:r>
              </a:p>
            </p:txBody>
          </p:sp>
          <p:sp>
            <p:nvSpPr>
              <p:cNvPr id="27" name="Text Box 2">
                <a:extLst>
                  <a:ext uri="{FF2B5EF4-FFF2-40B4-BE49-F238E27FC236}">
                    <a16:creationId xmlns:a16="http://schemas.microsoft.com/office/drawing/2014/main" xmlns="" id="{11390738-A3C8-4F9E-B2F3-AC6360394706}"/>
                  </a:ext>
                </a:extLst>
              </p:cNvPr>
              <p:cNvSpPr txBox="1">
                <a:spLocks noChangeArrowheads="1"/>
              </p:cNvSpPr>
              <p:nvPr/>
            </p:nvSpPr>
            <p:spPr bwMode="auto">
              <a:xfrm>
                <a:off x="202176" y="836848"/>
                <a:ext cx="401720"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400</a:t>
                </a:r>
              </a:p>
            </p:txBody>
          </p:sp>
          <p:sp>
            <p:nvSpPr>
              <p:cNvPr id="28" name="Text Box 2">
                <a:extLst>
                  <a:ext uri="{FF2B5EF4-FFF2-40B4-BE49-F238E27FC236}">
                    <a16:creationId xmlns:a16="http://schemas.microsoft.com/office/drawing/2014/main" xmlns="" id="{69BE89FF-6BE8-4E64-A09A-0365263F6203}"/>
                  </a:ext>
                </a:extLst>
              </p:cNvPr>
              <p:cNvSpPr txBox="1">
                <a:spLocks noChangeArrowheads="1"/>
              </p:cNvSpPr>
              <p:nvPr/>
            </p:nvSpPr>
            <p:spPr bwMode="auto">
              <a:xfrm>
                <a:off x="202176" y="421811"/>
                <a:ext cx="401720"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500</a:t>
                </a:r>
              </a:p>
            </p:txBody>
          </p:sp>
          <p:sp>
            <p:nvSpPr>
              <p:cNvPr id="29" name="Text Box 2">
                <a:extLst>
                  <a:ext uri="{FF2B5EF4-FFF2-40B4-BE49-F238E27FC236}">
                    <a16:creationId xmlns:a16="http://schemas.microsoft.com/office/drawing/2014/main" xmlns="" id="{60E3A9EB-4888-4107-844F-0EAE93397A13}"/>
                  </a:ext>
                </a:extLst>
              </p:cNvPr>
              <p:cNvSpPr txBox="1">
                <a:spLocks noChangeArrowheads="1"/>
              </p:cNvSpPr>
              <p:nvPr/>
            </p:nvSpPr>
            <p:spPr bwMode="auto">
              <a:xfrm>
                <a:off x="202179" y="6773"/>
                <a:ext cx="411245" cy="251668"/>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600</a:t>
                </a:r>
              </a:p>
            </p:txBody>
          </p:sp>
        </p:grpSp>
        <p:sp>
          <p:nvSpPr>
            <p:cNvPr id="12" name="Text Box 275">
              <a:extLst>
                <a:ext uri="{FF2B5EF4-FFF2-40B4-BE49-F238E27FC236}">
                  <a16:creationId xmlns:a16="http://schemas.microsoft.com/office/drawing/2014/main" xmlns="" id="{1A5076E1-AF35-4214-AE1C-E3F6B4718833}"/>
                </a:ext>
              </a:extLst>
            </p:cNvPr>
            <p:cNvSpPr txBox="1"/>
            <p:nvPr/>
          </p:nvSpPr>
          <p:spPr>
            <a:xfrm rot="16200000">
              <a:off x="6697935" y="3570669"/>
              <a:ext cx="3613372"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00" dirty="0">
                  <a:solidFill>
                    <a:srgbClr val="ACAEAF"/>
                  </a:solidFill>
                  <a:effectLst/>
                  <a:latin typeface="Open Sans" panose="020B0606030504020204" pitchFamily="34" charset="0"/>
                  <a:ea typeface="Open Sans" panose="020B0606030504020204" pitchFamily="34" charset="0"/>
                </a:rPr>
                <a:t>Data source: EM-DAT International Disaster Database</a:t>
              </a:r>
            </a:p>
          </p:txBody>
        </p:sp>
      </p:grpSp>
    </p:spTree>
    <p:extLst>
      <p:ext uri="{BB962C8B-B14F-4D97-AF65-F5344CB8AC3E}">
        <p14:creationId xmlns:p14="http://schemas.microsoft.com/office/powerpoint/2010/main" xmlns="" val="235897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3020478" cy="2462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1200"/>
              </a:spcAft>
              <a:defRPr/>
            </a:pPr>
            <a:r>
              <a:rPr lang="en-GB" sz="1800" dirty="0">
                <a:effectLst/>
                <a:latin typeface="Open Sans" panose="020B0606030504020204" pitchFamily="34" charset="0"/>
                <a:ea typeface="Open Sans" panose="020B0606030504020204" pitchFamily="34" charset="0"/>
              </a:rPr>
              <a:t>Rising temperatures are causing sea levels to increase. </a:t>
            </a:r>
          </a:p>
          <a:p>
            <a:pPr fontAlgn="auto">
              <a:spcAft>
                <a:spcPts val="1200"/>
              </a:spcAft>
              <a:defRPr/>
            </a:pPr>
            <a:r>
              <a:rPr lang="en-GB" sz="1800" dirty="0">
                <a:effectLst/>
                <a:latin typeface="Open Sans" panose="020B0606030504020204" pitchFamily="34" charset="0"/>
                <a:ea typeface="Open Sans" panose="020B0606030504020204" pitchFamily="34" charset="0"/>
              </a:rPr>
              <a:t>The rising water can </a:t>
            </a:r>
            <a:r>
              <a:rPr lang="en-GB" sz="1800" dirty="0">
                <a:effectLst/>
                <a:latin typeface="Open Sans" panose="020B0606030504020204" pitchFamily="34" charset="0"/>
                <a:ea typeface="Open Sans" panose="020B0606030504020204" pitchFamily="34" charset="0"/>
                <a:cs typeface="Open Sans" panose="020B0606030504020204" pitchFamily="34" charset="0"/>
              </a:rPr>
              <a:t>cover coastal areas, destroying habitats and displacing whole populations from low-lying areas. </a:t>
            </a:r>
            <a:endParaRPr lang="en-GB" sz="1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grpSp>
        <p:nvGrpSpPr>
          <p:cNvPr id="40" name="Group 39">
            <a:extLst>
              <a:ext uri="{FF2B5EF4-FFF2-40B4-BE49-F238E27FC236}">
                <a16:creationId xmlns:a16="http://schemas.microsoft.com/office/drawing/2014/main" xmlns="" id="{3D59877A-0E7D-4C9E-A5DE-265E57CDD1C8}"/>
              </a:ext>
            </a:extLst>
          </p:cNvPr>
          <p:cNvGrpSpPr/>
          <p:nvPr/>
        </p:nvGrpSpPr>
        <p:grpSpPr>
          <a:xfrm>
            <a:off x="3572542" y="1194493"/>
            <a:ext cx="5386910" cy="3076123"/>
            <a:chOff x="3635726" y="1165890"/>
            <a:chExt cx="5272092" cy="2737101"/>
          </a:xfrm>
        </p:grpSpPr>
        <p:grpSp>
          <p:nvGrpSpPr>
            <p:cNvPr id="41" name="Group 40">
              <a:extLst>
                <a:ext uri="{FF2B5EF4-FFF2-40B4-BE49-F238E27FC236}">
                  <a16:creationId xmlns:a16="http://schemas.microsoft.com/office/drawing/2014/main" xmlns="" id="{634C06A4-9266-4760-B94A-89A0611EB59C}"/>
                </a:ext>
              </a:extLst>
            </p:cNvPr>
            <p:cNvGrpSpPr/>
            <p:nvPr/>
          </p:nvGrpSpPr>
          <p:grpSpPr>
            <a:xfrm>
              <a:off x="3635726" y="1165890"/>
              <a:ext cx="5005460" cy="2737101"/>
              <a:chOff x="58910" y="29320"/>
              <a:chExt cx="3389457" cy="2209680"/>
            </a:xfrm>
          </p:grpSpPr>
          <p:sp>
            <p:nvSpPr>
              <p:cNvPr id="43" name="Text Box 2">
                <a:extLst>
                  <a:ext uri="{FF2B5EF4-FFF2-40B4-BE49-F238E27FC236}">
                    <a16:creationId xmlns:a16="http://schemas.microsoft.com/office/drawing/2014/main" xmlns="" id="{135C7384-1840-468F-B66B-75E7F11E0FEF}"/>
                  </a:ext>
                </a:extLst>
              </p:cNvPr>
              <p:cNvSpPr txBox="1">
                <a:spLocks noChangeArrowheads="1"/>
              </p:cNvSpPr>
              <p:nvPr/>
            </p:nvSpPr>
            <p:spPr bwMode="auto">
              <a:xfrm rot="16200000">
                <a:off x="-713818" y="828639"/>
                <a:ext cx="1749425" cy="203970"/>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Sea Level Change (mm)</a:t>
                </a:r>
              </a:p>
            </p:txBody>
          </p:sp>
          <p:sp>
            <p:nvSpPr>
              <p:cNvPr id="44" name="Text Box 2">
                <a:extLst>
                  <a:ext uri="{FF2B5EF4-FFF2-40B4-BE49-F238E27FC236}">
                    <a16:creationId xmlns:a16="http://schemas.microsoft.com/office/drawing/2014/main" xmlns="" id="{505AC276-6C4C-4510-8FB1-E721838050A6}"/>
                  </a:ext>
                </a:extLst>
              </p:cNvPr>
              <p:cNvSpPr txBox="1">
                <a:spLocks noChangeArrowheads="1"/>
              </p:cNvSpPr>
              <p:nvPr/>
            </p:nvSpPr>
            <p:spPr bwMode="auto">
              <a:xfrm>
                <a:off x="398357" y="1810495"/>
                <a:ext cx="408307"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1900</a:t>
                </a:r>
              </a:p>
            </p:txBody>
          </p:sp>
          <p:grpSp>
            <p:nvGrpSpPr>
              <p:cNvPr id="45" name="Group 44">
                <a:extLst>
                  <a:ext uri="{FF2B5EF4-FFF2-40B4-BE49-F238E27FC236}">
                    <a16:creationId xmlns:a16="http://schemas.microsoft.com/office/drawing/2014/main" xmlns="" id="{F65B8466-59EA-4F82-A3EE-2351B6F3D5E7}"/>
                  </a:ext>
                </a:extLst>
              </p:cNvPr>
              <p:cNvGrpSpPr/>
              <p:nvPr/>
            </p:nvGrpSpPr>
            <p:grpSpPr>
              <a:xfrm>
                <a:off x="223005" y="29320"/>
                <a:ext cx="3225362" cy="2209680"/>
                <a:chOff x="13773" y="9952"/>
                <a:chExt cx="3225362" cy="2209680"/>
              </a:xfrm>
            </p:grpSpPr>
            <p:pic>
              <p:nvPicPr>
                <p:cNvPr id="46" name="Picture 45">
                  <a:extLst>
                    <a:ext uri="{FF2B5EF4-FFF2-40B4-BE49-F238E27FC236}">
                      <a16:creationId xmlns:a16="http://schemas.microsoft.com/office/drawing/2014/main" xmlns="" id="{B49E42A1-72B5-4E11-80C9-8D5788480F1D}"/>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33375" y="36545"/>
                  <a:ext cx="2905760" cy="1749425"/>
                </a:xfrm>
                <a:prstGeom prst="rect">
                  <a:avLst/>
                </a:prstGeom>
                <a:noFill/>
                <a:ln>
                  <a:noFill/>
                </a:ln>
              </p:spPr>
            </p:pic>
            <p:sp>
              <p:nvSpPr>
                <p:cNvPr id="47" name="Text Box 2">
                  <a:extLst>
                    <a:ext uri="{FF2B5EF4-FFF2-40B4-BE49-F238E27FC236}">
                      <a16:creationId xmlns:a16="http://schemas.microsoft.com/office/drawing/2014/main" xmlns="" id="{48E8889D-5E24-421B-9FD2-AB3CA17A07C4}"/>
                    </a:ext>
                  </a:extLst>
                </p:cNvPr>
                <p:cNvSpPr txBox="1">
                  <a:spLocks noChangeArrowheads="1"/>
                </p:cNvSpPr>
                <p:nvPr/>
              </p:nvSpPr>
              <p:spPr bwMode="auto">
                <a:xfrm>
                  <a:off x="13773" y="1381126"/>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0</a:t>
                  </a:r>
                </a:p>
              </p:txBody>
            </p:sp>
            <p:sp>
              <p:nvSpPr>
                <p:cNvPr id="48" name="Text Box 2">
                  <a:extLst>
                    <a:ext uri="{FF2B5EF4-FFF2-40B4-BE49-F238E27FC236}">
                      <a16:creationId xmlns:a16="http://schemas.microsoft.com/office/drawing/2014/main" xmlns="" id="{5550AF4A-7C10-4B71-8EFC-4B7D6DA0C418}"/>
                    </a:ext>
                  </a:extLst>
                </p:cNvPr>
                <p:cNvSpPr txBox="1">
                  <a:spLocks noChangeArrowheads="1"/>
                </p:cNvSpPr>
                <p:nvPr/>
              </p:nvSpPr>
              <p:spPr bwMode="auto">
                <a:xfrm>
                  <a:off x="13774" y="1611488"/>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-50</a:t>
                  </a:r>
                </a:p>
              </p:txBody>
            </p:sp>
            <p:sp>
              <p:nvSpPr>
                <p:cNvPr id="49" name="Text Box 2">
                  <a:extLst>
                    <a:ext uri="{FF2B5EF4-FFF2-40B4-BE49-F238E27FC236}">
                      <a16:creationId xmlns:a16="http://schemas.microsoft.com/office/drawing/2014/main" xmlns="" id="{E81FE56E-3A70-476D-90A7-D1CC9012A500}"/>
                    </a:ext>
                  </a:extLst>
                </p:cNvPr>
                <p:cNvSpPr txBox="1">
                  <a:spLocks noChangeArrowheads="1"/>
                </p:cNvSpPr>
                <p:nvPr/>
              </p:nvSpPr>
              <p:spPr bwMode="auto">
                <a:xfrm>
                  <a:off x="13773" y="1108582"/>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50</a:t>
                  </a:r>
                </a:p>
              </p:txBody>
            </p:sp>
            <p:sp>
              <p:nvSpPr>
                <p:cNvPr id="50" name="Text Box 2">
                  <a:extLst>
                    <a:ext uri="{FF2B5EF4-FFF2-40B4-BE49-F238E27FC236}">
                      <a16:creationId xmlns:a16="http://schemas.microsoft.com/office/drawing/2014/main" xmlns="" id="{BEEB6E93-C87D-42A3-AC9A-73767550B355}"/>
                    </a:ext>
                  </a:extLst>
                </p:cNvPr>
                <p:cNvSpPr txBox="1">
                  <a:spLocks noChangeArrowheads="1"/>
                </p:cNvSpPr>
                <p:nvPr/>
              </p:nvSpPr>
              <p:spPr bwMode="auto">
                <a:xfrm>
                  <a:off x="13773" y="827587"/>
                  <a:ext cx="333375" cy="22953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100</a:t>
                  </a:r>
                </a:p>
              </p:txBody>
            </p:sp>
            <p:sp>
              <p:nvSpPr>
                <p:cNvPr id="51" name="Text Box 2">
                  <a:extLst>
                    <a:ext uri="{FF2B5EF4-FFF2-40B4-BE49-F238E27FC236}">
                      <a16:creationId xmlns:a16="http://schemas.microsoft.com/office/drawing/2014/main" xmlns="" id="{B90602AE-8052-429B-B53C-EFB4F2389911}"/>
                    </a:ext>
                  </a:extLst>
                </p:cNvPr>
                <p:cNvSpPr txBox="1">
                  <a:spLocks noChangeArrowheads="1"/>
                </p:cNvSpPr>
                <p:nvPr/>
              </p:nvSpPr>
              <p:spPr bwMode="auto">
                <a:xfrm>
                  <a:off x="13773" y="555042"/>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150</a:t>
                  </a:r>
                </a:p>
              </p:txBody>
            </p:sp>
            <p:sp>
              <p:nvSpPr>
                <p:cNvPr id="52" name="Text Box 2">
                  <a:extLst>
                    <a:ext uri="{FF2B5EF4-FFF2-40B4-BE49-F238E27FC236}">
                      <a16:creationId xmlns:a16="http://schemas.microsoft.com/office/drawing/2014/main" xmlns="" id="{3F2678AC-6111-42A8-95FD-7E8231CA607C}"/>
                    </a:ext>
                  </a:extLst>
                </p:cNvPr>
                <p:cNvSpPr txBox="1">
                  <a:spLocks noChangeArrowheads="1"/>
                </p:cNvSpPr>
                <p:nvPr/>
              </p:nvSpPr>
              <p:spPr bwMode="auto">
                <a:xfrm>
                  <a:off x="333375" y="1998546"/>
                  <a:ext cx="2894964"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effectLst/>
                      <a:latin typeface="Open Sans" panose="020B0606030504020204" pitchFamily="34" charset="0"/>
                      <a:ea typeface="Open Sans" panose="020B0606030504020204" pitchFamily="34" charset="0"/>
                    </a:rPr>
                    <a:t>Year</a:t>
                  </a:r>
                </a:p>
              </p:txBody>
            </p:sp>
            <p:sp>
              <p:nvSpPr>
                <p:cNvPr id="53" name="Text Box 2">
                  <a:extLst>
                    <a:ext uri="{FF2B5EF4-FFF2-40B4-BE49-F238E27FC236}">
                      <a16:creationId xmlns:a16="http://schemas.microsoft.com/office/drawing/2014/main" xmlns="" id="{BA57F426-D3EB-43C6-91C3-34A17FB1B63A}"/>
                    </a:ext>
                  </a:extLst>
                </p:cNvPr>
                <p:cNvSpPr txBox="1">
                  <a:spLocks noChangeArrowheads="1"/>
                </p:cNvSpPr>
                <p:nvPr/>
              </p:nvSpPr>
              <p:spPr bwMode="auto">
                <a:xfrm>
                  <a:off x="581025" y="1791127"/>
                  <a:ext cx="408307"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1920</a:t>
                  </a:r>
                </a:p>
              </p:txBody>
            </p:sp>
            <p:sp>
              <p:nvSpPr>
                <p:cNvPr id="54" name="Text Box 2">
                  <a:extLst>
                    <a:ext uri="{FF2B5EF4-FFF2-40B4-BE49-F238E27FC236}">
                      <a16:creationId xmlns:a16="http://schemas.microsoft.com/office/drawing/2014/main" xmlns="" id="{66D3355B-5054-47CA-9746-E3E935F43336}"/>
                    </a:ext>
                  </a:extLst>
                </p:cNvPr>
                <p:cNvSpPr txBox="1">
                  <a:spLocks noChangeArrowheads="1"/>
                </p:cNvSpPr>
                <p:nvPr/>
              </p:nvSpPr>
              <p:spPr bwMode="auto">
                <a:xfrm>
                  <a:off x="1022846" y="1791554"/>
                  <a:ext cx="408308"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1940</a:t>
                  </a:r>
                </a:p>
              </p:txBody>
            </p:sp>
            <p:sp>
              <p:nvSpPr>
                <p:cNvPr id="55" name="Text Box 2">
                  <a:extLst>
                    <a:ext uri="{FF2B5EF4-FFF2-40B4-BE49-F238E27FC236}">
                      <a16:creationId xmlns:a16="http://schemas.microsoft.com/office/drawing/2014/main" xmlns="" id="{D7CC7E42-8B5A-462F-A85B-ECE73753E403}"/>
                    </a:ext>
                  </a:extLst>
                </p:cNvPr>
                <p:cNvSpPr txBox="1">
                  <a:spLocks noChangeArrowheads="1"/>
                </p:cNvSpPr>
                <p:nvPr/>
              </p:nvSpPr>
              <p:spPr bwMode="auto">
                <a:xfrm>
                  <a:off x="1464669" y="1791981"/>
                  <a:ext cx="408308"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1960</a:t>
                  </a:r>
                </a:p>
              </p:txBody>
            </p:sp>
            <p:sp>
              <p:nvSpPr>
                <p:cNvPr id="56" name="Text Box 2">
                  <a:extLst>
                    <a:ext uri="{FF2B5EF4-FFF2-40B4-BE49-F238E27FC236}">
                      <a16:creationId xmlns:a16="http://schemas.microsoft.com/office/drawing/2014/main" xmlns="" id="{9A4D250B-5ECC-4922-8F1A-01F658CEB615}"/>
                    </a:ext>
                  </a:extLst>
                </p:cNvPr>
                <p:cNvSpPr txBox="1">
                  <a:spLocks noChangeArrowheads="1"/>
                </p:cNvSpPr>
                <p:nvPr/>
              </p:nvSpPr>
              <p:spPr bwMode="auto">
                <a:xfrm>
                  <a:off x="2348315" y="1791981"/>
                  <a:ext cx="408309"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2000</a:t>
                  </a:r>
                </a:p>
              </p:txBody>
            </p:sp>
            <p:sp>
              <p:nvSpPr>
                <p:cNvPr id="57" name="Text Box 2">
                  <a:extLst>
                    <a:ext uri="{FF2B5EF4-FFF2-40B4-BE49-F238E27FC236}">
                      <a16:creationId xmlns:a16="http://schemas.microsoft.com/office/drawing/2014/main" xmlns="" id="{C1D9C979-359C-4F48-A9DD-861414B0D2A8}"/>
                    </a:ext>
                  </a:extLst>
                </p:cNvPr>
                <p:cNvSpPr txBox="1">
                  <a:spLocks noChangeArrowheads="1"/>
                </p:cNvSpPr>
                <p:nvPr/>
              </p:nvSpPr>
              <p:spPr bwMode="auto">
                <a:xfrm>
                  <a:off x="1906491" y="1791981"/>
                  <a:ext cx="408309"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1980</a:t>
                  </a:r>
                </a:p>
              </p:txBody>
            </p:sp>
            <p:sp>
              <p:nvSpPr>
                <p:cNvPr id="58" name="Text Box 2">
                  <a:extLst>
                    <a:ext uri="{FF2B5EF4-FFF2-40B4-BE49-F238E27FC236}">
                      <a16:creationId xmlns:a16="http://schemas.microsoft.com/office/drawing/2014/main" xmlns="" id="{91DA5C11-8955-4ED8-A616-7C3E28A78CCF}"/>
                    </a:ext>
                  </a:extLst>
                </p:cNvPr>
                <p:cNvSpPr txBox="1">
                  <a:spLocks noChangeArrowheads="1"/>
                </p:cNvSpPr>
                <p:nvPr/>
              </p:nvSpPr>
              <p:spPr bwMode="auto">
                <a:xfrm>
                  <a:off x="2790139" y="1791981"/>
                  <a:ext cx="408309" cy="2210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1400" b="1" dirty="0">
                      <a:solidFill>
                        <a:srgbClr val="281F85"/>
                      </a:solidFill>
                      <a:effectLst/>
                      <a:latin typeface="Open Sans" panose="020B0606030504020204" pitchFamily="34" charset="0"/>
                      <a:ea typeface="Open Sans" panose="020B0606030504020204" pitchFamily="34" charset="0"/>
                    </a:rPr>
                    <a:t>2020</a:t>
                  </a:r>
                </a:p>
              </p:txBody>
            </p:sp>
            <p:sp>
              <p:nvSpPr>
                <p:cNvPr id="59" name="Text Box 2">
                  <a:extLst>
                    <a:ext uri="{FF2B5EF4-FFF2-40B4-BE49-F238E27FC236}">
                      <a16:creationId xmlns:a16="http://schemas.microsoft.com/office/drawing/2014/main" xmlns="" id="{F173BC2F-D92C-4E0C-9ED7-0F1A7E339D6C}"/>
                    </a:ext>
                  </a:extLst>
                </p:cNvPr>
                <p:cNvSpPr txBox="1">
                  <a:spLocks noChangeArrowheads="1"/>
                </p:cNvSpPr>
                <p:nvPr/>
              </p:nvSpPr>
              <p:spPr bwMode="auto">
                <a:xfrm>
                  <a:off x="13773" y="282497"/>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200</a:t>
                  </a:r>
                </a:p>
              </p:txBody>
            </p:sp>
            <p:sp>
              <p:nvSpPr>
                <p:cNvPr id="60" name="Text Box 2">
                  <a:extLst>
                    <a:ext uri="{FF2B5EF4-FFF2-40B4-BE49-F238E27FC236}">
                      <a16:creationId xmlns:a16="http://schemas.microsoft.com/office/drawing/2014/main" xmlns="" id="{47193681-565F-47B0-A62C-AA21B16913C3}"/>
                    </a:ext>
                  </a:extLst>
                </p:cNvPr>
                <p:cNvSpPr txBox="1">
                  <a:spLocks noChangeArrowheads="1"/>
                </p:cNvSpPr>
                <p:nvPr/>
              </p:nvSpPr>
              <p:spPr bwMode="auto">
                <a:xfrm>
                  <a:off x="13773" y="9952"/>
                  <a:ext cx="333375" cy="221086"/>
                </a:xfrm>
                <a:prstGeom prst="rect">
                  <a:avLst/>
                </a:prstGeom>
                <a:noFill/>
                <a:ln w="9525">
                  <a:noFill/>
                  <a:miter lim="800000"/>
                  <a:headEnd/>
                  <a:tailEnd/>
                </a:ln>
              </p:spPr>
              <p:txBody>
                <a:bodyPr rot="0" vert="horz" wrap="square" lIns="91440" tIns="45720" rIns="91440" bIns="45720" anchor="t" anchorCtr="0">
                  <a:spAutoFit/>
                </a:bodyPr>
                <a:lstStyle/>
                <a:p>
                  <a:pPr algn="r"/>
                  <a:r>
                    <a:rPr lang="en-GB" sz="1400" b="1" dirty="0">
                      <a:solidFill>
                        <a:srgbClr val="281F85"/>
                      </a:solidFill>
                      <a:effectLst/>
                      <a:latin typeface="Open Sans" panose="020B0606030504020204" pitchFamily="34" charset="0"/>
                      <a:ea typeface="Open Sans" panose="020B0606030504020204" pitchFamily="34" charset="0"/>
                    </a:rPr>
                    <a:t>250</a:t>
                  </a:r>
                </a:p>
              </p:txBody>
            </p:sp>
          </p:grpSp>
        </p:grpSp>
        <p:sp>
          <p:nvSpPr>
            <p:cNvPr id="42" name="Text Box 195">
              <a:extLst>
                <a:ext uri="{FF2B5EF4-FFF2-40B4-BE49-F238E27FC236}">
                  <a16:creationId xmlns:a16="http://schemas.microsoft.com/office/drawing/2014/main" xmlns="" id="{B6AE4212-1766-4F5B-871D-AE4AAC4B0731}"/>
                </a:ext>
              </a:extLst>
            </p:cNvPr>
            <p:cNvSpPr txBox="1"/>
            <p:nvPr/>
          </p:nvSpPr>
          <p:spPr>
            <a:xfrm rot="16200000">
              <a:off x="7878166" y="2336166"/>
              <a:ext cx="1776730" cy="282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50" dirty="0">
                  <a:solidFill>
                    <a:srgbClr val="9D9E9F"/>
                  </a:solidFill>
                  <a:effectLst/>
                  <a:latin typeface="Open Sans" panose="020B0606030504020204" pitchFamily="34" charset="0"/>
                  <a:ea typeface="Open Sans" panose="020B0606030504020204" pitchFamily="34" charset="0"/>
                </a:rPr>
                <a:t>Data source: NASA (GISS)</a:t>
              </a:r>
            </a:p>
          </p:txBody>
        </p:sp>
      </p:grpSp>
      <p:sp>
        <p:nvSpPr>
          <p:cNvPr id="62" name="TextBox 61">
            <a:extLst>
              <a:ext uri="{FF2B5EF4-FFF2-40B4-BE49-F238E27FC236}">
                <a16:creationId xmlns:a16="http://schemas.microsoft.com/office/drawing/2014/main" xmlns="" id="{16512E49-05F5-4055-9379-8FF686807211}"/>
              </a:ext>
            </a:extLst>
          </p:cNvPr>
          <p:cNvSpPr txBox="1"/>
          <p:nvPr/>
        </p:nvSpPr>
        <p:spPr>
          <a:xfrm>
            <a:off x="360001" y="4377491"/>
            <a:ext cx="8511856"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effectLst/>
                <a:latin typeface="Open Sans" panose="020B0606030504020204" pitchFamily="34" charset="0"/>
                <a:ea typeface="Open Sans" panose="020B0606030504020204" pitchFamily="34" charset="0"/>
                <a:cs typeface="Open Sans" panose="020B0606030504020204" pitchFamily="34" charset="0"/>
              </a:rPr>
              <a:t>Rising sea levels</a:t>
            </a:r>
            <a:r>
              <a:rPr lang="en-GB" sz="1800" dirty="0">
                <a:solidFill>
                  <a:schemeClr val="tx1">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rPr>
              <a:t>are </a:t>
            </a:r>
            <a:r>
              <a:rPr lang="en-GB" sz="1800" dirty="0">
                <a:effectLst/>
                <a:latin typeface="Open Sans" panose="020B0606030504020204" pitchFamily="34" charset="0"/>
                <a:ea typeface="Open Sans" panose="020B0606030504020204" pitchFamily="34" charset="0"/>
              </a:rPr>
              <a:t>driven by two main processes: </a:t>
            </a:r>
            <a:endParaRPr lang="en-GB" sz="1800" dirty="0">
              <a:solidFill>
                <a:srgbClr val="FF0000"/>
              </a:solidFill>
              <a:effectLst/>
              <a:latin typeface="Open Sans" panose="020B0606030504020204" pitchFamily="34" charset="0"/>
              <a:ea typeface="Open Sans" panose="020B0606030504020204" pitchFamily="34" charset="0"/>
            </a:endParaRPr>
          </a:p>
          <a:p>
            <a:pPr marL="342900" indent="-342900" algn="l">
              <a:spcBef>
                <a:spcPts val="1200"/>
              </a:spcBef>
              <a:buFont typeface="+mj-lt"/>
              <a:buAutoNum type="arabicPeriod"/>
            </a:pPr>
            <a:r>
              <a:rPr lang="en-GB" sz="1800" b="1" dirty="0">
                <a:effectLst/>
                <a:latin typeface="Open Sans" panose="020B0606030504020204" pitchFamily="34" charset="0"/>
                <a:ea typeface="Open Sans" panose="020B0606030504020204" pitchFamily="34" charset="0"/>
              </a:rPr>
              <a:t>Ice Melt: </a:t>
            </a:r>
            <a:r>
              <a:rPr lang="en-GB" sz="1800" dirty="0">
                <a:effectLst/>
                <a:latin typeface="Open Sans" panose="020B0606030504020204" pitchFamily="34" charset="0"/>
                <a:ea typeface="Open Sans" panose="020B0606030504020204" pitchFamily="34" charset="0"/>
              </a:rPr>
              <a:t>When the atmosphere and ocean get warmer, ice sheets and glaciers melt, resulting in the addition of fresh water to the ocean. </a:t>
            </a:r>
            <a:endParaRPr lang="en-GB" sz="1800" dirty="0">
              <a:solidFill>
                <a:srgbClr val="FF0000"/>
              </a:solidFill>
              <a:effectLst/>
              <a:latin typeface="Open Sans" panose="020B0606030504020204" pitchFamily="34" charset="0"/>
              <a:ea typeface="Open Sans" panose="020B0606030504020204" pitchFamily="34" charset="0"/>
            </a:endParaRPr>
          </a:p>
          <a:p>
            <a:pPr marL="360000" indent="-342900" algn="l">
              <a:spcBef>
                <a:spcPts val="1200"/>
              </a:spcBef>
              <a:buFont typeface="+mj-lt"/>
              <a:buAutoNum type="arabicPeriod"/>
            </a:pPr>
            <a:r>
              <a:rPr lang="en-GB" sz="1800" b="1" dirty="0">
                <a:effectLst/>
                <a:latin typeface="Open Sans" panose="020B0606030504020204" pitchFamily="34" charset="0"/>
                <a:ea typeface="Open Sans" panose="020B0606030504020204" pitchFamily="34" charset="0"/>
              </a:rPr>
              <a:t>Thermal Expansion: </a:t>
            </a:r>
            <a:r>
              <a:rPr lang="en-GB" sz="1800" dirty="0">
                <a:effectLst/>
                <a:latin typeface="Open Sans" panose="020B0606030504020204" pitchFamily="34" charset="0"/>
                <a:ea typeface="Open Sans" panose="020B0606030504020204" pitchFamily="34" charset="0"/>
              </a:rPr>
              <a:t>As ocean water gets warmer, it expands, causing </a:t>
            </a:r>
            <a:br>
              <a:rPr lang="en-GB" sz="1800" dirty="0">
                <a:effectLst/>
                <a:latin typeface="Open Sans" panose="020B0606030504020204" pitchFamily="34" charset="0"/>
                <a:ea typeface="Open Sans" panose="020B0606030504020204" pitchFamily="34" charset="0"/>
              </a:rPr>
            </a:br>
            <a:r>
              <a:rPr lang="en-GB" sz="1800" dirty="0">
                <a:effectLst/>
                <a:latin typeface="Open Sans" panose="020B0606030504020204" pitchFamily="34" charset="0"/>
                <a:ea typeface="Open Sans" panose="020B0606030504020204" pitchFamily="34" charset="0"/>
              </a:rPr>
              <a:t>sea levels to rise.</a:t>
            </a:r>
            <a:r>
              <a:rPr lang="en-GB" sz="1800" dirty="0">
                <a:solidFill>
                  <a:srgbClr val="FF0000"/>
                </a:solidFill>
                <a:effectLst/>
                <a:latin typeface="Open Sans" panose="020B0606030504020204" pitchFamily="34" charset="0"/>
                <a:ea typeface="Open Sans" panose="020B0606030504020204" pitchFamily="34" charset="0"/>
              </a:rPr>
              <a:t> </a:t>
            </a:r>
          </a:p>
        </p:txBody>
      </p:sp>
    </p:spTree>
    <p:extLst>
      <p:ext uri="{BB962C8B-B14F-4D97-AF65-F5344CB8AC3E}">
        <p14:creationId xmlns:p14="http://schemas.microsoft.com/office/powerpoint/2010/main" xmlns="" val="1149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783998" cy="8002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1200"/>
              </a:spcAft>
              <a:defRPr/>
            </a:pPr>
            <a:r>
              <a:rPr lang="en-GB" sz="1800" dirty="0">
                <a:effectLst/>
                <a:latin typeface="Open Sans" panose="020B0606030504020204" pitchFamily="34" charset="0"/>
                <a:ea typeface="Open Sans" panose="020B0606030504020204" pitchFamily="34" charset="0"/>
              </a:rPr>
              <a:t>The increase in global temperatures is causing a reduction in sea ice. </a:t>
            </a:r>
          </a:p>
          <a:p>
            <a:pPr algn="l" fontAlgn="auto">
              <a:spcAft>
                <a:spcPts val="1200"/>
              </a:spcAft>
              <a:defRPr/>
            </a:pPr>
            <a:r>
              <a:rPr lang="en-GB" sz="1800" spc="-40" dirty="0">
                <a:effectLst/>
                <a:latin typeface="Open Sans" panose="020B0606030504020204" pitchFamily="34" charset="0"/>
                <a:ea typeface="Open Sans" panose="020B0606030504020204" pitchFamily="34" charset="0"/>
              </a:rPr>
              <a:t>This causes problems for animals that depend on the ice to hunt, mate and sleep.</a:t>
            </a:r>
            <a:endParaRPr lang="en-GB" sz="1800" spc="-40" dirty="0">
              <a:solidFill>
                <a:schemeClr val="tx1">
                  <a:lumMod val="85000"/>
                  <a:lumOff val="15000"/>
                </a:schemeClr>
              </a:solidFill>
              <a:latin typeface="Open Sans" pitchFamily="34" charset="0"/>
              <a:ea typeface="Open Sans" pitchFamily="34" charset="0"/>
              <a:cs typeface="Open Sans" pitchFamily="34" charset="0"/>
            </a:endParaRP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pic>
        <p:nvPicPr>
          <p:cNvPr id="7" name="Picture 2">
            <a:extLst>
              <a:ext uri="{FF2B5EF4-FFF2-40B4-BE49-F238E27FC236}">
                <a16:creationId xmlns:a16="http://schemas.microsoft.com/office/drawing/2014/main" xmlns="" id="{59BDAC03-FAC0-45B5-BBAC-67D7B01CEA8D}"/>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31353" y="2129451"/>
            <a:ext cx="6281293" cy="41875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Google Shape;136;p6">
            <a:extLst>
              <a:ext uri="{FF2B5EF4-FFF2-40B4-BE49-F238E27FC236}">
                <a16:creationId xmlns:a16="http://schemas.microsoft.com/office/drawing/2014/main" xmlns="" id="{99039D72-2AE9-45DD-B764-AB43FF5FEBA7}"/>
              </a:ext>
            </a:extLst>
          </p:cNvPr>
          <p:cNvSpPr/>
          <p:nvPr/>
        </p:nvSpPr>
        <p:spPr>
          <a:xfrm>
            <a:off x="1431353" y="6343037"/>
            <a:ext cx="6281293"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Untitled by © Shutterstock / </a:t>
            </a:r>
            <a:r>
              <a:rPr lang="en-GB" sz="900" dirty="0" err="1">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Ritesh</a:t>
            </a:r>
            <a:r>
              <a:rPr lang="en-GB" sz="900" dirty="0">
                <a:solidFill>
                  <a:srgbClr val="ACAEAF"/>
                </a:solidFill>
                <a:latin typeface="Open Sans" panose="020B0606030504020204" pitchFamily="34" charset="0"/>
                <a:ea typeface="Open Sans" panose="020B0606030504020204" pitchFamily="34" charset="0"/>
                <a:cs typeface="Open Sans" panose="020B0606030504020204" pitchFamily="34" charset="0"/>
                <a:sym typeface="Arial"/>
              </a:rPr>
              <a:t> Chaudhary / WWF licensed under CC BY </a:t>
            </a:r>
            <a:endParaRPr sz="1200" dirty="0">
              <a:solidFill>
                <a:srgbClr val="ACAEA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57205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effectLst/>
                <a:latin typeface="Open Sans" panose="020B0606030504020204" pitchFamily="34" charset="0"/>
                <a:ea typeface="Open Sans" panose="020B0606030504020204" pitchFamily="34" charset="0"/>
              </a:rPr>
              <a:t>The bright surface of the ice reflects 80% of the sunlight that hits it back into space. This keeps the polar regions cool and moderates the global climate. </a:t>
            </a:r>
            <a:endParaRPr lang="en-GB" sz="1800" spc="-45" dirty="0">
              <a:solidFill>
                <a:srgbClr val="323031"/>
              </a:solidFill>
              <a:latin typeface="Open Sans" panose="020B0606030504020204" pitchFamily="34" charset="0"/>
              <a:ea typeface="Open Sans" panose="020B0606030504020204" pitchFamily="34" charset="0"/>
            </a:endParaRPr>
          </a:p>
          <a:p>
            <a:pPr algn="l" fontAlgn="auto">
              <a:spcBef>
                <a:spcPts val="1200"/>
              </a:spcBef>
              <a:spcAft>
                <a:spcPts val="0"/>
              </a:spcAft>
              <a:defRPr/>
            </a:pPr>
            <a:r>
              <a:rPr lang="en-GB" sz="1800" dirty="0">
                <a:effectLst/>
                <a:latin typeface="Open Sans" panose="020B0606030504020204" pitchFamily="34" charset="0"/>
                <a:ea typeface="Open Sans" panose="020B0606030504020204" pitchFamily="34" charset="0"/>
              </a:rPr>
              <a:t>When the area of sea ice is reduced, less sunlight is reflected back into space. This causes more ocean warming and reduces the sea ice even further. </a:t>
            </a:r>
            <a:endParaRPr lang="en-GB" sz="1800" dirty="0">
              <a:solidFill>
                <a:srgbClr val="FF0000"/>
              </a:solidFill>
              <a:effectLst/>
              <a:latin typeface="Open Sans" panose="020B0606030504020204" pitchFamily="34" charset="0"/>
              <a:ea typeface="Open Sans" panose="020B0606030504020204" pitchFamily="34" charset="0"/>
            </a:endParaRPr>
          </a:p>
          <a:p>
            <a:pPr algn="l" fontAlgn="auto">
              <a:spcBef>
                <a:spcPts val="1200"/>
              </a:spcBef>
              <a:spcAft>
                <a:spcPts val="0"/>
              </a:spcAft>
              <a:defRPr/>
            </a:pPr>
            <a:r>
              <a:rPr lang="en-GB" sz="1800" spc="-45" dirty="0">
                <a:effectLst/>
                <a:latin typeface="Open Sans" panose="020B0606030504020204" pitchFamily="34" charset="0"/>
                <a:ea typeface="Open Sans" panose="020B0606030504020204" pitchFamily="34" charset="0"/>
              </a:rPr>
              <a:t>This feedback drives faster climate change. </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FBA865BD-5B9A-47AE-8AD2-B76CAE507270}"/>
              </a:ext>
            </a:extLst>
          </p:cNvPr>
          <p:cNvSpPr txBox="1"/>
          <p:nvPr/>
        </p:nvSpPr>
        <p:spPr>
          <a:xfrm>
            <a:off x="360001" y="3002582"/>
            <a:ext cx="2883583" cy="28623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spcAft>
                <a:spcPts val="0"/>
              </a:spcAft>
              <a:defRPr/>
            </a:pPr>
            <a:r>
              <a:rPr lang="en-GB" sz="1800" dirty="0">
                <a:effectLst/>
                <a:latin typeface="Open Sans" panose="020B0606030504020204" pitchFamily="34" charset="0"/>
                <a:ea typeface="Open Sans" panose="020B0606030504020204" pitchFamily="34" charset="0"/>
              </a:rPr>
              <a:t>The orange line on the picture marks the average minimum sea ice coverage from 1981 to 2010. The white ice shows the minimum sea ice coverage in 2020. </a:t>
            </a:r>
          </a:p>
          <a:p>
            <a:pPr algn="l" fontAlgn="auto">
              <a:spcAft>
                <a:spcPts val="0"/>
              </a:spcAft>
              <a:defRPr/>
            </a:pPr>
            <a:r>
              <a:rPr lang="en-GB" sz="1800" dirty="0">
                <a:effectLst/>
                <a:latin typeface="Open Sans" panose="020B0606030504020204" pitchFamily="34" charset="0"/>
                <a:ea typeface="Open Sans" panose="020B0606030504020204" pitchFamily="34" charset="0"/>
              </a:rPr>
              <a:t>The difference between the two exceeds one million miles. </a:t>
            </a:r>
          </a:p>
        </p:txBody>
      </p:sp>
      <p:grpSp>
        <p:nvGrpSpPr>
          <p:cNvPr id="2" name="Group 1">
            <a:extLst>
              <a:ext uri="{FF2B5EF4-FFF2-40B4-BE49-F238E27FC236}">
                <a16:creationId xmlns:a16="http://schemas.microsoft.com/office/drawing/2014/main" xmlns="" id="{72FE4C9A-2E85-4834-B6A5-A666C1BC3E18}"/>
              </a:ext>
            </a:extLst>
          </p:cNvPr>
          <p:cNvGrpSpPr/>
          <p:nvPr/>
        </p:nvGrpSpPr>
        <p:grpSpPr>
          <a:xfrm>
            <a:off x="3243584" y="3002582"/>
            <a:ext cx="5238309" cy="3198194"/>
            <a:chOff x="3243584" y="2987173"/>
            <a:chExt cx="5314789" cy="3244888"/>
          </a:xfrm>
        </p:grpSpPr>
        <p:pic>
          <p:nvPicPr>
            <p:cNvPr id="15" name="Picture 14">
              <a:extLst>
                <a:ext uri="{FF2B5EF4-FFF2-40B4-BE49-F238E27FC236}">
                  <a16:creationId xmlns:a16="http://schemas.microsoft.com/office/drawing/2014/main" xmlns="" id="{3C228C55-A2DB-4BFA-8DC2-C5BB6E7991D0}"/>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243584" y="2987173"/>
              <a:ext cx="5314789" cy="3244888"/>
            </a:xfrm>
            <a:prstGeom prst="rect">
              <a:avLst/>
            </a:prstGeom>
            <a:noFill/>
            <a:ln>
              <a:noFill/>
            </a:ln>
          </p:spPr>
        </p:pic>
        <p:sp>
          <p:nvSpPr>
            <p:cNvPr id="16" name="Text Box 2">
              <a:extLst>
                <a:ext uri="{FF2B5EF4-FFF2-40B4-BE49-F238E27FC236}">
                  <a16:creationId xmlns:a16="http://schemas.microsoft.com/office/drawing/2014/main" xmlns="" id="{55A88160-2F13-4F3C-9DBD-9BEA41C04886}"/>
                </a:ext>
              </a:extLst>
            </p:cNvPr>
            <p:cNvSpPr txBox="1">
              <a:spLocks noChangeArrowheads="1"/>
            </p:cNvSpPr>
            <p:nvPr/>
          </p:nvSpPr>
          <p:spPr bwMode="auto">
            <a:xfrm>
              <a:off x="3324235" y="3437916"/>
              <a:ext cx="892877" cy="349026"/>
            </a:xfrm>
            <a:prstGeom prst="rect">
              <a:avLst/>
            </a:prstGeom>
            <a:noFill/>
            <a:ln w="9525">
              <a:noFill/>
              <a:miter lim="800000"/>
              <a:headEnd/>
              <a:tailEnd/>
            </a:ln>
          </p:spPr>
          <p:txBody>
            <a:bodyPr rot="0" vert="horz" wrap="square" lIns="91440" tIns="45720" rIns="91440" bIns="45720" anchor="t" anchorCtr="0">
              <a:noAutofit/>
            </a:bodyPr>
            <a:lstStyle/>
            <a:p>
              <a:r>
                <a:rPr lang="en-GB" sz="1400" dirty="0">
                  <a:solidFill>
                    <a:srgbClr val="FFFFFF"/>
                  </a:solidFill>
                  <a:effectLst/>
                  <a:latin typeface="Open Sans" panose="020B0606030504020204" pitchFamily="34" charset="0"/>
                  <a:ea typeface="Open Sans" panose="020B0606030504020204" pitchFamily="34" charset="0"/>
                </a:rPr>
                <a:t>Russia</a:t>
              </a:r>
              <a:endParaRPr lang="en-GB" sz="1400" dirty="0">
                <a:effectLst/>
                <a:latin typeface="Open Sans" panose="020B0606030504020204" pitchFamily="34" charset="0"/>
                <a:ea typeface="Open Sans" panose="020B0606030504020204" pitchFamily="34" charset="0"/>
              </a:endParaRPr>
            </a:p>
          </p:txBody>
        </p:sp>
        <p:sp>
          <p:nvSpPr>
            <p:cNvPr id="17" name="Text Box 2">
              <a:extLst>
                <a:ext uri="{FF2B5EF4-FFF2-40B4-BE49-F238E27FC236}">
                  <a16:creationId xmlns:a16="http://schemas.microsoft.com/office/drawing/2014/main" xmlns="" id="{10490C17-BBA7-4089-AB48-B099CDC2A05C}"/>
                </a:ext>
              </a:extLst>
            </p:cNvPr>
            <p:cNvSpPr txBox="1">
              <a:spLocks noChangeArrowheads="1"/>
            </p:cNvSpPr>
            <p:nvPr/>
          </p:nvSpPr>
          <p:spPr bwMode="auto">
            <a:xfrm>
              <a:off x="6855017" y="4477687"/>
              <a:ext cx="1383885" cy="288277"/>
            </a:xfrm>
            <a:prstGeom prst="rect">
              <a:avLst/>
            </a:prstGeom>
            <a:noFill/>
            <a:ln w="9525">
              <a:noFill/>
              <a:miter lim="800000"/>
              <a:headEnd/>
              <a:tailEnd/>
            </a:ln>
          </p:spPr>
          <p:txBody>
            <a:bodyPr rot="0" vert="horz" wrap="square" lIns="91440" tIns="45720" rIns="91440" bIns="45720" anchor="t" anchorCtr="0">
              <a:noAutofit/>
            </a:bodyPr>
            <a:lstStyle/>
            <a:p>
              <a:pPr algn="ctr"/>
              <a:r>
                <a:rPr lang="en-GB" sz="1400" dirty="0">
                  <a:solidFill>
                    <a:srgbClr val="FFFFFF"/>
                  </a:solidFill>
                  <a:effectLst/>
                  <a:latin typeface="Open Sans" panose="020B0606030504020204" pitchFamily="34" charset="0"/>
                  <a:ea typeface="Open Sans" panose="020B0606030504020204" pitchFamily="34" charset="0"/>
                </a:rPr>
                <a:t>Greenland</a:t>
              </a:r>
              <a:endParaRPr lang="en-GB" sz="1400" dirty="0">
                <a:effectLst/>
                <a:latin typeface="Open Sans" panose="020B0606030504020204" pitchFamily="34" charset="0"/>
                <a:ea typeface="Open Sans" panose="020B0606030504020204" pitchFamily="34" charset="0"/>
              </a:endParaRPr>
            </a:p>
          </p:txBody>
        </p:sp>
        <p:sp>
          <p:nvSpPr>
            <p:cNvPr id="18" name="Text Box 2">
              <a:extLst>
                <a:ext uri="{FF2B5EF4-FFF2-40B4-BE49-F238E27FC236}">
                  <a16:creationId xmlns:a16="http://schemas.microsoft.com/office/drawing/2014/main" xmlns="" id="{1064DFE3-C802-4135-BAA4-BA631AF1D336}"/>
                </a:ext>
              </a:extLst>
            </p:cNvPr>
            <p:cNvSpPr txBox="1">
              <a:spLocks noChangeArrowheads="1"/>
            </p:cNvSpPr>
            <p:nvPr/>
          </p:nvSpPr>
          <p:spPr bwMode="auto">
            <a:xfrm>
              <a:off x="3833019" y="5737741"/>
              <a:ext cx="1299402" cy="349026"/>
            </a:xfrm>
            <a:prstGeom prst="rect">
              <a:avLst/>
            </a:prstGeom>
            <a:noFill/>
            <a:ln w="9525">
              <a:noFill/>
              <a:miter lim="800000"/>
              <a:headEnd/>
              <a:tailEnd/>
            </a:ln>
          </p:spPr>
          <p:txBody>
            <a:bodyPr rot="0" vert="horz" wrap="square" lIns="91440" tIns="45720" rIns="91440" bIns="45720" anchor="t" anchorCtr="0">
              <a:spAutoFit/>
            </a:bodyPr>
            <a:lstStyle/>
            <a:p>
              <a:r>
                <a:rPr lang="en-GB" sz="1400" dirty="0">
                  <a:solidFill>
                    <a:srgbClr val="FFFFFF"/>
                  </a:solidFill>
                  <a:effectLst/>
                  <a:latin typeface="Open Sans" panose="020B0606030504020204" pitchFamily="34" charset="0"/>
                  <a:ea typeface="Open Sans" panose="020B0606030504020204" pitchFamily="34" charset="0"/>
                </a:rPr>
                <a:t>Alaska</a:t>
              </a:r>
              <a:endParaRPr lang="en-GB" sz="1400" dirty="0">
                <a:effectLst/>
                <a:latin typeface="Open Sans" panose="020B0606030504020204" pitchFamily="34" charset="0"/>
                <a:ea typeface="Open Sans" panose="020B0606030504020204" pitchFamily="34" charset="0"/>
              </a:endParaRPr>
            </a:p>
          </p:txBody>
        </p:sp>
      </p:grpSp>
    </p:spTree>
    <p:extLst>
      <p:ext uri="{BB962C8B-B14F-4D97-AF65-F5344CB8AC3E}">
        <p14:creationId xmlns:p14="http://schemas.microsoft.com/office/powerpoint/2010/main" xmlns="" val="64351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sp>
        <p:nvSpPr>
          <p:cNvPr id="10" name="TextBox 9">
            <a:extLst>
              <a:ext uri="{FF2B5EF4-FFF2-40B4-BE49-F238E27FC236}">
                <a16:creationId xmlns:a16="http://schemas.microsoft.com/office/drawing/2014/main" xmlns="" id="{941D4FBC-2B73-7D4D-A561-DC6BB74BF499}"/>
              </a:ext>
            </a:extLst>
          </p:cNvPr>
          <p:cNvSpPr txBox="1"/>
          <p:nvPr/>
        </p:nvSpPr>
        <p:spPr>
          <a:xfrm>
            <a:off x="360002" y="1128166"/>
            <a:ext cx="8543840"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effectLst/>
                <a:latin typeface="Open Sans" panose="020B0606030504020204" pitchFamily="34" charset="0"/>
                <a:ea typeface="Open Sans" panose="020B0606030504020204" pitchFamily="34" charset="0"/>
                <a:cs typeface="Open Sans" panose="020B0606030504020204" pitchFamily="34" charset="0"/>
              </a:rPr>
              <a:t>No matter how fast we act, the global temperature is set to continue rising as a result of greenhouse gases that are already in the atmosphere. The problems that we are already experiencing are going to worsen.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xmlns="" id="{AD1E1B0A-86CA-EB41-AA2C-65A5C5377FBC}"/>
              </a:ext>
            </a:extLst>
          </p:cNvPr>
          <p:cNvSpPr txBox="1"/>
          <p:nvPr/>
        </p:nvSpPr>
        <p:spPr>
          <a:xfrm>
            <a:off x="468548" y="5416814"/>
            <a:ext cx="8280400" cy="646331"/>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much difference do you think a 0.5°C increase in global temperature can make?</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7" name="TextBox 6">
            <a:extLst>
              <a:ext uri="{FF2B5EF4-FFF2-40B4-BE49-F238E27FC236}">
                <a16:creationId xmlns:a16="http://schemas.microsoft.com/office/drawing/2014/main" xmlns="" id="{66CAA6EA-FB66-47CB-AE9E-A7596534BECB}"/>
              </a:ext>
            </a:extLst>
          </p:cNvPr>
          <p:cNvSpPr txBox="1"/>
          <p:nvPr/>
        </p:nvSpPr>
        <p:spPr>
          <a:xfrm>
            <a:off x="360002" y="4608029"/>
            <a:ext cx="8543840" cy="6706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07000"/>
              </a:lnSpc>
              <a:spcAft>
                <a:spcPts val="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Acting quickly to keep the temperature rise to minimum is extremely important for humans and wildlife.</a:t>
            </a:r>
          </a:p>
        </p:txBody>
      </p:sp>
      <p:pic>
        <p:nvPicPr>
          <p:cNvPr id="9" name="Picture 2">
            <a:extLst>
              <a:ext uri="{FF2B5EF4-FFF2-40B4-BE49-F238E27FC236}">
                <a16:creationId xmlns:a16="http://schemas.microsoft.com/office/drawing/2014/main" xmlns="" id="{E61EB33B-A268-4279-9592-80630E6982E8}"/>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40188" y="2252562"/>
            <a:ext cx="2625511" cy="175034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a:extLst>
              <a:ext uri="{FF2B5EF4-FFF2-40B4-BE49-F238E27FC236}">
                <a16:creationId xmlns:a16="http://schemas.microsoft.com/office/drawing/2014/main" xmlns="" id="{D44CF2FE-7D41-43E7-A465-9C2D48BCEA56}"/>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23604" y="2252562"/>
            <a:ext cx="2651008" cy="175034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a:extLst>
              <a:ext uri="{FF2B5EF4-FFF2-40B4-BE49-F238E27FC236}">
                <a16:creationId xmlns:a16="http://schemas.microsoft.com/office/drawing/2014/main" xmlns="" id="{3AD983AE-E09E-4DB7-AF9D-5AEF75E314C2}"/>
              </a:ext>
            </a:extLst>
          </p:cNvP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032518" y="2252562"/>
            <a:ext cx="2716430" cy="173832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Google Shape;162;p8">
            <a:extLst>
              <a:ext uri="{FF2B5EF4-FFF2-40B4-BE49-F238E27FC236}">
                <a16:creationId xmlns:a16="http://schemas.microsoft.com/office/drawing/2014/main" xmlns="" id="{97244B34-2A2B-499F-A7C5-BBBA282615B0}"/>
              </a:ext>
            </a:extLst>
          </p:cNvPr>
          <p:cNvSpPr/>
          <p:nvPr/>
        </p:nvSpPr>
        <p:spPr>
          <a:xfrm>
            <a:off x="360002" y="4039512"/>
            <a:ext cx="270569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Marcio James / WWF–Brazil licensed under CC BY </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Google Shape;163;p8">
            <a:extLst>
              <a:ext uri="{FF2B5EF4-FFF2-40B4-BE49-F238E27FC236}">
                <a16:creationId xmlns:a16="http://schemas.microsoft.com/office/drawing/2014/main" xmlns="" id="{3141B4BF-3B86-46AB-AD67-4454AF2A32FA}"/>
              </a:ext>
            </a:extLst>
          </p:cNvPr>
          <p:cNvSpPr/>
          <p:nvPr/>
        </p:nvSpPr>
        <p:spPr>
          <a:xfrm>
            <a:off x="3138372" y="4039512"/>
            <a:ext cx="270569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Marcio James / WWF–Brazil licensed under CC BY </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164;p8">
            <a:extLst>
              <a:ext uri="{FF2B5EF4-FFF2-40B4-BE49-F238E27FC236}">
                <a16:creationId xmlns:a16="http://schemas.microsoft.com/office/drawing/2014/main" xmlns="" id="{833C9A7F-21B4-4148-B438-265A07BD10B8}"/>
              </a:ext>
            </a:extLst>
          </p:cNvPr>
          <p:cNvSpPr/>
          <p:nvPr/>
        </p:nvSpPr>
        <p:spPr>
          <a:xfrm>
            <a:off x="5951911" y="4039512"/>
            <a:ext cx="295193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Melting ice, Antarctica by © Wim van </a:t>
            </a:r>
            <a:r>
              <a:rPr lang="en-GB" sz="9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Passel</a:t>
            </a:r>
            <a:r>
              <a:rPr lang="en-GB"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WWF licensed under CC BY </a:t>
            </a:r>
            <a:endParaRPr sz="9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054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xmlns="" id="{C62CA848-847B-47DB-8620-EA25967DFE1C}"/>
              </a:ext>
            </a:extLst>
          </p:cNvPr>
          <p:cNvGrpSpPr/>
          <p:nvPr/>
        </p:nvGrpSpPr>
        <p:grpSpPr>
          <a:xfrm>
            <a:off x="4482242" y="1016264"/>
            <a:ext cx="4065792" cy="2951709"/>
            <a:chOff x="4482242" y="1016264"/>
            <a:chExt cx="4065792" cy="2951709"/>
          </a:xfrm>
        </p:grpSpPr>
        <p:sp>
          <p:nvSpPr>
            <p:cNvPr id="16" name="Rectangle 15">
              <a:extLst>
                <a:ext uri="{FF2B5EF4-FFF2-40B4-BE49-F238E27FC236}">
                  <a16:creationId xmlns:a16="http://schemas.microsoft.com/office/drawing/2014/main" xmlns="" id="{FC956449-556E-4BAC-A08C-89FBC3D1F151}"/>
                </a:ext>
              </a:extLst>
            </p:cNvPr>
            <p:cNvSpPr/>
            <p:nvPr/>
          </p:nvSpPr>
          <p:spPr>
            <a:xfrm>
              <a:off x="4485820" y="1016264"/>
              <a:ext cx="4062212" cy="2734635"/>
            </a:xfrm>
            <a:prstGeom prst="rect">
              <a:avLst/>
            </a:prstGeom>
            <a:solidFill>
              <a:schemeClr val="bg1">
                <a:alpha val="75000"/>
              </a:schemeClr>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pic>
          <p:nvPicPr>
            <p:cNvPr id="18" name="Picture 17">
              <a:extLst>
                <a:ext uri="{FF2B5EF4-FFF2-40B4-BE49-F238E27FC236}">
                  <a16:creationId xmlns:a16="http://schemas.microsoft.com/office/drawing/2014/main" xmlns="" id="{829508CA-CF67-4E3C-A828-D1440A175820}"/>
                </a:ext>
              </a:extLst>
            </p:cNvPr>
            <p:cNvPicPr>
              <a:picLocks noChangeAspect="1"/>
            </p:cNvPicPr>
            <p:nvPr/>
          </p:nvPicPr>
          <p:blipFill rotWithShape="1">
            <a:blip r:embed="rId3" cstate="email"/>
            <a:srcRect/>
            <a:stretch/>
          </p:blipFill>
          <p:spPr>
            <a:xfrm>
              <a:off x="4603936" y="1539603"/>
              <a:ext cx="1239570" cy="1886704"/>
            </a:xfrm>
            <a:prstGeom prst="rect">
              <a:avLst/>
            </a:prstGeom>
            <a:solidFill>
              <a:srgbClr val="C7F0BD"/>
            </a:solidFill>
            <a:ln>
              <a:noFill/>
            </a:ln>
          </p:spPr>
        </p:pic>
        <p:sp>
          <p:nvSpPr>
            <p:cNvPr id="59" name="Rectangle 58">
              <a:extLst>
                <a:ext uri="{FF2B5EF4-FFF2-40B4-BE49-F238E27FC236}">
                  <a16:creationId xmlns:a16="http://schemas.microsoft.com/office/drawing/2014/main" xmlns="" id="{4F74F740-8D66-49F7-8C92-693F0E17FE0F}"/>
                </a:ext>
              </a:extLst>
            </p:cNvPr>
            <p:cNvSpPr/>
            <p:nvPr/>
          </p:nvSpPr>
          <p:spPr>
            <a:xfrm>
              <a:off x="4492861" y="1032221"/>
              <a:ext cx="4045570" cy="396096"/>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sp>
          <p:nvSpPr>
            <p:cNvPr id="17" name="TextBox 16">
              <a:extLst>
                <a:ext uri="{FF2B5EF4-FFF2-40B4-BE49-F238E27FC236}">
                  <a16:creationId xmlns:a16="http://schemas.microsoft.com/office/drawing/2014/main" xmlns="" id="{11D9B973-BF71-488D-BACB-7D42E2BC5B7D}"/>
                </a:ext>
              </a:extLst>
            </p:cNvPr>
            <p:cNvSpPr txBox="1"/>
            <p:nvPr/>
          </p:nvSpPr>
          <p:spPr>
            <a:xfrm>
              <a:off x="4482242" y="1038385"/>
              <a:ext cx="1766158" cy="380701"/>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Species Loss</a:t>
              </a:r>
            </a:p>
          </p:txBody>
        </p:sp>
        <p:sp>
          <p:nvSpPr>
            <p:cNvPr id="88" name="TextBox 87">
              <a:extLst>
                <a:ext uri="{FF2B5EF4-FFF2-40B4-BE49-F238E27FC236}">
                  <a16:creationId xmlns:a16="http://schemas.microsoft.com/office/drawing/2014/main" xmlns="" id="{FE918775-7582-4EA2-B50E-517369BC2507}"/>
                </a:ext>
              </a:extLst>
            </p:cNvPr>
            <p:cNvSpPr txBox="1"/>
            <p:nvPr/>
          </p:nvSpPr>
          <p:spPr>
            <a:xfrm>
              <a:off x="4503435" y="3428958"/>
              <a:ext cx="3065765" cy="338554"/>
            </a:xfrm>
            <a:prstGeom prst="rect">
              <a:avLst/>
            </a:prstGeom>
            <a:noFill/>
          </p:spPr>
          <p:txBody>
            <a:bodyPr wrap="square">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Untitled by © Ola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Jennersten</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WWF-Sweden licensed under CC BY </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9" name="Chart 18">
              <a:extLst>
                <a:ext uri="{FF2B5EF4-FFF2-40B4-BE49-F238E27FC236}">
                  <a16:creationId xmlns:a16="http://schemas.microsoft.com/office/drawing/2014/main" xmlns="" id="{AF8DF2B9-8E05-4DDC-BCD4-6B86B257F414}"/>
                </a:ext>
              </a:extLst>
            </p:cNvPr>
            <p:cNvGraphicFramePr>
              <a:graphicFrameLocks/>
            </p:cNvGraphicFramePr>
            <p:nvPr>
              <p:extLst>
                <p:ext uri="{D42A27DB-BD31-4B8C-83A1-F6EECF244321}">
                  <p14:modId xmlns:p14="http://schemas.microsoft.com/office/powerpoint/2010/main" xmlns="" val="4189680577"/>
                </p:ext>
              </p:extLst>
            </p:nvPr>
          </p:nvGraphicFramePr>
          <p:xfrm>
            <a:off x="5915168" y="1445435"/>
            <a:ext cx="2632866" cy="2522538"/>
          </p:xfrm>
          <a:graphic>
            <a:graphicData uri="http://schemas.openxmlformats.org/drawingml/2006/chart">
              <c:chart xmlns:c="http://schemas.openxmlformats.org/drawingml/2006/chart" xmlns:r="http://schemas.openxmlformats.org/officeDocument/2006/relationships" r:id="rId4"/>
            </a:graphicData>
          </a:graphic>
        </p:graphicFrame>
        <p:sp>
          <p:nvSpPr>
            <p:cNvPr id="106" name="Rectangle 105">
              <a:extLst>
                <a:ext uri="{FF2B5EF4-FFF2-40B4-BE49-F238E27FC236}">
                  <a16:creationId xmlns:a16="http://schemas.microsoft.com/office/drawing/2014/main" xmlns="" id="{55CB183D-5056-4DCD-ABC9-87D3C8CC3A34}"/>
                </a:ext>
              </a:extLst>
            </p:cNvPr>
            <p:cNvSpPr/>
            <p:nvPr/>
          </p:nvSpPr>
          <p:spPr>
            <a:xfrm>
              <a:off x="8022713" y="1600004"/>
              <a:ext cx="460106"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1.5°C</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xmlns="" id="{853606CD-1291-4591-B22E-0A5A62F93318}"/>
                </a:ext>
              </a:extLst>
            </p:cNvPr>
            <p:cNvSpPr/>
            <p:nvPr/>
          </p:nvSpPr>
          <p:spPr>
            <a:xfrm>
              <a:off x="7984589" y="1620177"/>
              <a:ext cx="114113" cy="114113"/>
            </a:xfrm>
            <a:prstGeom prst="rect">
              <a:avLst/>
            </a:prstGeom>
            <a:solidFill>
              <a:srgbClr val="37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xmlns="" id="{192B03AF-7B4F-6B46-A5DA-DAADD53D20AA}"/>
              </a:ext>
            </a:extLst>
          </p:cNvPr>
          <p:cNvSpPr txBox="1">
            <a:spLocks/>
          </p:cNvSpPr>
          <p:nvPr/>
        </p:nvSpPr>
        <p:spPr bwMode="auto">
          <a:xfrm>
            <a:off x="0" y="306388"/>
            <a:ext cx="9144000" cy="6207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Why Is Climate Change a Problem?</a:t>
            </a:r>
          </a:p>
        </p:txBody>
      </p:sp>
      <p:pic>
        <p:nvPicPr>
          <p:cNvPr id="6" name="Picture 5" descr="Text&#10;&#10;Description automatically generated with low confidence">
            <a:extLst>
              <a:ext uri="{FF2B5EF4-FFF2-40B4-BE49-F238E27FC236}">
                <a16:creationId xmlns:a16="http://schemas.microsoft.com/office/drawing/2014/main" xmlns="" id="{832F5FD7-A76B-8A4B-AAFE-EB883E1E3549}"/>
              </a:ext>
            </a:extLst>
          </p:cNvPr>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8610294" y="6200776"/>
            <a:ext cx="419406" cy="403873"/>
          </a:xfrm>
          <a:prstGeom prst="rect">
            <a:avLst/>
          </a:prstGeom>
        </p:spPr>
      </p:pic>
      <p:sp>
        <p:nvSpPr>
          <p:cNvPr id="31" name="Rectangle 30">
            <a:extLst>
              <a:ext uri="{FF2B5EF4-FFF2-40B4-BE49-F238E27FC236}">
                <a16:creationId xmlns:a16="http://schemas.microsoft.com/office/drawing/2014/main" xmlns="" id="{484C3C32-16A1-49ED-86B5-DD26C4167157}"/>
              </a:ext>
            </a:extLst>
          </p:cNvPr>
          <p:cNvSpPr/>
          <p:nvPr/>
        </p:nvSpPr>
        <p:spPr>
          <a:xfrm>
            <a:off x="3660318" y="6272054"/>
            <a:ext cx="343202" cy="167482"/>
          </a:xfrm>
          <a:prstGeom prst="rect">
            <a:avLst/>
          </a:prstGeom>
          <a:solidFill>
            <a:srgbClr val="F9F9F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bg1"/>
                </a:solidFill>
              </a:ln>
              <a:solidFill>
                <a:srgbClr val="C7F0BD"/>
              </a:solidFill>
            </a:endParaRPr>
          </a:p>
        </p:txBody>
      </p:sp>
      <p:grpSp>
        <p:nvGrpSpPr>
          <p:cNvPr id="119" name="Group 118">
            <a:extLst>
              <a:ext uri="{FF2B5EF4-FFF2-40B4-BE49-F238E27FC236}">
                <a16:creationId xmlns:a16="http://schemas.microsoft.com/office/drawing/2014/main" xmlns="" id="{A6F42312-B57C-4CDE-98CE-0E654DDB5560}"/>
              </a:ext>
            </a:extLst>
          </p:cNvPr>
          <p:cNvGrpSpPr/>
          <p:nvPr/>
        </p:nvGrpSpPr>
        <p:grpSpPr>
          <a:xfrm>
            <a:off x="475947" y="1021176"/>
            <a:ext cx="3840482" cy="2786731"/>
            <a:chOff x="475947" y="1021176"/>
            <a:chExt cx="3840482" cy="2786731"/>
          </a:xfrm>
        </p:grpSpPr>
        <p:sp>
          <p:nvSpPr>
            <p:cNvPr id="9" name="Rectangle 8">
              <a:extLst>
                <a:ext uri="{FF2B5EF4-FFF2-40B4-BE49-F238E27FC236}">
                  <a16:creationId xmlns:a16="http://schemas.microsoft.com/office/drawing/2014/main" xmlns="" id="{2CB9FAD6-4D6E-4D17-8D5C-2A49769EE13E}"/>
                </a:ext>
              </a:extLst>
            </p:cNvPr>
            <p:cNvSpPr/>
            <p:nvPr/>
          </p:nvSpPr>
          <p:spPr>
            <a:xfrm>
              <a:off x="475947" y="1031152"/>
              <a:ext cx="3840482" cy="2734635"/>
            </a:xfrm>
            <a:prstGeom prst="rect">
              <a:avLst/>
            </a:prstGeom>
            <a:solidFill>
              <a:schemeClr val="lt1">
                <a:alpha val="75000"/>
              </a:schemeClr>
            </a:solidFill>
            <a:ln>
              <a:solidFill>
                <a:srgbClr val="37286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rgbClr val="C7EFBB"/>
                </a:solidFill>
              </a:endParaRPr>
            </a:p>
          </p:txBody>
        </p:sp>
        <p:graphicFrame>
          <p:nvGraphicFramePr>
            <p:cNvPr id="13" name="Chart 12">
              <a:extLst>
                <a:ext uri="{FF2B5EF4-FFF2-40B4-BE49-F238E27FC236}">
                  <a16:creationId xmlns:a16="http://schemas.microsoft.com/office/drawing/2014/main" xmlns="" id="{900B3182-168D-49AE-99BE-167A96B7E503}"/>
                </a:ext>
              </a:extLst>
            </p:cNvPr>
            <p:cNvGraphicFramePr>
              <a:graphicFrameLocks/>
            </p:cNvGraphicFramePr>
            <p:nvPr>
              <p:extLst>
                <p:ext uri="{D42A27DB-BD31-4B8C-83A1-F6EECF244321}">
                  <p14:modId xmlns:p14="http://schemas.microsoft.com/office/powerpoint/2010/main" xmlns="" val="1261094815"/>
                </p:ext>
              </p:extLst>
            </p:nvPr>
          </p:nvGraphicFramePr>
          <p:xfrm>
            <a:off x="1926895" y="1474308"/>
            <a:ext cx="2314575" cy="2333599"/>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2">
              <a:extLst>
                <a:ext uri="{FF2B5EF4-FFF2-40B4-BE49-F238E27FC236}">
                  <a16:creationId xmlns:a16="http://schemas.microsoft.com/office/drawing/2014/main" xmlns="" id="{76E647CD-031B-4D93-9ED0-D7D49811A78D}"/>
                </a:ext>
              </a:extLst>
            </p:cNvPr>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95966" y="1535009"/>
              <a:ext cx="1254580" cy="1899014"/>
            </a:xfrm>
            <a:prstGeom prst="rect">
              <a:avLst/>
            </a:prstGeom>
            <a:noFill/>
            <a:ln>
              <a:solidFill>
                <a:srgbClr val="F9F9F9"/>
              </a:solidFill>
            </a:ln>
            <a:extLst>
              <a:ext uri="{909E8E84-426E-40DD-AFC4-6F175D3DCCD1}">
                <a14:hiddenFill xmlns:a14="http://schemas.microsoft.com/office/drawing/2010/main" xmlns="">
                  <a:solidFill>
                    <a:srgbClr val="FFFFFF"/>
                  </a:solidFill>
                </a14:hiddenFill>
              </a:ext>
            </a:extLst>
          </p:spPr>
        </p:pic>
        <p:sp>
          <p:nvSpPr>
            <p:cNvPr id="56" name="Rectangle 55">
              <a:extLst>
                <a:ext uri="{FF2B5EF4-FFF2-40B4-BE49-F238E27FC236}">
                  <a16:creationId xmlns:a16="http://schemas.microsoft.com/office/drawing/2014/main" xmlns="" id="{02F21479-924F-4AC4-9921-05DFB89E426E}"/>
                </a:ext>
              </a:extLst>
            </p:cNvPr>
            <p:cNvSpPr/>
            <p:nvPr/>
          </p:nvSpPr>
          <p:spPr>
            <a:xfrm>
              <a:off x="475947" y="1021176"/>
              <a:ext cx="3840482" cy="402491"/>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sp>
          <p:nvSpPr>
            <p:cNvPr id="12" name="TextBox 11">
              <a:extLst>
                <a:ext uri="{FF2B5EF4-FFF2-40B4-BE49-F238E27FC236}">
                  <a16:creationId xmlns:a16="http://schemas.microsoft.com/office/drawing/2014/main" xmlns="" id="{E956D709-D683-44C0-9E08-34EA08E3B97D}"/>
                </a:ext>
              </a:extLst>
            </p:cNvPr>
            <p:cNvSpPr txBox="1"/>
            <p:nvPr/>
          </p:nvSpPr>
          <p:spPr>
            <a:xfrm>
              <a:off x="475947" y="1048577"/>
              <a:ext cx="2576947" cy="369332"/>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Coral Bleaching</a:t>
              </a:r>
            </a:p>
          </p:txBody>
        </p:sp>
        <p:sp>
          <p:nvSpPr>
            <p:cNvPr id="63" name="TextBox 62">
              <a:extLst>
                <a:ext uri="{FF2B5EF4-FFF2-40B4-BE49-F238E27FC236}">
                  <a16:creationId xmlns:a16="http://schemas.microsoft.com/office/drawing/2014/main" xmlns="" id="{44B0F997-D477-44D6-8CF5-E73CB37B8AB7}"/>
                </a:ext>
              </a:extLst>
            </p:cNvPr>
            <p:cNvSpPr txBox="1"/>
            <p:nvPr/>
          </p:nvSpPr>
          <p:spPr>
            <a:xfrm>
              <a:off x="2362561" y="3342187"/>
              <a:ext cx="1863667"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a:extLst>
                <a:ext uri="{FF2B5EF4-FFF2-40B4-BE49-F238E27FC236}">
                  <a16:creationId xmlns:a16="http://schemas.microsoft.com/office/drawing/2014/main" xmlns="" id="{9A839A6A-9662-427E-A363-BC8406F45730}"/>
                </a:ext>
              </a:extLst>
            </p:cNvPr>
            <p:cNvSpPr txBox="1"/>
            <p:nvPr/>
          </p:nvSpPr>
          <p:spPr>
            <a:xfrm>
              <a:off x="505475" y="3428958"/>
              <a:ext cx="3065765" cy="338554"/>
            </a:xfrm>
            <a:prstGeom prst="rect">
              <a:avLst/>
            </a:prstGeom>
            <a:noFill/>
          </p:spPr>
          <p:txBody>
            <a:bodyPr wrap="square">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Bleached coral, Maldives by </a:t>
              </a:r>
            </a:p>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naturepl.com / Peter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Scoones</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WWF licensed under CC BY </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Rectangle 80">
              <a:extLst>
                <a:ext uri="{FF2B5EF4-FFF2-40B4-BE49-F238E27FC236}">
                  <a16:creationId xmlns:a16="http://schemas.microsoft.com/office/drawing/2014/main" xmlns="" id="{C76A1456-91F6-4D74-AEEF-4FC26940793D}"/>
                </a:ext>
              </a:extLst>
            </p:cNvPr>
            <p:cNvSpPr/>
            <p:nvPr/>
          </p:nvSpPr>
          <p:spPr>
            <a:xfrm>
              <a:off x="2790522" y="3245043"/>
              <a:ext cx="351225" cy="1659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0" name="Group 119">
            <a:extLst>
              <a:ext uri="{FF2B5EF4-FFF2-40B4-BE49-F238E27FC236}">
                <a16:creationId xmlns:a16="http://schemas.microsoft.com/office/drawing/2014/main" xmlns="" id="{1FFE62CE-3F4D-4BF8-82B1-C89AF58F2B09}"/>
              </a:ext>
            </a:extLst>
          </p:cNvPr>
          <p:cNvGrpSpPr/>
          <p:nvPr/>
        </p:nvGrpSpPr>
        <p:grpSpPr>
          <a:xfrm>
            <a:off x="1924756" y="1476613"/>
            <a:ext cx="2314575" cy="2333599"/>
            <a:chOff x="1924756" y="1476613"/>
            <a:chExt cx="2314575" cy="2333599"/>
          </a:xfrm>
        </p:grpSpPr>
        <p:graphicFrame>
          <p:nvGraphicFramePr>
            <p:cNvPr id="38" name="Chart 37">
              <a:extLst>
                <a:ext uri="{FF2B5EF4-FFF2-40B4-BE49-F238E27FC236}">
                  <a16:creationId xmlns:a16="http://schemas.microsoft.com/office/drawing/2014/main" xmlns="" id="{B51E90F4-68AF-41AC-9985-6D444F90541F}"/>
                </a:ext>
              </a:extLst>
            </p:cNvPr>
            <p:cNvGraphicFramePr>
              <a:graphicFrameLocks/>
            </p:cNvGraphicFramePr>
            <p:nvPr>
              <p:extLst>
                <p:ext uri="{D42A27DB-BD31-4B8C-83A1-F6EECF244321}">
                  <p14:modId xmlns:p14="http://schemas.microsoft.com/office/powerpoint/2010/main" xmlns="" val="374155792"/>
                </p:ext>
              </p:extLst>
            </p:nvPr>
          </p:nvGraphicFramePr>
          <p:xfrm>
            <a:off x="1924756" y="1476613"/>
            <a:ext cx="2314575" cy="2333599"/>
          </p:xfrm>
          <a:graphic>
            <a:graphicData uri="http://schemas.openxmlformats.org/drawingml/2006/chart">
              <c:chart xmlns:c="http://schemas.openxmlformats.org/drawingml/2006/chart" xmlns:r="http://schemas.openxmlformats.org/officeDocument/2006/relationships" r:id="rId8"/>
            </a:graphicData>
          </a:graphic>
        </p:graphicFrame>
        <p:sp>
          <p:nvSpPr>
            <p:cNvPr id="83" name="Rectangle 82">
              <a:extLst>
                <a:ext uri="{FF2B5EF4-FFF2-40B4-BE49-F238E27FC236}">
                  <a16:creationId xmlns:a16="http://schemas.microsoft.com/office/drawing/2014/main" xmlns="" id="{CE1C39F1-4366-4D96-B78E-A9568D0F0599}"/>
                </a:ext>
              </a:extLst>
            </p:cNvPr>
            <p:cNvSpPr/>
            <p:nvPr/>
          </p:nvSpPr>
          <p:spPr>
            <a:xfrm>
              <a:off x="3543824" y="3251579"/>
              <a:ext cx="351225" cy="16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3" name="Group 122">
            <a:extLst>
              <a:ext uri="{FF2B5EF4-FFF2-40B4-BE49-F238E27FC236}">
                <a16:creationId xmlns:a16="http://schemas.microsoft.com/office/drawing/2014/main" xmlns="" id="{2478AF15-08C4-4ABB-BDD9-BD0CD3B09F8B}"/>
              </a:ext>
            </a:extLst>
          </p:cNvPr>
          <p:cNvGrpSpPr/>
          <p:nvPr/>
        </p:nvGrpSpPr>
        <p:grpSpPr>
          <a:xfrm>
            <a:off x="466796" y="3936918"/>
            <a:ext cx="3840481" cy="2810561"/>
            <a:chOff x="475948" y="3936919"/>
            <a:chExt cx="3840481" cy="2810561"/>
          </a:xfrm>
        </p:grpSpPr>
        <p:sp>
          <p:nvSpPr>
            <p:cNvPr id="21" name="Rectangle 20">
              <a:extLst>
                <a:ext uri="{FF2B5EF4-FFF2-40B4-BE49-F238E27FC236}">
                  <a16:creationId xmlns:a16="http://schemas.microsoft.com/office/drawing/2014/main" xmlns="" id="{66EB8A6D-3A8B-40E7-9ED9-0802170F9CB5}"/>
                </a:ext>
              </a:extLst>
            </p:cNvPr>
            <p:cNvSpPr/>
            <p:nvPr/>
          </p:nvSpPr>
          <p:spPr>
            <a:xfrm>
              <a:off x="475949" y="3936919"/>
              <a:ext cx="3840480" cy="2810561"/>
            </a:xfrm>
            <a:prstGeom prst="rect">
              <a:avLst/>
            </a:prstGeom>
            <a:solidFill>
              <a:schemeClr val="bg1">
                <a:alpha val="75000"/>
              </a:schemeClr>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xmlns="" id="{397B7DCB-689B-49A8-8E19-DA21F3853209}"/>
                </a:ext>
              </a:extLst>
            </p:cNvPr>
            <p:cNvPicPr>
              <a:picLocks noChangeAspect="1"/>
            </p:cNvPicPr>
            <p:nvPr/>
          </p:nvPicPr>
          <p:blipFill rotWithShape="1">
            <a:blip r:embed="rId9" cstate="email"/>
            <a:srcRect/>
            <a:stretch/>
          </p:blipFill>
          <p:spPr>
            <a:xfrm>
              <a:off x="587287" y="4461502"/>
              <a:ext cx="1282410" cy="1938607"/>
            </a:xfrm>
            <a:prstGeom prst="rect">
              <a:avLst/>
            </a:prstGeom>
            <a:solidFill>
              <a:srgbClr val="C7F0BD"/>
            </a:solidFill>
            <a:ln>
              <a:solidFill>
                <a:srgbClr val="F9F9F9"/>
              </a:solidFill>
            </a:ln>
          </p:spPr>
        </p:pic>
        <p:sp>
          <p:nvSpPr>
            <p:cNvPr id="60" name="Rectangle 59">
              <a:extLst>
                <a:ext uri="{FF2B5EF4-FFF2-40B4-BE49-F238E27FC236}">
                  <a16:creationId xmlns:a16="http://schemas.microsoft.com/office/drawing/2014/main" xmlns="" id="{22AF4054-8916-4D23-BF91-CBA94B2305AC}"/>
                </a:ext>
              </a:extLst>
            </p:cNvPr>
            <p:cNvSpPr/>
            <p:nvPr/>
          </p:nvSpPr>
          <p:spPr>
            <a:xfrm>
              <a:off x="475949" y="3942515"/>
              <a:ext cx="3840480" cy="402491"/>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xmlns="" id="{00D6AE31-B110-48D8-A74A-626B324EC2E6}"/>
                </a:ext>
              </a:extLst>
            </p:cNvPr>
            <p:cNvSpPr txBox="1"/>
            <p:nvPr/>
          </p:nvSpPr>
          <p:spPr>
            <a:xfrm>
              <a:off x="475948" y="3961868"/>
              <a:ext cx="2625671" cy="369332"/>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Drought</a:t>
              </a:r>
            </a:p>
          </p:txBody>
        </p:sp>
        <p:graphicFrame>
          <p:nvGraphicFramePr>
            <p:cNvPr id="72" name="Chart 71">
              <a:extLst>
                <a:ext uri="{FF2B5EF4-FFF2-40B4-BE49-F238E27FC236}">
                  <a16:creationId xmlns:a16="http://schemas.microsoft.com/office/drawing/2014/main" xmlns="" id="{138CF6B1-9FCA-41A3-AC79-5A616823D5C3}"/>
                </a:ext>
              </a:extLst>
            </p:cNvPr>
            <p:cNvGraphicFramePr>
              <a:graphicFrameLocks/>
            </p:cNvGraphicFramePr>
            <p:nvPr>
              <p:extLst>
                <p:ext uri="{D42A27DB-BD31-4B8C-83A1-F6EECF244321}">
                  <p14:modId xmlns:p14="http://schemas.microsoft.com/office/powerpoint/2010/main" xmlns="" val="2651070128"/>
                </p:ext>
              </p:extLst>
            </p:nvPr>
          </p:nvGraphicFramePr>
          <p:xfrm>
            <a:off x="1735064" y="4371546"/>
            <a:ext cx="2383133" cy="2375934"/>
          </p:xfrm>
          <a:graphic>
            <a:graphicData uri="http://schemas.openxmlformats.org/drawingml/2006/chart">
              <c:chart xmlns:c="http://schemas.openxmlformats.org/drawingml/2006/chart" xmlns:r="http://schemas.openxmlformats.org/officeDocument/2006/relationships" r:id="rId10"/>
            </a:graphicData>
          </a:graphic>
        </p:graphicFrame>
        <p:sp>
          <p:nvSpPr>
            <p:cNvPr id="84" name="TextBox 83">
              <a:extLst>
                <a:ext uri="{FF2B5EF4-FFF2-40B4-BE49-F238E27FC236}">
                  <a16:creationId xmlns:a16="http://schemas.microsoft.com/office/drawing/2014/main" xmlns="" id="{3EDC59DC-DE7E-45A1-A347-E09812D0B257}"/>
                </a:ext>
              </a:extLst>
            </p:cNvPr>
            <p:cNvSpPr txBox="1"/>
            <p:nvPr/>
          </p:nvSpPr>
          <p:spPr>
            <a:xfrm>
              <a:off x="505475" y="6400110"/>
              <a:ext cx="3390885" cy="338554"/>
            </a:xfrm>
            <a:prstGeom prst="rect">
              <a:avLst/>
            </a:prstGeom>
            <a:noFill/>
          </p:spPr>
          <p:txBody>
            <a:bodyPr wrap="square">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Dried up fishing pans in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Liuwa</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plain </a:t>
              </a:r>
            </a:p>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National Park by © Jasper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Doest</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 WWF licensed under CC BY</a:t>
              </a:r>
              <a:endParaRPr lang="en-GB"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xmlns="" id="{345F2A47-177C-4E8B-8087-CF3498E68432}"/>
                </a:ext>
              </a:extLst>
            </p:cNvPr>
            <p:cNvSpPr txBox="1"/>
            <p:nvPr/>
          </p:nvSpPr>
          <p:spPr>
            <a:xfrm>
              <a:off x="2730988" y="6319067"/>
              <a:ext cx="1585440"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7" name="Rectangle 86">
              <a:extLst>
                <a:ext uri="{FF2B5EF4-FFF2-40B4-BE49-F238E27FC236}">
                  <a16:creationId xmlns:a16="http://schemas.microsoft.com/office/drawing/2014/main" xmlns="" id="{CEA0A569-67F8-44F0-9093-5337918DB407}"/>
                </a:ext>
              </a:extLst>
            </p:cNvPr>
            <p:cNvSpPr/>
            <p:nvPr/>
          </p:nvSpPr>
          <p:spPr>
            <a:xfrm>
              <a:off x="3005058" y="6221923"/>
              <a:ext cx="351225" cy="1659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7" name="Group 126">
            <a:extLst>
              <a:ext uri="{FF2B5EF4-FFF2-40B4-BE49-F238E27FC236}">
                <a16:creationId xmlns:a16="http://schemas.microsoft.com/office/drawing/2014/main" xmlns="" id="{8DB7EBCC-612C-45DE-8D30-B9EAD981B07B}"/>
              </a:ext>
            </a:extLst>
          </p:cNvPr>
          <p:cNvGrpSpPr/>
          <p:nvPr/>
        </p:nvGrpSpPr>
        <p:grpSpPr>
          <a:xfrm>
            <a:off x="4402752" y="3932790"/>
            <a:ext cx="4206053" cy="2814689"/>
            <a:chOff x="4402752" y="3932790"/>
            <a:chExt cx="4206053" cy="2814689"/>
          </a:xfrm>
        </p:grpSpPr>
        <p:sp>
          <p:nvSpPr>
            <p:cNvPr id="26" name="Rectangle 25">
              <a:extLst>
                <a:ext uri="{FF2B5EF4-FFF2-40B4-BE49-F238E27FC236}">
                  <a16:creationId xmlns:a16="http://schemas.microsoft.com/office/drawing/2014/main" xmlns="" id="{CC6F6F44-21EA-40A0-8F4D-60E47B9F9243}"/>
                </a:ext>
              </a:extLst>
            </p:cNvPr>
            <p:cNvSpPr/>
            <p:nvPr/>
          </p:nvSpPr>
          <p:spPr>
            <a:xfrm>
              <a:off x="4485271" y="3932790"/>
              <a:ext cx="4062212" cy="2814689"/>
            </a:xfrm>
            <a:prstGeom prst="rect">
              <a:avLst/>
            </a:prstGeom>
            <a:solidFill>
              <a:schemeClr val="bg1">
                <a:alpha val="75000"/>
              </a:schemeClr>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pic>
          <p:nvPicPr>
            <p:cNvPr id="28" name="Picture 27">
              <a:extLst>
                <a:ext uri="{FF2B5EF4-FFF2-40B4-BE49-F238E27FC236}">
                  <a16:creationId xmlns:a16="http://schemas.microsoft.com/office/drawing/2014/main" xmlns="" id="{AE3C6C61-C29D-431A-8DAB-C7CFC79AE3B3}"/>
                </a:ext>
              </a:extLst>
            </p:cNvPr>
            <p:cNvPicPr>
              <a:picLocks noChangeAspect="1"/>
            </p:cNvPicPr>
            <p:nvPr/>
          </p:nvPicPr>
          <p:blipFill rotWithShape="1">
            <a:blip r:embed="rId11" cstate="email"/>
            <a:srcRect/>
            <a:stretch/>
          </p:blipFill>
          <p:spPr>
            <a:xfrm>
              <a:off x="4597735" y="5980421"/>
              <a:ext cx="3827822" cy="528286"/>
            </a:xfrm>
            <a:prstGeom prst="rect">
              <a:avLst/>
            </a:prstGeom>
            <a:solidFill>
              <a:srgbClr val="C7F0BD"/>
            </a:solidFill>
            <a:ln>
              <a:noFill/>
            </a:ln>
          </p:spPr>
        </p:pic>
        <p:graphicFrame>
          <p:nvGraphicFramePr>
            <p:cNvPr id="29" name="Chart 28">
              <a:extLst>
                <a:ext uri="{FF2B5EF4-FFF2-40B4-BE49-F238E27FC236}">
                  <a16:creationId xmlns:a16="http://schemas.microsoft.com/office/drawing/2014/main" xmlns="" id="{C111EAA3-9C91-4340-AB2D-6A3B7C47A648}"/>
                </a:ext>
              </a:extLst>
            </p:cNvPr>
            <p:cNvGraphicFramePr>
              <a:graphicFrameLocks/>
            </p:cNvGraphicFramePr>
            <p:nvPr>
              <p:extLst>
                <p:ext uri="{D42A27DB-BD31-4B8C-83A1-F6EECF244321}">
                  <p14:modId xmlns:p14="http://schemas.microsoft.com/office/powerpoint/2010/main" xmlns="" val="1053613559"/>
                </p:ext>
              </p:extLst>
            </p:nvPr>
          </p:nvGraphicFramePr>
          <p:xfrm>
            <a:off x="4402752" y="4441181"/>
            <a:ext cx="2103026" cy="173196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hart 29">
              <a:extLst>
                <a:ext uri="{FF2B5EF4-FFF2-40B4-BE49-F238E27FC236}">
                  <a16:creationId xmlns:a16="http://schemas.microsoft.com/office/drawing/2014/main" xmlns="" id="{629B197B-10B0-47A4-AE73-849298457933}"/>
                </a:ext>
              </a:extLst>
            </p:cNvPr>
            <p:cNvGraphicFramePr>
              <a:graphicFrameLocks/>
            </p:cNvGraphicFramePr>
            <p:nvPr>
              <p:extLst>
                <p:ext uri="{D42A27DB-BD31-4B8C-83A1-F6EECF244321}">
                  <p14:modId xmlns:p14="http://schemas.microsoft.com/office/powerpoint/2010/main" xmlns="" val="2228285366"/>
                </p:ext>
              </p:extLst>
            </p:nvPr>
          </p:nvGraphicFramePr>
          <p:xfrm>
            <a:off x="6383120" y="4414436"/>
            <a:ext cx="2113048" cy="1746850"/>
          </p:xfrm>
          <a:graphic>
            <a:graphicData uri="http://schemas.openxmlformats.org/drawingml/2006/chart">
              <c:chart xmlns:c="http://schemas.openxmlformats.org/drawingml/2006/chart" xmlns:r="http://schemas.openxmlformats.org/officeDocument/2006/relationships" r:id="rId13"/>
            </a:graphicData>
          </a:graphic>
        </p:graphicFrame>
        <p:sp>
          <p:nvSpPr>
            <p:cNvPr id="61" name="Rectangle 60">
              <a:extLst>
                <a:ext uri="{FF2B5EF4-FFF2-40B4-BE49-F238E27FC236}">
                  <a16:creationId xmlns:a16="http://schemas.microsoft.com/office/drawing/2014/main" xmlns="" id="{72DA4FFB-F701-497E-B3C2-A68360DBF47E}"/>
                </a:ext>
              </a:extLst>
            </p:cNvPr>
            <p:cNvSpPr/>
            <p:nvPr/>
          </p:nvSpPr>
          <p:spPr>
            <a:xfrm>
              <a:off x="4485271" y="3932790"/>
              <a:ext cx="4041015" cy="396096"/>
            </a:xfrm>
            <a:prstGeom prst="rect">
              <a:avLst/>
            </a:prstGeom>
            <a:solidFill>
              <a:srgbClr val="37286D"/>
            </a:solidFill>
            <a:ln>
              <a:solidFill>
                <a:srgbClr val="37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7EFBB"/>
                </a:solidFill>
              </a:endParaRPr>
            </a:p>
          </p:txBody>
        </p:sp>
        <p:sp>
          <p:nvSpPr>
            <p:cNvPr id="27" name="TextBox 26">
              <a:extLst>
                <a:ext uri="{FF2B5EF4-FFF2-40B4-BE49-F238E27FC236}">
                  <a16:creationId xmlns:a16="http://schemas.microsoft.com/office/drawing/2014/main" xmlns="" id="{85E89DA3-E7E8-446B-BB33-B4AEB09A1DF3}"/>
                </a:ext>
              </a:extLst>
            </p:cNvPr>
            <p:cNvSpPr txBox="1"/>
            <p:nvPr/>
          </p:nvSpPr>
          <p:spPr>
            <a:xfrm>
              <a:off x="4482243" y="3954031"/>
              <a:ext cx="2898210" cy="372204"/>
            </a:xfrm>
            <a:prstGeom prst="rect">
              <a:avLst/>
            </a:prstGeom>
            <a:noFill/>
            <a:ln>
              <a:noFill/>
            </a:ln>
          </p:spPr>
          <p:txBody>
            <a:bodyPr wrap="square" rtlCol="0">
              <a:spAutoFit/>
            </a:bodyPr>
            <a:lstStyle/>
            <a:p>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Rise in Sea Level</a:t>
              </a:r>
            </a:p>
          </p:txBody>
        </p:sp>
        <p:sp>
          <p:nvSpPr>
            <p:cNvPr id="78" name="Google Shape;225;p10">
              <a:extLst>
                <a:ext uri="{FF2B5EF4-FFF2-40B4-BE49-F238E27FC236}">
                  <a16:creationId xmlns:a16="http://schemas.microsoft.com/office/drawing/2014/main" xmlns="" id="{293F351C-0A9C-4F8D-9CBF-996AAE92460E}"/>
                </a:ext>
              </a:extLst>
            </p:cNvPr>
            <p:cNvSpPr/>
            <p:nvPr/>
          </p:nvSpPr>
          <p:spPr>
            <a:xfrm>
              <a:off x="4495655" y="6518920"/>
              <a:ext cx="411315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Climate change adaption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Wadden</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sea by © </a:t>
              </a:r>
              <a:r>
                <a:rPr lang="en-GB" sz="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Claudi</a:t>
              </a:r>
              <a:r>
                <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Arial"/>
                </a:rPr>
                <a:t> Nir / WWF licensed under CC BY </a:t>
              </a:r>
              <a:endParaRPr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xmlns="" id="{94058F26-3F88-49D9-AF05-6C445601FB76}"/>
                </a:ext>
              </a:extLst>
            </p:cNvPr>
            <p:cNvSpPr txBox="1"/>
            <p:nvPr/>
          </p:nvSpPr>
          <p:spPr>
            <a:xfrm rot="16200000">
              <a:off x="5875865" y="5017983"/>
              <a:ext cx="1667466"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Million People Affected</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xmlns="" id="{B0912EB2-1619-4A66-9091-CEE3042B6698}"/>
                </a:ext>
              </a:extLst>
            </p:cNvPr>
            <p:cNvSpPr txBox="1"/>
            <p:nvPr/>
          </p:nvSpPr>
          <p:spPr>
            <a:xfrm>
              <a:off x="4720140" y="5745691"/>
              <a:ext cx="1863667"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xmlns="" id="{E23C1571-683F-4F3B-AA1A-ECA4DABCBFEC}"/>
                </a:ext>
              </a:extLst>
            </p:cNvPr>
            <p:cNvSpPr/>
            <p:nvPr/>
          </p:nvSpPr>
          <p:spPr>
            <a:xfrm>
              <a:off x="5148101" y="5658707"/>
              <a:ext cx="351225" cy="1659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a:extLst>
                <a:ext uri="{FF2B5EF4-FFF2-40B4-BE49-F238E27FC236}">
                  <a16:creationId xmlns:a16="http://schemas.microsoft.com/office/drawing/2014/main" xmlns="" id="{292EB5C8-6F96-4155-B9E5-2DC30B781DB7}"/>
                </a:ext>
              </a:extLst>
            </p:cNvPr>
            <p:cNvSpPr txBox="1"/>
            <p:nvPr/>
          </p:nvSpPr>
          <p:spPr>
            <a:xfrm>
              <a:off x="6933738" y="5745691"/>
              <a:ext cx="1575261"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defRPr sz="1000" b="0" i="0" u="none" strike="noStrike" kern="1200" baseline="0">
                  <a:solidFill>
                    <a:prstClr val="black">
                      <a:lumMod val="65000"/>
                      <a:lumOff val="35000"/>
                    </a:prstClr>
                  </a:solidFill>
                  <a:latin typeface="+mn-lt"/>
                  <a:ea typeface="+mn-ea"/>
                  <a:cs typeface="+mn-cs"/>
                </a:defRPr>
              </a:pPr>
              <a:r>
                <a:rPr lang="en-GB" sz="1000" b="1" i="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Temperature Rise (°C)</a:t>
              </a:r>
              <a:endParaRPr lang="en-GB" sz="1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xmlns="" id="{BEBCCF36-B7C8-40D8-B45A-C510C492F0C4}"/>
                </a:ext>
              </a:extLst>
            </p:cNvPr>
            <p:cNvSpPr/>
            <p:nvPr/>
          </p:nvSpPr>
          <p:spPr>
            <a:xfrm>
              <a:off x="7231731" y="5658707"/>
              <a:ext cx="351225" cy="16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1.5</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0" name="Group 149">
            <a:extLst>
              <a:ext uri="{FF2B5EF4-FFF2-40B4-BE49-F238E27FC236}">
                <a16:creationId xmlns:a16="http://schemas.microsoft.com/office/drawing/2014/main" xmlns="" id="{738CCA94-35D6-492E-88A6-3659CA490EE6}"/>
              </a:ext>
            </a:extLst>
          </p:cNvPr>
          <p:cNvGrpSpPr/>
          <p:nvPr/>
        </p:nvGrpSpPr>
        <p:grpSpPr>
          <a:xfrm>
            <a:off x="6788579" y="1601616"/>
            <a:ext cx="351342" cy="1735628"/>
            <a:chOff x="6788579" y="1601616"/>
            <a:chExt cx="351342" cy="1735628"/>
          </a:xfrm>
        </p:grpSpPr>
        <p:sp>
          <p:nvSpPr>
            <p:cNvPr id="107" name="Rectangle 106">
              <a:extLst>
                <a:ext uri="{FF2B5EF4-FFF2-40B4-BE49-F238E27FC236}">
                  <a16:creationId xmlns:a16="http://schemas.microsoft.com/office/drawing/2014/main" xmlns="" id="{22272B97-DF22-43F8-837F-F553FA488770}"/>
                </a:ext>
              </a:extLst>
            </p:cNvPr>
            <p:cNvSpPr/>
            <p:nvPr/>
          </p:nvSpPr>
          <p:spPr>
            <a:xfrm>
              <a:off x="6788579" y="1601616"/>
              <a:ext cx="351342"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18</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xmlns="" id="{173729B9-95E0-4252-A520-642F5C95A3A4}"/>
                </a:ext>
              </a:extLst>
            </p:cNvPr>
            <p:cNvSpPr/>
            <p:nvPr/>
          </p:nvSpPr>
          <p:spPr>
            <a:xfrm>
              <a:off x="6867301" y="1762364"/>
              <a:ext cx="193899" cy="1574880"/>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xmlns="" id="{01B63544-38FE-42F8-8FBA-4C338CFC81AA}"/>
              </a:ext>
            </a:extLst>
          </p:cNvPr>
          <p:cNvGrpSpPr/>
          <p:nvPr/>
        </p:nvGrpSpPr>
        <p:grpSpPr>
          <a:xfrm>
            <a:off x="7419346" y="1773593"/>
            <a:ext cx="351342" cy="1564784"/>
            <a:chOff x="7419346" y="1773593"/>
            <a:chExt cx="351342" cy="1564784"/>
          </a:xfrm>
        </p:grpSpPr>
        <p:sp>
          <p:nvSpPr>
            <p:cNvPr id="110" name="Rectangle 109">
              <a:extLst>
                <a:ext uri="{FF2B5EF4-FFF2-40B4-BE49-F238E27FC236}">
                  <a16:creationId xmlns:a16="http://schemas.microsoft.com/office/drawing/2014/main" xmlns="" id="{C580542D-345F-47CF-9BFD-74EA9F009089}"/>
                </a:ext>
              </a:extLst>
            </p:cNvPr>
            <p:cNvSpPr/>
            <p:nvPr/>
          </p:nvSpPr>
          <p:spPr>
            <a:xfrm>
              <a:off x="7502301" y="1935561"/>
              <a:ext cx="193899" cy="1402816"/>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xmlns="" id="{5F3DC59D-85F1-42CD-85D2-D741E608135D}"/>
                </a:ext>
              </a:extLst>
            </p:cNvPr>
            <p:cNvSpPr/>
            <p:nvPr/>
          </p:nvSpPr>
          <p:spPr>
            <a:xfrm>
              <a:off x="7419346" y="1773593"/>
              <a:ext cx="351342"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16</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2" name="Group 151">
            <a:extLst>
              <a:ext uri="{FF2B5EF4-FFF2-40B4-BE49-F238E27FC236}">
                <a16:creationId xmlns:a16="http://schemas.microsoft.com/office/drawing/2014/main" xmlns="" id="{3702E09B-7BC7-4767-A0F8-AC3A5B7EF445}"/>
              </a:ext>
            </a:extLst>
          </p:cNvPr>
          <p:cNvGrpSpPr/>
          <p:nvPr/>
        </p:nvGrpSpPr>
        <p:grpSpPr>
          <a:xfrm>
            <a:off x="8074215" y="2478151"/>
            <a:ext cx="351342" cy="859028"/>
            <a:chOff x="8074215" y="2478151"/>
            <a:chExt cx="351342" cy="859028"/>
          </a:xfrm>
        </p:grpSpPr>
        <p:sp>
          <p:nvSpPr>
            <p:cNvPr id="117" name="Rectangle 116">
              <a:extLst>
                <a:ext uri="{FF2B5EF4-FFF2-40B4-BE49-F238E27FC236}">
                  <a16:creationId xmlns:a16="http://schemas.microsoft.com/office/drawing/2014/main" xmlns="" id="{0A30EF54-026E-489F-95F9-A25409F912CE}"/>
                </a:ext>
              </a:extLst>
            </p:cNvPr>
            <p:cNvSpPr/>
            <p:nvPr/>
          </p:nvSpPr>
          <p:spPr>
            <a:xfrm>
              <a:off x="8155816" y="2640513"/>
              <a:ext cx="193899" cy="696666"/>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xmlns="" id="{C8350FA7-4C58-4CD8-9C9A-F9FE71D75674}"/>
                </a:ext>
              </a:extLst>
            </p:cNvPr>
            <p:cNvSpPr/>
            <p:nvPr/>
          </p:nvSpPr>
          <p:spPr>
            <a:xfrm>
              <a:off x="8074215" y="2478151"/>
              <a:ext cx="351342"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9" name="Group 148">
            <a:extLst>
              <a:ext uri="{FF2B5EF4-FFF2-40B4-BE49-F238E27FC236}">
                <a16:creationId xmlns:a16="http://schemas.microsoft.com/office/drawing/2014/main" xmlns="" id="{E700DBC9-A63B-4675-B19E-FE8417902D68}"/>
              </a:ext>
            </a:extLst>
          </p:cNvPr>
          <p:cNvGrpSpPr/>
          <p:nvPr/>
        </p:nvGrpSpPr>
        <p:grpSpPr>
          <a:xfrm>
            <a:off x="7984589" y="1773570"/>
            <a:ext cx="440968" cy="143635"/>
            <a:chOff x="7984589" y="1773570"/>
            <a:chExt cx="440968" cy="143635"/>
          </a:xfrm>
        </p:grpSpPr>
        <p:sp>
          <p:nvSpPr>
            <p:cNvPr id="114" name="Rectangle 113">
              <a:extLst>
                <a:ext uri="{FF2B5EF4-FFF2-40B4-BE49-F238E27FC236}">
                  <a16:creationId xmlns:a16="http://schemas.microsoft.com/office/drawing/2014/main" xmlns="" id="{B7ED9158-F36C-4BFD-815D-6C9059DF899C}"/>
                </a:ext>
              </a:extLst>
            </p:cNvPr>
            <p:cNvSpPr/>
            <p:nvPr/>
          </p:nvSpPr>
          <p:spPr>
            <a:xfrm>
              <a:off x="8022713" y="1773570"/>
              <a:ext cx="402844" cy="14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2°C</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114">
              <a:extLst>
                <a:ext uri="{FF2B5EF4-FFF2-40B4-BE49-F238E27FC236}">
                  <a16:creationId xmlns:a16="http://schemas.microsoft.com/office/drawing/2014/main" xmlns="" id="{6B5D2333-A81B-4CF0-AE00-D88692889EC1}"/>
                </a:ext>
              </a:extLst>
            </p:cNvPr>
            <p:cNvSpPr/>
            <p:nvPr/>
          </p:nvSpPr>
          <p:spPr>
            <a:xfrm>
              <a:off x="7984589" y="1793743"/>
              <a:ext cx="114113" cy="114113"/>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xmlns="" id="{90A3FBED-29A0-483F-B1D1-9D3428D90D32}"/>
              </a:ext>
            </a:extLst>
          </p:cNvPr>
          <p:cNvGrpSpPr/>
          <p:nvPr/>
        </p:nvGrpSpPr>
        <p:grpSpPr>
          <a:xfrm>
            <a:off x="3470996" y="4414619"/>
            <a:ext cx="558187" cy="1973290"/>
            <a:chOff x="3470996" y="4414619"/>
            <a:chExt cx="558187" cy="1973290"/>
          </a:xfrm>
        </p:grpSpPr>
        <p:sp>
          <p:nvSpPr>
            <p:cNvPr id="109" name="Rectangle 108">
              <a:extLst>
                <a:ext uri="{FF2B5EF4-FFF2-40B4-BE49-F238E27FC236}">
                  <a16:creationId xmlns:a16="http://schemas.microsoft.com/office/drawing/2014/main" xmlns="" id="{D16AEF0F-B8DD-40CD-B5C2-F37D3CFE44BD}"/>
                </a:ext>
              </a:extLst>
            </p:cNvPr>
            <p:cNvSpPr/>
            <p:nvPr/>
          </p:nvSpPr>
          <p:spPr>
            <a:xfrm>
              <a:off x="3475161" y="4414619"/>
              <a:ext cx="554022" cy="274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410</a:t>
              </a:r>
            </a:p>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million</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tangle 110">
              <a:extLst>
                <a:ext uri="{FF2B5EF4-FFF2-40B4-BE49-F238E27FC236}">
                  <a16:creationId xmlns:a16="http://schemas.microsoft.com/office/drawing/2014/main" xmlns="" id="{9D6BC785-D9C2-4073-AC0D-F3FE0F42E042}"/>
                </a:ext>
              </a:extLst>
            </p:cNvPr>
            <p:cNvSpPr/>
            <p:nvPr/>
          </p:nvSpPr>
          <p:spPr>
            <a:xfrm>
              <a:off x="3651058" y="4700806"/>
              <a:ext cx="193899" cy="1504103"/>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xmlns="" id="{1BFD13F7-D12B-4901-85E2-81583E50889A}"/>
                </a:ext>
              </a:extLst>
            </p:cNvPr>
            <p:cNvSpPr/>
            <p:nvPr/>
          </p:nvSpPr>
          <p:spPr>
            <a:xfrm>
              <a:off x="3470996" y="6221922"/>
              <a:ext cx="554022" cy="165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endParaRPr lang="en-US"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5" name="Group 144">
            <a:extLst>
              <a:ext uri="{FF2B5EF4-FFF2-40B4-BE49-F238E27FC236}">
                <a16:creationId xmlns:a16="http://schemas.microsoft.com/office/drawing/2014/main" xmlns="" id="{D16AA8E3-5523-4609-8180-F50EE2D39ABD}"/>
              </a:ext>
            </a:extLst>
          </p:cNvPr>
          <p:cNvGrpSpPr/>
          <p:nvPr/>
        </p:nvGrpSpPr>
        <p:grpSpPr>
          <a:xfrm>
            <a:off x="5577225" y="4525067"/>
            <a:ext cx="610240" cy="1294548"/>
            <a:chOff x="5577225" y="4525067"/>
            <a:chExt cx="610240" cy="1294548"/>
          </a:xfrm>
        </p:grpSpPr>
        <p:sp>
          <p:nvSpPr>
            <p:cNvPr id="116" name="Rectangle 115">
              <a:extLst>
                <a:ext uri="{FF2B5EF4-FFF2-40B4-BE49-F238E27FC236}">
                  <a16:creationId xmlns:a16="http://schemas.microsoft.com/office/drawing/2014/main" xmlns="" id="{1FF5F9CE-4D2A-4E04-9FF3-8FAF2EBFB9FD}"/>
                </a:ext>
              </a:extLst>
            </p:cNvPr>
            <p:cNvSpPr/>
            <p:nvPr/>
          </p:nvSpPr>
          <p:spPr>
            <a:xfrm>
              <a:off x="5577225" y="4525067"/>
              <a:ext cx="610240" cy="24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56 cm</a:t>
              </a:r>
            </a:p>
          </p:txBody>
        </p:sp>
        <p:sp>
          <p:nvSpPr>
            <p:cNvPr id="128" name="Rectangle 127">
              <a:extLst>
                <a:ext uri="{FF2B5EF4-FFF2-40B4-BE49-F238E27FC236}">
                  <a16:creationId xmlns:a16="http://schemas.microsoft.com/office/drawing/2014/main" xmlns="" id="{8E25D762-ED25-46C8-8810-FBF8071D12A6}"/>
                </a:ext>
              </a:extLst>
            </p:cNvPr>
            <p:cNvSpPr/>
            <p:nvPr/>
          </p:nvSpPr>
          <p:spPr>
            <a:xfrm>
              <a:off x="5784660" y="4730817"/>
              <a:ext cx="201719" cy="911338"/>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1B6826B3-69A6-474D-B571-44B6D59C5C7E}"/>
                </a:ext>
              </a:extLst>
            </p:cNvPr>
            <p:cNvSpPr/>
            <p:nvPr/>
          </p:nvSpPr>
          <p:spPr>
            <a:xfrm>
              <a:off x="5577225" y="5668900"/>
              <a:ext cx="610240" cy="15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147" name="Group 146">
            <a:extLst>
              <a:ext uri="{FF2B5EF4-FFF2-40B4-BE49-F238E27FC236}">
                <a16:creationId xmlns:a16="http://schemas.microsoft.com/office/drawing/2014/main" xmlns="" id="{29731B64-A446-4B26-B226-3CEB33C26168}"/>
              </a:ext>
            </a:extLst>
          </p:cNvPr>
          <p:cNvGrpSpPr/>
          <p:nvPr/>
        </p:nvGrpSpPr>
        <p:grpSpPr>
          <a:xfrm>
            <a:off x="7700664" y="4438129"/>
            <a:ext cx="610240" cy="1381486"/>
            <a:chOff x="7700664" y="4438129"/>
            <a:chExt cx="610240" cy="1381486"/>
          </a:xfrm>
        </p:grpSpPr>
        <p:sp>
          <p:nvSpPr>
            <p:cNvPr id="113" name="Rectangle 112">
              <a:extLst>
                <a:ext uri="{FF2B5EF4-FFF2-40B4-BE49-F238E27FC236}">
                  <a16:creationId xmlns:a16="http://schemas.microsoft.com/office/drawing/2014/main" xmlns="" id="{25C71169-5BF4-46B5-AD1A-08AC4C7CE97C}"/>
                </a:ext>
              </a:extLst>
            </p:cNvPr>
            <p:cNvSpPr/>
            <p:nvPr/>
          </p:nvSpPr>
          <p:spPr>
            <a:xfrm>
              <a:off x="7700664" y="4438129"/>
              <a:ext cx="610240" cy="24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49</a:t>
              </a:r>
            </a:p>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million</a:t>
              </a:r>
            </a:p>
          </p:txBody>
        </p:sp>
        <p:sp>
          <p:nvSpPr>
            <p:cNvPr id="129" name="Rectangle 128">
              <a:extLst>
                <a:ext uri="{FF2B5EF4-FFF2-40B4-BE49-F238E27FC236}">
                  <a16:creationId xmlns:a16="http://schemas.microsoft.com/office/drawing/2014/main" xmlns="" id="{26634E96-EBA1-43DD-8B7D-5819E345E134}"/>
                </a:ext>
              </a:extLst>
            </p:cNvPr>
            <p:cNvSpPr/>
            <p:nvPr/>
          </p:nvSpPr>
          <p:spPr>
            <a:xfrm>
              <a:off x="7904925" y="4730817"/>
              <a:ext cx="201719" cy="911338"/>
            </a:xfrm>
            <a:prstGeom prst="rect">
              <a:avLst/>
            </a:prstGeom>
            <a:solidFill>
              <a:srgbClr val="E95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xmlns="" id="{A21E2EE1-0A1D-4B3B-9AEC-C37863BAA853}"/>
                </a:ext>
              </a:extLst>
            </p:cNvPr>
            <p:cNvSpPr/>
            <p:nvPr/>
          </p:nvSpPr>
          <p:spPr>
            <a:xfrm>
              <a:off x="7700664" y="5660141"/>
              <a:ext cx="610240" cy="15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grpSp>
    </p:spTree>
    <p:extLst>
      <p:ext uri="{BB962C8B-B14F-4D97-AF65-F5344CB8AC3E}">
        <p14:creationId xmlns:p14="http://schemas.microsoft.com/office/powerpoint/2010/main" xmlns="" val="196396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down)">
                                      <p:cBhvr>
                                        <p:cTn id="11" dur="1000"/>
                                        <p:tgtEl>
                                          <p:spTgt spid="1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9"/>
                                        </p:tgtEl>
                                        <p:attrNameLst>
                                          <p:attrName>style.visibility</p:attrName>
                                        </p:attrNameLst>
                                      </p:cBhvr>
                                      <p:to>
                                        <p:strVal val="visible"/>
                                      </p:to>
                                    </p:set>
                                  </p:childTnLst>
                                </p:cTn>
                              </p:par>
                              <p:par>
                                <p:cTn id="20" presetID="22" presetClass="entr" presetSubtype="4" fill="hold" nodeType="withEffect">
                                  <p:stCondLst>
                                    <p:cond delay="250"/>
                                  </p:stCondLst>
                                  <p:childTnLst>
                                    <p:set>
                                      <p:cBhvr>
                                        <p:cTn id="21" dur="1" fill="hold">
                                          <p:stCondLst>
                                            <p:cond delay="0"/>
                                          </p:stCondLst>
                                        </p:cTn>
                                        <p:tgtEl>
                                          <p:spTgt spid="150"/>
                                        </p:tgtEl>
                                        <p:attrNameLst>
                                          <p:attrName>style.visibility</p:attrName>
                                        </p:attrNameLst>
                                      </p:cBhvr>
                                      <p:to>
                                        <p:strVal val="visible"/>
                                      </p:to>
                                    </p:set>
                                    <p:animEffect transition="in" filter="wipe(down)">
                                      <p:cBhvr>
                                        <p:cTn id="22" dur="1000"/>
                                        <p:tgtEl>
                                          <p:spTgt spid="150"/>
                                        </p:tgtEl>
                                      </p:cBhvr>
                                    </p:animEffect>
                                  </p:childTnLst>
                                </p:cTn>
                              </p:par>
                              <p:par>
                                <p:cTn id="23" presetID="22" presetClass="entr" presetSubtype="4" fill="hold" nodeType="withEffect">
                                  <p:stCondLst>
                                    <p:cond delay="1250"/>
                                  </p:stCondLst>
                                  <p:childTnLst>
                                    <p:set>
                                      <p:cBhvr>
                                        <p:cTn id="24" dur="1" fill="hold">
                                          <p:stCondLst>
                                            <p:cond delay="0"/>
                                          </p:stCondLst>
                                        </p:cTn>
                                        <p:tgtEl>
                                          <p:spTgt spid="151"/>
                                        </p:tgtEl>
                                        <p:attrNameLst>
                                          <p:attrName>style.visibility</p:attrName>
                                        </p:attrNameLst>
                                      </p:cBhvr>
                                      <p:to>
                                        <p:strVal val="visible"/>
                                      </p:to>
                                    </p:set>
                                    <p:animEffect transition="in" filter="wipe(down)">
                                      <p:cBhvr>
                                        <p:cTn id="25" dur="1000"/>
                                        <p:tgtEl>
                                          <p:spTgt spid="151"/>
                                        </p:tgtEl>
                                      </p:cBhvr>
                                    </p:animEffect>
                                  </p:childTnLst>
                                </p:cTn>
                              </p:par>
                              <p:par>
                                <p:cTn id="26" presetID="22" presetClass="entr" presetSubtype="4" fill="hold" nodeType="withEffect">
                                  <p:stCondLst>
                                    <p:cond delay="2250"/>
                                  </p:stCondLst>
                                  <p:childTnLst>
                                    <p:set>
                                      <p:cBhvr>
                                        <p:cTn id="27" dur="1" fill="hold">
                                          <p:stCondLst>
                                            <p:cond delay="0"/>
                                          </p:stCondLst>
                                        </p:cTn>
                                        <p:tgtEl>
                                          <p:spTgt spid="152"/>
                                        </p:tgtEl>
                                        <p:attrNameLst>
                                          <p:attrName>style.visibility</p:attrName>
                                        </p:attrNameLst>
                                      </p:cBhvr>
                                      <p:to>
                                        <p:strVal val="visible"/>
                                      </p:to>
                                    </p:set>
                                    <p:animEffect transition="in" filter="wipe(down)">
                                      <p:cBhvr>
                                        <p:cTn id="28" dur="75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wipe(down)">
                                      <p:cBhvr>
                                        <p:cTn id="37" dur="1000"/>
                                        <p:tgtEl>
                                          <p:spTgt spid="12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5"/>
                                        </p:tgtEl>
                                        <p:attrNameLst>
                                          <p:attrName>style.visibility</p:attrName>
                                        </p:attrNameLst>
                                      </p:cBhvr>
                                      <p:to>
                                        <p:strVal val="visible"/>
                                      </p:to>
                                    </p:set>
                                    <p:animEffect transition="in" filter="wipe(down)">
                                      <p:cBhvr>
                                        <p:cTn id="46" dur="750"/>
                                        <p:tgtEl>
                                          <p:spTgt spid="145"/>
                                        </p:tgtEl>
                                      </p:cBhvr>
                                    </p:animEffect>
                                  </p:childTnLst>
                                </p:cTn>
                              </p:par>
                              <p:par>
                                <p:cTn id="47" presetID="22" presetClass="entr" presetSubtype="4" fill="hold" nodeType="withEffect">
                                  <p:stCondLst>
                                    <p:cond delay="750"/>
                                  </p:stCondLst>
                                  <p:childTnLst>
                                    <p:set>
                                      <p:cBhvr>
                                        <p:cTn id="48" dur="1" fill="hold">
                                          <p:stCondLst>
                                            <p:cond delay="0"/>
                                          </p:stCondLst>
                                        </p:cTn>
                                        <p:tgtEl>
                                          <p:spTgt spid="147"/>
                                        </p:tgtEl>
                                        <p:attrNameLst>
                                          <p:attrName>style.visibility</p:attrName>
                                        </p:attrNameLst>
                                      </p:cBhvr>
                                      <p:to>
                                        <p:strVal val="visible"/>
                                      </p:to>
                                    </p:set>
                                    <p:animEffect transition="in" filter="wipe(down)">
                                      <p:cBhvr>
                                        <p:cTn id="49" dur="75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2300"/>
          </a:lnSpc>
          <a:spcAft>
            <a:spcPts val="600"/>
          </a:spcAft>
          <a:defRPr sz="1800" b="1" spc="20" dirty="0">
            <a:solidFill>
              <a:schemeClr val="tx1">
                <a:lumMod val="85000"/>
                <a:lumOff val="15000"/>
              </a:schemeClr>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xmlns="" name="Sustainable Development Goals PowerPoint" id="{470765C8-0079-3D46-8180-68C56156CAF3}" vid="{267D6D51-746F-A940-88E1-6FE15AB60A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COP26 Our Climate Our Future PowerPoint</Template>
  <TotalTime>409</TotalTime>
  <Words>2193</Words>
  <Application>Microsoft Office PowerPoint</Application>
  <PresentationFormat>On-screen Show (4:3)</PresentationFormat>
  <Paragraphs>307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Open Sans</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Paz</dc:creator>
  <cp:lastModifiedBy>Justin</cp:lastModifiedBy>
  <cp:revision>35</cp:revision>
  <dcterms:created xsi:type="dcterms:W3CDTF">2021-08-03T14:06:38Z</dcterms:created>
  <dcterms:modified xsi:type="dcterms:W3CDTF">2021-09-06T13:00:41Z</dcterms:modified>
</cp:coreProperties>
</file>