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25"/>
  </p:notesMasterIdLst>
  <p:sldIdLst>
    <p:sldId id="256" r:id="rId6"/>
    <p:sldId id="348" r:id="rId7"/>
    <p:sldId id="349" r:id="rId8"/>
    <p:sldId id="353" r:id="rId9"/>
    <p:sldId id="354" r:id="rId10"/>
    <p:sldId id="355" r:id="rId11"/>
    <p:sldId id="356" r:id="rId12"/>
    <p:sldId id="357" r:id="rId13"/>
    <p:sldId id="365" r:id="rId14"/>
    <p:sldId id="364" r:id="rId15"/>
    <p:sldId id="361" r:id="rId16"/>
    <p:sldId id="350" r:id="rId17"/>
    <p:sldId id="362" r:id="rId18"/>
    <p:sldId id="363" r:id="rId19"/>
    <p:sldId id="351" r:id="rId20"/>
    <p:sldId id="352" r:id="rId21"/>
    <p:sldId id="366" r:id="rId22"/>
    <p:sldId id="359" r:id="rId23"/>
    <p:sldId id="360" r:id="rId24"/>
  </p:sldIdLst>
  <p:sldSz cx="9144000" cy="5715000" type="screen16x1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Larsen-Daw" initials="MLD" lastIdx="6" clrIdx="0">
    <p:extLst>
      <p:ext uri="{19B8F6BF-5375-455C-9EA6-DF929625EA0E}">
        <p15:presenceInfo xmlns:p15="http://schemas.microsoft.com/office/powerpoint/2012/main" userId="S::MLarsenDaw@wwf.org.uk::d1412f5f-2f6e-4676-ae29-f401cd4534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28C"/>
    <a:srgbClr val="97C57A"/>
    <a:srgbClr val="07BDA8"/>
    <a:srgbClr val="F16F48"/>
    <a:srgbClr val="F9BE22"/>
    <a:srgbClr val="79C155"/>
    <a:srgbClr val="4F5C94"/>
    <a:srgbClr val="9AC67B"/>
    <a:srgbClr val="E6E6E6"/>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9B177-4F76-4C5B-9C11-B63B569D5274}" v="612" dt="2021-11-23T12:30:02.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27" autoAdjust="0"/>
  </p:normalViewPr>
  <p:slideViewPr>
    <p:cSldViewPr snapToGrid="0">
      <p:cViewPr varScale="1">
        <p:scale>
          <a:sx n="64" d="100"/>
          <a:sy n="64" d="100"/>
        </p:scale>
        <p:origin x="13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66146-94CD-4F5B-BBFE-32A90E462583}" type="datetimeFigureOut">
              <a:rPr lang="en-GB" smtClean="0"/>
              <a:t>23/11/2021</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910C2-D6C9-42BB-A727-3B6745CFE91A}" type="slidenum">
              <a:rPr lang="en-GB" smtClean="0"/>
              <a:t>‹#›</a:t>
            </a:fld>
            <a:endParaRPr lang="en-GB"/>
          </a:p>
        </p:txBody>
      </p:sp>
    </p:spTree>
    <p:extLst>
      <p:ext uri="{BB962C8B-B14F-4D97-AF65-F5344CB8AC3E}">
        <p14:creationId xmlns:p14="http://schemas.microsoft.com/office/powerpoint/2010/main" val="3232837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wzF1LLbSepk"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TP5Nbc5P0G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The COP26 climate change conference took place in Glasgow from 1-12 November 2021. It was organised by the United Nations and brought together leaders from across the world to make agreements to tackle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Some fantastic pledges were made to help protect our planet. However, the hard work isn’t over, and we still have a long way to go to make sure world leaders keep their climate promises and put them into action. Here’s a look back at this crucial gathering and some of the key moments.</a:t>
            </a:r>
          </a:p>
          <a:p>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1</a:t>
            </a:fld>
            <a:endParaRPr lang="en-GB"/>
          </a:p>
        </p:txBody>
      </p:sp>
    </p:spTree>
    <p:extLst>
      <p:ext uri="{BB962C8B-B14F-4D97-AF65-F5344CB8AC3E}">
        <p14:creationId xmlns:p14="http://schemas.microsoft.com/office/powerpoint/2010/main" val="104663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0A0A0A"/>
                </a:solidFill>
                <a:effectLst/>
                <a:latin typeface="Open Sans" panose="020B0606030504020204" pitchFamily="34" charset="0"/>
              </a:rPr>
              <a:t>The difference between a planet that is 1.5°C warmer, and a planet that is 2°C warmer, is huge.  </a:t>
            </a:r>
          </a:p>
          <a:p>
            <a:pPr algn="l"/>
            <a:r>
              <a:rPr lang="en-GB" b="0" i="0">
                <a:solidFill>
                  <a:srgbClr val="0A0A0A"/>
                </a:solidFill>
                <a:effectLst/>
                <a:latin typeface="Open Sans" panose="020B0606030504020204" pitchFamily="34" charset="0"/>
              </a:rPr>
              <a:t>From losing all of the world’s coral reefs, to putting 1.3 billion additional people at risk from extreme heat: we have to keep the planet as cool as possible, to keep it as safe as possible. The big job at COP26 was for world leaders to ‘keep 1.5°C within reach’ – meaning their actions left hope that we could still limit temperature rise to this target.  </a:t>
            </a:r>
          </a:p>
          <a:p>
            <a:pPr algn="l"/>
            <a:r>
              <a:rPr lang="en-GB" b="0" i="0">
                <a:solidFill>
                  <a:srgbClr val="0A0A0A"/>
                </a:solidFill>
                <a:effectLst/>
                <a:latin typeface="Open Sans" panose="020B0606030504020204" pitchFamily="34" charset="0"/>
              </a:rPr>
              <a:t>Countries and nations that have produced the least greenhouse gas emissions and have done the least to cause climate change in the first place are those who are suffering the most from the impacts of climate change. It is vital that</a:t>
            </a:r>
          </a:p>
          <a:p>
            <a:pPr algn="l"/>
            <a:endParaRPr lang="en-GB" b="0" i="0">
              <a:solidFill>
                <a:srgbClr val="0A0A0A"/>
              </a:solidFill>
              <a:effectLst/>
              <a:latin typeface="Open Sans" panose="020B0606030504020204" pitchFamily="34" charset="0"/>
            </a:endParaRPr>
          </a:p>
          <a:p>
            <a:pPr algn="l"/>
            <a:r>
              <a:rPr lang="en-GB" b="0" i="0">
                <a:solidFill>
                  <a:srgbClr val="0A0A0A"/>
                </a:solidFill>
                <a:effectLst/>
                <a:latin typeface="Open Sans" panose="020B0606030504020204" pitchFamily="34" charset="0"/>
              </a:rPr>
              <a:t>Looking at national targets for 2030 shows that the world is on track for a disastrous 2.4°C of warming. But there is some hope. </a:t>
            </a:r>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10</a:t>
            </a:fld>
            <a:endParaRPr lang="en-GB"/>
          </a:p>
        </p:txBody>
      </p:sp>
    </p:spTree>
    <p:extLst>
      <p:ext uri="{BB962C8B-B14F-4D97-AF65-F5344CB8AC3E}">
        <p14:creationId xmlns:p14="http://schemas.microsoft.com/office/powerpoint/2010/main" val="2639379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a:solidFill>
                  <a:schemeClr val="bg1"/>
                </a:solidFill>
                <a:effectLst/>
                <a:ea typeface="Open Sans" panose="020B0606030504020204" pitchFamily="34" charset="0"/>
                <a:cs typeface="Open Sans" panose="020B0606030504020204" pitchFamily="34" charset="0"/>
              </a:rPr>
              <a:t>After two weeks of discussions at COP26 all countries signed the Glasgow Climate Pact. This </a:t>
            </a:r>
            <a:r>
              <a:rPr lang="en-GB" b="0" i="0">
                <a:solidFill>
                  <a:srgbClr val="0A0A0A"/>
                </a:solidFill>
                <a:effectLst/>
                <a:latin typeface="Open Sans" panose="020B0606030504020204" pitchFamily="34" charset="0"/>
              </a:rPr>
              <a:t>pact calls on countries to come back in the next year with stronger pledges and plans for action. This means the opportunity to limit warming to the much safer target of 1.5°C is still alive, but only just. And the next 12 months are critical!</a:t>
            </a:r>
            <a:endParaRPr lang="en-GB" sz="1200" b="0">
              <a:solidFill>
                <a:schemeClr val="bg1"/>
              </a:solidFill>
              <a:effectLs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bg1"/>
              </a:solidFill>
              <a:effectLs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effectLst/>
                <a:ea typeface="Open Sans" panose="020B0606030504020204" pitchFamily="34" charset="0"/>
                <a:cs typeface="Open Sans" panose="020B0606030504020204" pitchFamily="34" charset="0"/>
              </a:rPr>
              <a:t>They agreed to: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a:solidFill>
                  <a:schemeClr val="bg1"/>
                </a:solidFill>
                <a:effectLst/>
                <a:ea typeface="Open Sans" panose="020B0606030504020204" pitchFamily="34" charset="0"/>
                <a:cs typeface="Open Sans" panose="020B0606030504020204" pitchFamily="34" charset="0"/>
              </a:rPr>
              <a:t>Strengthen their targets for reducing emissions by 2030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a:solidFill>
                  <a:schemeClr val="bg1"/>
                </a:solidFill>
                <a:effectLst/>
                <a:ea typeface="Open Sans" panose="020B0606030504020204" pitchFamily="34" charset="0"/>
                <a:cs typeface="Open Sans" panose="020B0606030504020204" pitchFamily="34" charset="0"/>
              </a:rPr>
              <a:t>Develop plans to be net carbon zero by 2050. </a:t>
            </a:r>
            <a:r>
              <a:rPr lang="en-GB" sz="1200" b="0" i="0">
                <a:solidFill>
                  <a:srgbClr val="E4E6EB"/>
                </a:solidFill>
                <a:effectLst/>
                <a:latin typeface="Segoe UI Historic" panose="020B0502040204020203" pitchFamily="34" charset="0"/>
                <a:ea typeface="Open Sans" panose="020B0606030504020204" pitchFamily="34" charset="0"/>
                <a:cs typeface="Open Sans" panose="020B0606030504020204" pitchFamily="34" charset="0"/>
              </a:rPr>
              <a:t>N</a:t>
            </a:r>
            <a:r>
              <a:rPr lang="en-GB" b="0" i="0">
                <a:solidFill>
                  <a:srgbClr val="E4E6EB"/>
                </a:solidFill>
                <a:effectLst/>
                <a:latin typeface="Segoe UI Historic" panose="020B0502040204020203" pitchFamily="34" charset="0"/>
              </a:rPr>
              <a:t>et carbon zero means balancing the overall carbon emissions with measures to absorb it from the atmosphere such as the planting of trees.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b="0" i="0">
              <a:solidFill>
                <a:srgbClr val="E4E6EB"/>
              </a:solidFill>
              <a:effectLst/>
              <a:latin typeface="Segoe UI Historic" panose="020B0502040204020203"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E4E6EB"/>
                </a:solidFill>
                <a:effectLst/>
                <a:latin typeface="Segoe UI Historic" panose="020B0502040204020203" pitchFamily="34" charset="0"/>
                <a:ea typeface="Open Sans" panose="020B0606030504020204" pitchFamily="34" charset="0"/>
                <a:cs typeface="Open Sans" panose="020B0606030504020204" pitchFamily="34" charset="0"/>
              </a:rPr>
              <a:t>It is crucial that </a:t>
            </a:r>
            <a:endParaRPr lang="en-GB" sz="1200" b="0">
              <a:solidFill>
                <a:schemeClr val="bg1"/>
              </a:solidFill>
              <a:effectLst/>
              <a:ea typeface="Open Sans" panose="020B0606030504020204" pitchFamily="34" charset="0"/>
              <a:cs typeface="Open Sans" panose="020B0606030504020204" pitchFamily="34" charset="0"/>
            </a:endParaRPr>
          </a:p>
          <a:p>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11</a:t>
            </a:fld>
            <a:endParaRPr lang="en-GB"/>
          </a:p>
        </p:txBody>
      </p:sp>
    </p:spTree>
    <p:extLst>
      <p:ext uri="{BB962C8B-B14F-4D97-AF65-F5344CB8AC3E}">
        <p14:creationId xmlns:p14="http://schemas.microsoft.com/office/powerpoint/2010/main" val="69156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Over 1000 schools across the UK took part in our Forest of Promises activity. These promises let world leaders know they young people are ready to do their part to fight climate change and they need world leaders to step up and make the big changes needed. Students shared leaves with their own climate promises on one side and promises they wanted world leaders to make on the </a:t>
            </a:r>
            <a:r>
              <a:rPr lang="en-GB" sz="1800" err="1">
                <a:effectLst/>
                <a:latin typeface="Calibri" panose="020F0502020204030204" pitchFamily="34" charset="0"/>
                <a:ea typeface="Calibri" panose="020F0502020204030204" pitchFamily="34" charset="0"/>
                <a:cs typeface="Times New Roman" panose="02020603050405020304" pitchFamily="18" charset="0"/>
              </a:rPr>
              <a:t>otherside</a:t>
            </a:r>
            <a:r>
              <a:rPr lang="en-GB" sz="1800">
                <a:effectLst/>
                <a:latin typeface="Calibri" panose="020F0502020204030204" pitchFamily="34" charset="0"/>
                <a:ea typeface="Calibri" panose="020F0502020204030204" pitchFamily="34" charset="0"/>
                <a:cs typeface="Times New Roman" panose="02020603050405020304" pitchFamily="18" charset="0"/>
              </a:rPr>
              <a:t>. At WWF we collected over 4000 individual leaves and thousands more were shared online on 5 November to mark the ‘Youth Empowerment and Education’ day of the COP26 conference.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 shared our Tree of Promises with everyone at COP26 in the Blue and Green Zones (zone for world leaders and zone for member of the public). It was visited by everyone from Nicola Sturgeon to Christiana Figueres, with WWF Global Ambassador Maisie Williams also adding a promise of her own!</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If your school took part in the Forest of Promises remember you can still download your school certificate and share your school story with us.</a:t>
            </a:r>
          </a:p>
          <a:p>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12</a:t>
            </a:fld>
            <a:endParaRPr lang="en-GB"/>
          </a:p>
        </p:txBody>
      </p:sp>
    </p:spTree>
    <p:extLst>
      <p:ext uri="{BB962C8B-B14F-4D97-AF65-F5344CB8AC3E}">
        <p14:creationId xmlns:p14="http://schemas.microsoft.com/office/powerpoint/2010/main" val="3520028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 shared our Tree of Promises with everyone at COP26 in the Blue and Green Zones (zone for world leaders and zone for members of the public). It was visited by everyone from Nicola Sturgeon (First Minister of Scotland) to Christiana Figueres (Executive Secretary for COP26 and Costa Rican diplomat), with WWF Global Ambassador Maisie Williams also adding a promise of her own!</a:t>
            </a:r>
          </a:p>
          <a:p>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13</a:t>
            </a:fld>
            <a:endParaRPr lang="en-GB"/>
          </a:p>
        </p:txBody>
      </p:sp>
    </p:spTree>
    <p:extLst>
      <p:ext uri="{BB962C8B-B14F-4D97-AF65-F5344CB8AC3E}">
        <p14:creationId xmlns:p14="http://schemas.microsoft.com/office/powerpoint/2010/main" val="381424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 shared our Tree of Promises with everyone at COP26 in the Blue and Green Zones (zone for world leaders and zone for member of the public). It was visited by everyone from Nicola Sturgeon to Christiana Figueres, with WWF Global Ambassador Maisie Williams also adding a promise of her own!</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If your school took part in the Forest of Promises remember you can still download your school certificate and share your school story with us.</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14</a:t>
            </a:fld>
            <a:endParaRPr lang="en-GB"/>
          </a:p>
        </p:txBody>
      </p:sp>
    </p:spTree>
    <p:extLst>
      <p:ext uri="{BB962C8B-B14F-4D97-AF65-F5344CB8AC3E}">
        <p14:creationId xmlns:p14="http://schemas.microsoft.com/office/powerpoint/2010/main" val="1248814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Schools across the UK taking part in the Forest of Promises</a:t>
            </a:r>
          </a:p>
        </p:txBody>
      </p:sp>
      <p:sp>
        <p:nvSpPr>
          <p:cNvPr id="4" name="Slide Number Placeholder 3"/>
          <p:cNvSpPr>
            <a:spLocks noGrp="1"/>
          </p:cNvSpPr>
          <p:nvPr>
            <p:ph type="sldNum" sz="quarter" idx="5"/>
          </p:nvPr>
        </p:nvSpPr>
        <p:spPr/>
        <p:txBody>
          <a:bodyPr/>
          <a:lstStyle/>
          <a:p>
            <a:fld id="{46F910C2-D6C9-42BB-A727-3B6745CFE91A}" type="slidenum">
              <a:rPr lang="en-GB" smtClean="0"/>
              <a:t>15</a:t>
            </a:fld>
            <a:endParaRPr lang="en-GB"/>
          </a:p>
        </p:txBody>
      </p:sp>
    </p:spTree>
    <p:extLst>
      <p:ext uri="{BB962C8B-B14F-4D97-AF65-F5344CB8AC3E}">
        <p14:creationId xmlns:p14="http://schemas.microsoft.com/office/powerpoint/2010/main" val="1537613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Schools across the UK taking part in the Forest of Promises</a:t>
            </a:r>
          </a:p>
          <a:p>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16</a:t>
            </a:fld>
            <a:endParaRPr lang="en-GB"/>
          </a:p>
        </p:txBody>
      </p:sp>
    </p:spTree>
    <p:extLst>
      <p:ext uri="{BB962C8B-B14F-4D97-AF65-F5344CB8AC3E}">
        <p14:creationId xmlns:p14="http://schemas.microsoft.com/office/powerpoint/2010/main" val="212507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mosaic of images from participating schools. Each pixel is a different image from schools across the UK – together making a forest of promises!</a:t>
            </a:r>
          </a:p>
        </p:txBody>
      </p:sp>
      <p:sp>
        <p:nvSpPr>
          <p:cNvPr id="4" name="Slide Number Placeholder 3"/>
          <p:cNvSpPr>
            <a:spLocks noGrp="1"/>
          </p:cNvSpPr>
          <p:nvPr>
            <p:ph type="sldNum" sz="quarter" idx="5"/>
          </p:nvPr>
        </p:nvSpPr>
        <p:spPr/>
        <p:txBody>
          <a:bodyPr/>
          <a:lstStyle/>
          <a:p>
            <a:fld id="{46F910C2-D6C9-42BB-A727-3B6745CFE91A}" type="slidenum">
              <a:rPr lang="en-GB" smtClean="0"/>
              <a:t>17</a:t>
            </a:fld>
            <a:endParaRPr lang="en-GB"/>
          </a:p>
        </p:txBody>
      </p:sp>
    </p:spTree>
    <p:extLst>
      <p:ext uri="{BB962C8B-B14F-4D97-AF65-F5344CB8AC3E}">
        <p14:creationId xmlns:p14="http://schemas.microsoft.com/office/powerpoint/2010/main" val="3803644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A0A0A"/>
                </a:solidFill>
                <a:effectLst/>
                <a:latin typeface="Open Sans" panose="020B0606030504020204" pitchFamily="34" charset="0"/>
              </a:rPr>
              <a:t>There are lots of things your school can do to try and reduce its carbon footprint, improve local nature and spread the word about climate change!</a:t>
            </a:r>
          </a:p>
          <a:p>
            <a:endParaRPr lang="en-GB" b="0" i="0">
              <a:solidFill>
                <a:srgbClr val="0A0A0A"/>
              </a:solidFill>
              <a:effectLst/>
              <a:latin typeface="Open Sans" panose="020B0606030504020204" pitchFamily="34" charset="0"/>
            </a:endParaRPr>
          </a:p>
          <a:p>
            <a:r>
              <a:rPr lang="en-GB" b="0" i="0">
                <a:solidFill>
                  <a:srgbClr val="0A0A0A"/>
                </a:solidFill>
                <a:effectLst/>
                <a:latin typeface="Open Sans" panose="020B0606030504020204" pitchFamily="34" charset="0"/>
              </a:rPr>
              <a:t>Together, we can keep the pressure on our leaders to slash fossil fuels and put nature at the heart of climate action. If we do these things, we can create a better future for everyone. We’re all in this together.  </a:t>
            </a:r>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18</a:t>
            </a:fld>
            <a:endParaRPr lang="en-GB"/>
          </a:p>
        </p:txBody>
      </p:sp>
    </p:spTree>
    <p:extLst>
      <p:ext uri="{BB962C8B-B14F-4D97-AF65-F5344CB8AC3E}">
        <p14:creationId xmlns:p14="http://schemas.microsoft.com/office/powerpoint/2010/main" val="3301000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Download our Introduction to Climate Change teacher guide and presentation https://www.wwf.org.uk/get-involved/schools/resources/climate-change-resources</a:t>
            </a: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Use the ‘Shaping our Future’ classroom resources https://www.wwf.org.uk/get-involved/schools/school-campaigns/shaping-our-future</a:t>
            </a: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Book a WWF Live Lesson https://www.wwf.org.uk/get-involved/schools/calendar </a:t>
            </a:r>
          </a:p>
          <a:p>
            <a:pPr marL="342900" lvl="0" indent="-342900">
              <a:lnSpc>
                <a:spcPct val="107000"/>
              </a:lnSpc>
              <a:spcAft>
                <a:spcPts val="8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Sign up to Let’s Go Zero to reduce the carbon footprint of your school https://letsgozero.org/ </a:t>
            </a:r>
          </a:p>
          <a:p>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19</a:t>
            </a:fld>
            <a:endParaRPr lang="en-GB"/>
          </a:p>
        </p:txBody>
      </p:sp>
    </p:spTree>
    <p:extLst>
      <p:ext uri="{BB962C8B-B14F-4D97-AF65-F5344CB8AC3E}">
        <p14:creationId xmlns:p14="http://schemas.microsoft.com/office/powerpoint/2010/main" val="244500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GB" sz="1800">
                <a:effectLst/>
                <a:latin typeface="Calibri" panose="020F0502020204030204" pitchFamily="34" charset="0"/>
                <a:ea typeface="Calibri" panose="020F0502020204030204" pitchFamily="34" charset="0"/>
                <a:cs typeface="Times New Roman" panose="02020603050405020304" pitchFamily="18" charset="0"/>
              </a:rPr>
              <a:t>People spoke up at COP26</a:t>
            </a:r>
          </a:p>
          <a:p>
            <a:pPr marL="0" lvl="0" indent="0">
              <a:lnSpc>
                <a:spcPct val="107000"/>
              </a:lnSpc>
              <a:buFont typeface="Symbol" panose="05050102010706020507" pitchFamily="18" charset="2"/>
              <a:buNone/>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Sir David Attenborough kickstarted a vital two weeks in the fight against climate change with a message of hope to the world. In his speech he said: “Surely working together we are powerful enough to save [the planet]. In my lifetime I've witnessed a terrible decline. In yours, you could and should witness a wonderful recovery.” </a:t>
            </a:r>
          </a:p>
          <a:p>
            <a:pPr marL="342900" lvl="0" indent="-342900">
              <a:lnSpc>
                <a:spcPct val="107000"/>
              </a:lnSpc>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Watch Sir David’s speech here: </a:t>
            </a:r>
            <a:r>
              <a:rPr lang="en-GB"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https://www.youtube.com/watch?v=wzF1LLbSepk</a:t>
            </a:r>
            <a:r>
              <a:rPr lang="en-GB" sz="1800">
                <a:effectLst/>
                <a:latin typeface="Calibri" panose="020F0502020204030204" pitchFamily="34" charset="0"/>
                <a:ea typeface="Calibri" panose="020F0502020204030204" pitchFamily="34" charset="0"/>
                <a:cs typeface="Times New Roman" panose="02020603050405020304" pitchFamily="18" charset="0"/>
              </a:rPr>
              <a:t>.</a:t>
            </a:r>
          </a:p>
          <a:p>
            <a:pPr marL="0" lvl="0" indent="0">
              <a:lnSpc>
                <a:spcPct val="107000"/>
              </a:lnSpc>
              <a:buFont typeface="Symbol" panose="05050102010706020507" pitchFamily="18" charset="2"/>
              <a:buNone/>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Indigenous youth activist </a:t>
            </a:r>
            <a:r>
              <a:rPr lang="en-GB" sz="1800" err="1">
                <a:effectLst/>
                <a:latin typeface="Calibri" panose="020F0502020204030204" pitchFamily="34" charset="0"/>
                <a:ea typeface="Calibri" panose="020F0502020204030204" pitchFamily="34" charset="0"/>
                <a:cs typeface="Times New Roman" panose="02020603050405020304" pitchFamily="18" charset="0"/>
              </a:rPr>
              <a:t>Txai</a:t>
            </a:r>
            <a:r>
              <a:rPr lang="en-GB" sz="1800">
                <a:effectLst/>
                <a:latin typeface="Calibri" panose="020F0502020204030204" pitchFamily="34" charset="0"/>
                <a:ea typeface="Calibri" panose="020F0502020204030204" pitchFamily="34" charset="0"/>
                <a:cs typeface="Times New Roman" panose="02020603050405020304" pitchFamily="18" charset="0"/>
              </a:rPr>
              <a:t> </a:t>
            </a:r>
            <a:r>
              <a:rPr lang="en-GB" sz="1800" err="1">
                <a:effectLst/>
                <a:latin typeface="Calibri" panose="020F0502020204030204" pitchFamily="34" charset="0"/>
                <a:ea typeface="Calibri" panose="020F0502020204030204" pitchFamily="34" charset="0"/>
                <a:cs typeface="Times New Roman" panose="02020603050405020304" pitchFamily="18" charset="0"/>
              </a:rPr>
              <a:t>Suruí</a:t>
            </a:r>
            <a:r>
              <a:rPr lang="en-GB" sz="1800">
                <a:effectLst/>
                <a:latin typeface="Calibri" panose="020F0502020204030204" pitchFamily="34" charset="0"/>
                <a:ea typeface="Calibri" panose="020F0502020204030204" pitchFamily="34" charset="0"/>
                <a:cs typeface="Times New Roman" panose="02020603050405020304" pitchFamily="18" charset="0"/>
              </a:rPr>
              <a:t> from </a:t>
            </a:r>
            <a:r>
              <a:rPr lang="en-GB" sz="1800" err="1">
                <a:effectLst/>
                <a:latin typeface="Calibri" panose="020F0502020204030204" pitchFamily="34" charset="0"/>
                <a:ea typeface="Calibri" panose="020F0502020204030204" pitchFamily="34" charset="0"/>
                <a:cs typeface="Times New Roman" panose="02020603050405020304" pitchFamily="18" charset="0"/>
              </a:rPr>
              <a:t>Rondonia</a:t>
            </a:r>
            <a:r>
              <a:rPr lang="en-GB" sz="1800">
                <a:effectLst/>
                <a:latin typeface="Calibri" panose="020F0502020204030204" pitchFamily="34" charset="0"/>
                <a:ea typeface="Calibri" panose="020F0502020204030204" pitchFamily="34" charset="0"/>
                <a:cs typeface="Times New Roman" panose="02020603050405020304" pitchFamily="18" charset="0"/>
              </a:rPr>
              <a:t> in Brazil gave a powerful speech as part of the opening ceremony, speaking about the impact of the climate emergency on her and other Indigenous Peoples. It’s vital that indigenous voices are heard and listened to by global leaders. Not only are indigenous communities among the most severely impacted by the climate crisis, their longstanding, deep-rooted traditions and invaluable knowledge of their homes, hold the key to saving amazing places like the Amazon rainforest. </a:t>
            </a:r>
          </a:p>
          <a:p>
            <a:pPr marL="342900" lvl="0" indent="-342900">
              <a:lnSpc>
                <a:spcPct val="107000"/>
              </a:lnSpc>
              <a:spcAft>
                <a:spcPts val="8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Watch </a:t>
            </a:r>
            <a:r>
              <a:rPr lang="en-GB" sz="1800" err="1">
                <a:effectLst/>
                <a:latin typeface="Calibri" panose="020F0502020204030204" pitchFamily="34" charset="0"/>
                <a:ea typeface="Calibri" panose="020F0502020204030204" pitchFamily="34" charset="0"/>
                <a:cs typeface="Times New Roman" panose="02020603050405020304" pitchFamily="18" charset="0"/>
              </a:rPr>
              <a:t>Txai</a:t>
            </a:r>
            <a:r>
              <a:rPr lang="en-GB" sz="1800">
                <a:effectLst/>
                <a:latin typeface="Calibri" panose="020F0502020204030204" pitchFamily="34" charset="0"/>
                <a:ea typeface="Calibri" panose="020F0502020204030204" pitchFamily="34" charset="0"/>
                <a:cs typeface="Times New Roman" panose="02020603050405020304" pitchFamily="18" charset="0"/>
              </a:rPr>
              <a:t> </a:t>
            </a:r>
            <a:r>
              <a:rPr lang="en-GB" sz="1800" err="1">
                <a:effectLst/>
                <a:latin typeface="Calibri" panose="020F0502020204030204" pitchFamily="34" charset="0"/>
                <a:ea typeface="Calibri" panose="020F0502020204030204" pitchFamily="34" charset="0"/>
                <a:cs typeface="Times New Roman" panose="02020603050405020304" pitchFamily="18" charset="0"/>
              </a:rPr>
              <a:t>Suruí’s</a:t>
            </a:r>
            <a:r>
              <a:rPr lang="en-GB" sz="1800">
                <a:effectLst/>
                <a:latin typeface="Calibri" panose="020F0502020204030204" pitchFamily="34" charset="0"/>
                <a:ea typeface="Calibri" panose="020F0502020204030204" pitchFamily="34" charset="0"/>
                <a:cs typeface="Times New Roman" panose="02020603050405020304" pitchFamily="18" charset="0"/>
              </a:rPr>
              <a:t> speech here: </a:t>
            </a:r>
            <a:r>
              <a:rPr lang="en-GB"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https://www.youtube.com/watch?v=TP5Nbc5P0GM</a:t>
            </a: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Elizabeth </a:t>
            </a:r>
            <a:r>
              <a:rPr lang="en-GB" sz="1800" err="1">
                <a:effectLst/>
                <a:latin typeface="Calibri" panose="020F0502020204030204" pitchFamily="34" charset="0"/>
                <a:ea typeface="Calibri" panose="020F0502020204030204" pitchFamily="34" charset="0"/>
                <a:cs typeface="Times New Roman" panose="02020603050405020304" pitchFamily="18" charset="0"/>
              </a:rPr>
              <a:t>Wathuti</a:t>
            </a:r>
            <a:r>
              <a:rPr lang="en-GB" sz="1800">
                <a:effectLst/>
                <a:latin typeface="Calibri" panose="020F0502020204030204" pitchFamily="34" charset="0"/>
                <a:ea typeface="Calibri" panose="020F0502020204030204" pitchFamily="34" charset="0"/>
                <a:cs typeface="Times New Roman" panose="02020603050405020304" pitchFamily="18" charset="0"/>
              </a:rPr>
              <a:t>, a youth climate activist from Kenya, spoke about the impact of climate change in her home country of Kenya. She spoke about how the past two rainy seasons had failed in Kenya, causing rivers the dry up, harvests to fail and many people and animals to starve. She asked world leaders to open their hearts and tackle climate change for the sake of her people in Kenya and millions around the world who are suffering from the impacts of climate change. Elizabeth </a:t>
            </a:r>
            <a:r>
              <a:rPr lang="en-GB" sz="1800" err="1">
                <a:effectLst/>
                <a:latin typeface="Calibri" panose="020F0502020204030204" pitchFamily="34" charset="0"/>
                <a:ea typeface="Calibri" panose="020F0502020204030204" pitchFamily="34" charset="0"/>
                <a:cs typeface="Times New Roman" panose="02020603050405020304" pitchFamily="18" charset="0"/>
              </a:rPr>
              <a:t>Wathuthi</a:t>
            </a:r>
            <a:r>
              <a:rPr lang="en-GB" sz="1800">
                <a:effectLst/>
                <a:latin typeface="Calibri" panose="020F0502020204030204" pitchFamily="34" charset="0"/>
                <a:ea typeface="Calibri" panose="020F0502020204030204" pitchFamily="34" charset="0"/>
                <a:cs typeface="Times New Roman" panose="02020603050405020304" pitchFamily="18" charset="0"/>
              </a:rPr>
              <a:t> spoke about climate justice, she said that Sub-Saharan Africans are responsible for just 0.5% of greenhouse gas emissions yet they are seeing some of the worst impacts of climate change. The children are bearing the brunt of climate change but it is the responsibility of adults to make sure children have access to clean water and food.</a:t>
            </a:r>
            <a:endParaRPr lang="en-GB" sz="1800">
              <a:effectLst/>
              <a:latin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2</a:t>
            </a:fld>
            <a:endParaRPr lang="en-GB"/>
          </a:p>
        </p:txBody>
      </p:sp>
    </p:spTree>
    <p:extLst>
      <p:ext uri="{BB962C8B-B14F-4D97-AF65-F5344CB8AC3E}">
        <p14:creationId xmlns:p14="http://schemas.microsoft.com/office/powerpoint/2010/main" val="351657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On Saturday 6 November we showed the strength and diversity of public support for climate action, with over 100,000 people taking part in demonstrations in Glasgow and across the world. With public concern about climate change at a record high, we made sure our leaders were left in no doubt that we won’t forget the decisions they make at COP26 and beyond. </a:t>
            </a:r>
          </a:p>
          <a:p>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3</a:t>
            </a:fld>
            <a:endParaRPr lang="en-GB"/>
          </a:p>
        </p:txBody>
      </p:sp>
    </p:spTree>
    <p:extLst>
      <p:ext uri="{BB962C8B-B14F-4D97-AF65-F5344CB8AC3E}">
        <p14:creationId xmlns:p14="http://schemas.microsoft.com/office/powerpoint/2010/main" val="938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Over 130 countries including Brazil, China and Indonesia, committed to ending and reversing deforestation by 2030.</a:t>
            </a:r>
            <a:r>
              <a:rPr lang="en-GB" sz="1800">
                <a:solidFill>
                  <a:srgbClr val="0A0A0A"/>
                </a:solidFill>
                <a:effectLst/>
                <a:latin typeface="Open Sans" panose="020B0606030504020204" pitchFamily="34" charset="0"/>
                <a:ea typeface="Calibri" panose="020F0502020204030204" pitchFamily="34" charset="0"/>
                <a:cs typeface="Times New Roman" panose="02020603050405020304" pitchFamily="18" charset="0"/>
              </a:rPr>
              <a:t> </a:t>
            </a:r>
            <a:r>
              <a:rPr lang="en-GB" sz="1800">
                <a:effectLst/>
                <a:latin typeface="Calibri" panose="020F0502020204030204" pitchFamily="34" charset="0"/>
                <a:ea typeface="Calibri" panose="020F0502020204030204" pitchFamily="34" charset="0"/>
                <a:cs typeface="Times New Roman" panose="02020603050405020304" pitchFamily="18" charset="0"/>
              </a:rPr>
              <a:t>These countries represent over 85% of the world's forest. This is a significant achievement, and a step up from similar promises made before. This time, leaders must follow through and deliver the action we need to see. </a:t>
            </a:r>
            <a:r>
              <a:rPr lang="en-GB" sz="2800" b="0" i="0">
                <a:solidFill>
                  <a:srgbClr val="0A0A0A"/>
                </a:solidFill>
                <a:effectLst/>
                <a:latin typeface="Open Sans" panose="020B0606030504020204" pitchFamily="34" charset="0"/>
              </a:rPr>
              <a:t>We know that nature is a climate hero – it’s time to put it at the heart of climate action.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4</a:t>
            </a:fld>
            <a:endParaRPr lang="en-GB"/>
          </a:p>
        </p:txBody>
      </p:sp>
    </p:spTree>
    <p:extLst>
      <p:ext uri="{BB962C8B-B14F-4D97-AF65-F5344CB8AC3E}">
        <p14:creationId xmlns:p14="http://schemas.microsoft.com/office/powerpoint/2010/main" val="425574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800">
                <a:effectLst/>
                <a:latin typeface="Calibri" panose="020F0502020204030204" pitchFamily="34" charset="0"/>
                <a:ea typeface="Calibri" panose="020F0502020204030204" pitchFamily="34" charset="0"/>
                <a:cs typeface="Times New Roman" panose="02020603050405020304" pitchFamily="18" charset="0"/>
              </a:rPr>
              <a:t>More than 80 world leaders agreed to curb emissions of methane, the planet’s second most polluting greenhouse gas by 30% by the end of the decade.</a:t>
            </a:r>
          </a:p>
          <a:p>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5</a:t>
            </a:fld>
            <a:endParaRPr lang="en-GB"/>
          </a:p>
        </p:txBody>
      </p:sp>
    </p:spTree>
    <p:extLst>
      <p:ext uri="{BB962C8B-B14F-4D97-AF65-F5344CB8AC3E}">
        <p14:creationId xmlns:p14="http://schemas.microsoft.com/office/powerpoint/2010/main" val="226261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800">
                <a:effectLst/>
                <a:latin typeface="Calibri" panose="020F0502020204030204" pitchFamily="34" charset="0"/>
                <a:ea typeface="Calibri" panose="020F0502020204030204" pitchFamily="34" charset="0"/>
                <a:cs typeface="Times New Roman" panose="02020603050405020304" pitchFamily="18" charset="0"/>
              </a:rPr>
              <a:t>We saw a big breakthrough on a key UK climate promise, as Rishi Sunak announced new rules to make it mandatory for big UK firms to show plans on how they will hit their climate targets.</a:t>
            </a:r>
          </a:p>
          <a:p>
            <a:pPr marL="0" lvl="0" indent="0">
              <a:lnSpc>
                <a:spcPct val="107000"/>
              </a:lnSpc>
              <a:spcAft>
                <a:spcPts val="800"/>
              </a:spcAft>
              <a:buFont typeface="Symbol" panose="05050102010706020507" pitchFamily="18" charset="2"/>
              <a:buNone/>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2800" b="0" i="0">
                <a:solidFill>
                  <a:srgbClr val="0A0A0A"/>
                </a:solidFill>
                <a:effectLst/>
                <a:latin typeface="Open Sans" panose="020B0606030504020204" pitchFamily="34" charset="0"/>
              </a:rPr>
              <a:t>The impact of this is global. When these rules are introduced any company, anywhere in the world, that wants to attract investment from the UK finance sector will have to show how it is contributing towards achieving the net zero transition. This will help to drive positive climate investments that are good for the environment, wildlife and us.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6</a:t>
            </a:fld>
            <a:endParaRPr lang="en-GB"/>
          </a:p>
        </p:txBody>
      </p:sp>
    </p:spTree>
    <p:extLst>
      <p:ext uri="{BB962C8B-B14F-4D97-AF65-F5344CB8AC3E}">
        <p14:creationId xmlns:p14="http://schemas.microsoft.com/office/powerpoint/2010/main" val="3240605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800">
                <a:effectLst/>
                <a:latin typeface="Calibri" panose="020F0502020204030204" pitchFamily="34" charset="0"/>
                <a:ea typeface="Calibri" panose="020F0502020204030204" pitchFamily="34" charset="0"/>
                <a:cs typeface="Times New Roman" panose="02020603050405020304" pitchFamily="18" charset="0"/>
              </a:rPr>
              <a:t>Five leading supermarkets pledged to halve their environmental footprint this decade. Tesco, Sainsbury's, Waitrose, Co-op and </a:t>
            </a:r>
            <a:r>
              <a:rPr lang="en-GB" sz="1800" err="1">
                <a:effectLst/>
                <a:latin typeface="Calibri" panose="020F0502020204030204" pitchFamily="34" charset="0"/>
                <a:ea typeface="Calibri" panose="020F0502020204030204" pitchFamily="34" charset="0"/>
                <a:cs typeface="Times New Roman" panose="02020603050405020304" pitchFamily="18" charset="0"/>
              </a:rPr>
              <a:t>M&amp;S</a:t>
            </a:r>
            <a:r>
              <a:rPr lang="en-GB" sz="1800">
                <a:effectLst/>
                <a:latin typeface="Calibri" panose="020F0502020204030204" pitchFamily="34" charset="0"/>
                <a:ea typeface="Calibri" panose="020F0502020204030204" pitchFamily="34" charset="0"/>
                <a:cs typeface="Times New Roman" panose="02020603050405020304" pitchFamily="18" charset="0"/>
              </a:rPr>
              <a:t> will work with WWF to halve: the amount of global warming that shopping baskets cause, the forests that are cut down to fill the baskets, the impact of the agriculture and seafood in baskets and the food waste and packaging they produce.</a:t>
            </a:r>
          </a:p>
          <a:p>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7</a:t>
            </a:fld>
            <a:endParaRPr lang="en-GB"/>
          </a:p>
        </p:txBody>
      </p:sp>
    </p:spTree>
    <p:extLst>
      <p:ext uri="{BB962C8B-B14F-4D97-AF65-F5344CB8AC3E}">
        <p14:creationId xmlns:p14="http://schemas.microsoft.com/office/powerpoint/2010/main" val="33474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800">
                <a:effectLst/>
                <a:latin typeface="Calibri" panose="020F0502020204030204" pitchFamily="34" charset="0"/>
                <a:ea typeface="Calibri" panose="020F0502020204030204" pitchFamily="34" charset="0"/>
                <a:cs typeface="Times New Roman" panose="02020603050405020304" pitchFamily="18" charset="0"/>
              </a:rPr>
              <a:t>The UK announced a draft Sustainability and Climate Change strategy to equip and empower young people with the skills they need to drive the future of climate action. This includes a new model science curriculum, in place by 2023, to teach children about nature and their impact on the world around them, a new Climate Award in recognition for their work to improve their environment, with a national awards ceremony held every year, and virtual National Education Nature Park which allows students to upload their school ground biodiversity data to track their progress against other schools in the country, increase their knowledge of different species and develop skills in biodiversity mapping.</a:t>
            </a:r>
          </a:p>
          <a:p>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8</a:t>
            </a:fld>
            <a:endParaRPr lang="en-GB"/>
          </a:p>
        </p:txBody>
      </p:sp>
    </p:spTree>
    <p:extLst>
      <p:ext uri="{BB962C8B-B14F-4D97-AF65-F5344CB8AC3E}">
        <p14:creationId xmlns:p14="http://schemas.microsoft.com/office/powerpoint/2010/main" val="221858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Climate </a:t>
            </a:r>
            <a:r>
              <a:rPr lang="en-GB" sz="1800" b="1">
                <a:effectLst/>
                <a:latin typeface="Calibri" panose="020F0502020204030204" pitchFamily="34" charset="0"/>
                <a:ea typeface="Calibri" panose="020F0502020204030204" pitchFamily="34" charset="0"/>
                <a:cs typeface="Times New Roman" panose="02020603050405020304" pitchFamily="18" charset="0"/>
              </a:rPr>
              <a:t>change affects everyone. Yet it is the world’s poorest and most vulnerable people who are hardest hit by climate change. </a:t>
            </a:r>
            <a:r>
              <a:rPr lang="en-GB" sz="1800" b="1">
                <a:solidFill>
                  <a:schemeClr val="bg1"/>
                </a:solidFill>
                <a:ea typeface="Open Sans" panose="020B0606030504020204" pitchFamily="34" charset="0"/>
                <a:cs typeface="Open Sans" panose="020B0606030504020204" pitchFamily="34" charset="0"/>
              </a:rPr>
              <a:t>N</a:t>
            </a:r>
            <a:r>
              <a:rPr lang="en-GB" sz="1800" b="1">
                <a:solidFill>
                  <a:schemeClr val="bg1"/>
                </a:solidFill>
                <a:effectLst/>
                <a:ea typeface="Open Sans" panose="020B0606030504020204" pitchFamily="34" charset="0"/>
                <a:cs typeface="Open Sans" panose="020B0606030504020204" pitchFamily="34" charset="0"/>
              </a:rPr>
              <a:t>ations who are suffering most from climate change are those that have produced the least greenhouse gases historically and have done the least to cause climate change in the first place.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People who rely on rain to grow crops, for example coffee farmers in Thailand and cocoa farmers in west Africa are suffering as a warming climate is making it more difficult to grow coffee and cocoa. Higher temperatures and less rainfall make it more difficult to grow the beans and therefore more difficult for coffee and cocoa farmers to make money for themselves and for their families. More extreme weather events in these regions means that people have experienced lots more landslides and floods which have ruined their crops, destroyed their homes and injured people living in these communities.  People who live in poorly built structures in the most exposed areas, and those who lack savings or insurance are also hit hardest from climate change, despite having done the least to cause the problem. Climate change is already forcing people from their land and homes - people in poorer countries are five times more likely to be forced to move by sudden weather disasters than people in richer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effectLs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effectLst/>
                <a:ea typeface="Open Sans" panose="020B0606030504020204" pitchFamily="34" charset="0"/>
                <a:cs typeface="Open Sans" panose="020B0606030504020204" pitchFamily="34" charset="0"/>
              </a:rPr>
              <a:t>Ag</a:t>
            </a:r>
            <a:r>
              <a:rPr lang="en-GB" sz="1200" b="0">
                <a:solidFill>
                  <a:schemeClr val="bg1"/>
                </a:solidFill>
                <a:ea typeface="Open Sans" panose="020B0606030504020204" pitchFamily="34" charset="0"/>
                <a:cs typeface="Open Sans" panose="020B0606030504020204" pitchFamily="34" charset="0"/>
              </a:rPr>
              <a:t>reements made at COP26 lacked enough support for the nations suffering most from the impacts of climate change. </a:t>
            </a:r>
            <a:endParaRPr lang="en-GB" sz="1200" b="0">
              <a:solidFill>
                <a:schemeClr val="bg1"/>
              </a:solidFill>
              <a:effectLs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effectLst/>
              <a:ea typeface="Open Sans" panose="020B0606030504020204" pitchFamily="34" charset="0"/>
              <a:cs typeface="Open Sans" panose="020B0606030504020204" pitchFamily="34" charset="0"/>
            </a:endParaRPr>
          </a:p>
          <a:p>
            <a:endParaRPr lang="en-GB"/>
          </a:p>
        </p:txBody>
      </p:sp>
      <p:sp>
        <p:nvSpPr>
          <p:cNvPr id="4" name="Slide Number Placeholder 3"/>
          <p:cNvSpPr>
            <a:spLocks noGrp="1"/>
          </p:cNvSpPr>
          <p:nvPr>
            <p:ph type="sldNum" sz="quarter" idx="5"/>
          </p:nvPr>
        </p:nvSpPr>
        <p:spPr/>
        <p:txBody>
          <a:bodyPr/>
          <a:lstStyle/>
          <a:p>
            <a:fld id="{46F910C2-D6C9-42BB-A727-3B6745CFE91A}" type="slidenum">
              <a:rPr lang="en-GB" smtClean="0"/>
              <a:t>9</a:t>
            </a:fld>
            <a:endParaRPr lang="en-GB"/>
          </a:p>
        </p:txBody>
      </p:sp>
    </p:spTree>
    <p:extLst>
      <p:ext uri="{BB962C8B-B14F-4D97-AF65-F5344CB8AC3E}">
        <p14:creationId xmlns:p14="http://schemas.microsoft.com/office/powerpoint/2010/main" val="2546266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9600"/>
            </a:lvl1pPr>
          </a:lstStyle>
          <a:p>
            <a:r>
              <a:rPr lang="en-US"/>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3840"/>
            </a:lvl1pPr>
            <a:lvl2pPr marL="731520" indent="0" algn="ctr">
              <a:buNone/>
              <a:defRPr sz="3200"/>
            </a:lvl2pPr>
            <a:lvl3pPr marL="1463040" indent="0" algn="ctr">
              <a:buNone/>
              <a:defRPr sz="2880"/>
            </a:lvl3pPr>
            <a:lvl4pPr marL="2194560" indent="0" algn="ctr">
              <a:buNone/>
              <a:defRPr sz="2560"/>
            </a:lvl4pPr>
            <a:lvl5pPr marL="2926080" indent="0" algn="ctr">
              <a:buNone/>
              <a:defRPr sz="2560"/>
            </a:lvl5pPr>
            <a:lvl6pPr marL="3657600" indent="0" algn="ctr">
              <a:buNone/>
              <a:defRPr sz="2560"/>
            </a:lvl6pPr>
            <a:lvl7pPr marL="4389120" indent="0" algn="ctr">
              <a:buNone/>
              <a:defRPr sz="2560"/>
            </a:lvl7pPr>
            <a:lvl8pPr marL="5120640" indent="0" algn="ctr">
              <a:buNone/>
              <a:defRPr sz="2560"/>
            </a:lvl8pPr>
            <a:lvl9pPr marL="5852160" indent="0" algn="ctr">
              <a:buNone/>
              <a:defRPr sz="256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20261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8696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044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8292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9600"/>
            </a:lvl1pPr>
          </a:lstStyle>
          <a:p>
            <a:r>
              <a:rPr lang="en-US"/>
              <a:t>Click to edit Master title style</a:t>
            </a:r>
          </a:p>
        </p:txBody>
      </p:sp>
      <p:sp>
        <p:nvSpPr>
          <p:cNvPr id="3" name="Text Placeholder 2"/>
          <p:cNvSpPr>
            <a:spLocks noGrp="1"/>
          </p:cNvSpPr>
          <p:nvPr>
            <p:ph type="body" idx="1"/>
          </p:nvPr>
        </p:nvSpPr>
        <p:spPr>
          <a:xfrm>
            <a:off x="623888" y="3824553"/>
            <a:ext cx="7886700" cy="1250156"/>
          </a:xfrm>
        </p:spPr>
        <p:txBody>
          <a:bodyPr/>
          <a:lstStyle>
            <a:lvl1pPr marL="0" indent="0">
              <a:buNone/>
              <a:defRPr sz="3840">
                <a:solidFill>
                  <a:schemeClr val="tx1">
                    <a:tint val="75000"/>
                  </a:schemeClr>
                </a:solidFill>
              </a:defRPr>
            </a:lvl1pPr>
            <a:lvl2pPr marL="731520" indent="0">
              <a:buNone/>
              <a:defRPr sz="3200">
                <a:solidFill>
                  <a:schemeClr val="tx1">
                    <a:tint val="75000"/>
                  </a:schemeClr>
                </a:solidFill>
              </a:defRPr>
            </a:lvl2pPr>
            <a:lvl3pPr marL="1463040" indent="0">
              <a:buNone/>
              <a:defRPr sz="2880">
                <a:solidFill>
                  <a:schemeClr val="tx1">
                    <a:tint val="75000"/>
                  </a:schemeClr>
                </a:solidFill>
              </a:defRPr>
            </a:lvl3pPr>
            <a:lvl4pPr marL="2194560" indent="0">
              <a:buNone/>
              <a:defRPr sz="2560">
                <a:solidFill>
                  <a:schemeClr val="tx1">
                    <a:tint val="75000"/>
                  </a:schemeClr>
                </a:solidFill>
              </a:defRPr>
            </a:lvl4pPr>
            <a:lvl5pPr marL="2926080" indent="0">
              <a:buNone/>
              <a:defRPr sz="2560">
                <a:solidFill>
                  <a:schemeClr val="tx1">
                    <a:tint val="75000"/>
                  </a:schemeClr>
                </a:solidFill>
              </a:defRPr>
            </a:lvl5pPr>
            <a:lvl6pPr marL="3657600" indent="0">
              <a:buNone/>
              <a:defRPr sz="2560">
                <a:solidFill>
                  <a:schemeClr val="tx1">
                    <a:tint val="75000"/>
                  </a:schemeClr>
                </a:solidFill>
              </a:defRPr>
            </a:lvl6pPr>
            <a:lvl7pPr marL="4389120" indent="0">
              <a:buNone/>
              <a:defRPr sz="2560">
                <a:solidFill>
                  <a:schemeClr val="tx1">
                    <a:tint val="75000"/>
                  </a:schemeClr>
                </a:solidFill>
              </a:defRPr>
            </a:lvl7pPr>
            <a:lvl8pPr marL="5120640" indent="0">
              <a:buNone/>
              <a:defRPr sz="2560">
                <a:solidFill>
                  <a:schemeClr val="tx1">
                    <a:tint val="75000"/>
                  </a:schemeClr>
                </a:solidFill>
              </a:defRPr>
            </a:lvl8pPr>
            <a:lvl9pPr marL="5852160" indent="0">
              <a:buNone/>
              <a:defRPr sz="25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2368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2717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p:cNvSpPr>
            <a:spLocks noGrp="1"/>
          </p:cNvSpPr>
          <p:nvPr>
            <p:ph type="body" idx="1"/>
          </p:nvPr>
        </p:nvSpPr>
        <p:spPr>
          <a:xfrm>
            <a:off x="629842" y="1400969"/>
            <a:ext cx="3868340" cy="686593"/>
          </a:xfrm>
        </p:spPr>
        <p:txBody>
          <a:bodyPr anchor="b"/>
          <a:lstStyle>
            <a:lvl1pPr marL="0" indent="0">
              <a:buNone/>
              <a:defRPr sz="3840" b="1"/>
            </a:lvl1pPr>
            <a:lvl2pPr marL="731520" indent="0">
              <a:buNone/>
              <a:defRPr sz="3200" b="1"/>
            </a:lvl2pPr>
            <a:lvl3pPr marL="1463040" indent="0">
              <a:buNone/>
              <a:defRPr sz="2880" b="1"/>
            </a:lvl3pPr>
            <a:lvl4pPr marL="2194560" indent="0">
              <a:buNone/>
              <a:defRPr sz="2560" b="1"/>
            </a:lvl4pPr>
            <a:lvl5pPr marL="2926080" indent="0">
              <a:buNone/>
              <a:defRPr sz="2560" b="1"/>
            </a:lvl5pPr>
            <a:lvl6pPr marL="3657600" indent="0">
              <a:buNone/>
              <a:defRPr sz="2560" b="1"/>
            </a:lvl6pPr>
            <a:lvl7pPr marL="4389120" indent="0">
              <a:buNone/>
              <a:defRPr sz="2560" b="1"/>
            </a:lvl7pPr>
            <a:lvl8pPr marL="5120640" indent="0">
              <a:buNone/>
              <a:defRPr sz="2560" b="1"/>
            </a:lvl8pPr>
            <a:lvl9pPr marL="5852160" indent="0">
              <a:buNone/>
              <a:defRPr sz="256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3840" b="1"/>
            </a:lvl1pPr>
            <a:lvl2pPr marL="731520" indent="0">
              <a:buNone/>
              <a:defRPr sz="3200" b="1"/>
            </a:lvl2pPr>
            <a:lvl3pPr marL="1463040" indent="0">
              <a:buNone/>
              <a:defRPr sz="2880" b="1"/>
            </a:lvl3pPr>
            <a:lvl4pPr marL="2194560" indent="0">
              <a:buNone/>
              <a:defRPr sz="2560" b="1"/>
            </a:lvl4pPr>
            <a:lvl5pPr marL="2926080" indent="0">
              <a:buNone/>
              <a:defRPr sz="2560" b="1"/>
            </a:lvl5pPr>
            <a:lvl6pPr marL="3657600" indent="0">
              <a:buNone/>
              <a:defRPr sz="2560" b="1"/>
            </a:lvl6pPr>
            <a:lvl7pPr marL="4389120" indent="0">
              <a:buNone/>
              <a:defRPr sz="2560" b="1"/>
            </a:lvl7pPr>
            <a:lvl8pPr marL="5120640" indent="0">
              <a:buNone/>
              <a:defRPr sz="2560" b="1"/>
            </a:lvl8pPr>
            <a:lvl9pPr marL="5852160" indent="0">
              <a:buNone/>
              <a:defRPr sz="256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6316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1557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5521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5120"/>
            </a:lvl1pPr>
          </a:lstStyle>
          <a:p>
            <a:r>
              <a:rPr lang="en-US"/>
              <a:t>Click to edit Master title style</a:t>
            </a:r>
          </a:p>
        </p:txBody>
      </p:sp>
      <p:sp>
        <p:nvSpPr>
          <p:cNvPr id="3" name="Content Placeholder 2"/>
          <p:cNvSpPr>
            <a:spLocks noGrp="1"/>
          </p:cNvSpPr>
          <p:nvPr>
            <p:ph idx="1"/>
          </p:nvPr>
        </p:nvSpPr>
        <p:spPr>
          <a:xfrm>
            <a:off x="3887391" y="822855"/>
            <a:ext cx="4629150" cy="4061354"/>
          </a:xfrm>
        </p:spPr>
        <p:txBody>
          <a:bodyPr/>
          <a:lstStyle>
            <a:lvl1pPr>
              <a:defRPr sz="5120"/>
            </a:lvl1pPr>
            <a:lvl2pPr>
              <a:defRPr sz="4480"/>
            </a:lvl2pPr>
            <a:lvl3pPr>
              <a:defRPr sz="384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2560"/>
            </a:lvl1pPr>
            <a:lvl2pPr marL="731520" indent="0">
              <a:buNone/>
              <a:defRPr sz="2240"/>
            </a:lvl2pPr>
            <a:lvl3pPr marL="1463040" indent="0">
              <a:buNone/>
              <a:defRPr sz="1920"/>
            </a:lvl3pPr>
            <a:lvl4pPr marL="2194560" indent="0">
              <a:buNone/>
              <a:defRPr sz="1600"/>
            </a:lvl4pPr>
            <a:lvl5pPr marL="2926080" indent="0">
              <a:buNone/>
              <a:defRPr sz="1600"/>
            </a:lvl5pPr>
            <a:lvl6pPr marL="3657600" indent="0">
              <a:buNone/>
              <a:defRPr sz="1600"/>
            </a:lvl6pPr>
            <a:lvl7pPr marL="4389120" indent="0">
              <a:buNone/>
              <a:defRPr sz="1600"/>
            </a:lvl7pPr>
            <a:lvl8pPr marL="5120640" indent="0">
              <a:buNone/>
              <a:defRPr sz="1600"/>
            </a:lvl8pPr>
            <a:lvl9pPr marL="585216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377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5120"/>
            </a:lvl1pPr>
          </a:lstStyle>
          <a:p>
            <a:r>
              <a:rPr lang="en-US"/>
              <a:t>Click to edit Master title style</a:t>
            </a:r>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5120"/>
            </a:lvl1pPr>
            <a:lvl2pPr marL="731520" indent="0">
              <a:buNone/>
              <a:defRPr sz="4480"/>
            </a:lvl2pPr>
            <a:lvl3pPr marL="1463040" indent="0">
              <a:buNone/>
              <a:defRPr sz="384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629841" y="1714500"/>
            <a:ext cx="2949178" cy="3176323"/>
          </a:xfrm>
        </p:spPr>
        <p:txBody>
          <a:bodyPr/>
          <a:lstStyle>
            <a:lvl1pPr marL="0" indent="0">
              <a:buNone/>
              <a:defRPr sz="2560"/>
            </a:lvl1pPr>
            <a:lvl2pPr marL="731520" indent="0">
              <a:buNone/>
              <a:defRPr sz="2240"/>
            </a:lvl2pPr>
            <a:lvl3pPr marL="1463040" indent="0">
              <a:buNone/>
              <a:defRPr sz="1920"/>
            </a:lvl3pPr>
            <a:lvl4pPr marL="2194560" indent="0">
              <a:buNone/>
              <a:defRPr sz="1600"/>
            </a:lvl4pPr>
            <a:lvl5pPr marL="2926080" indent="0">
              <a:buNone/>
              <a:defRPr sz="1600"/>
            </a:lvl5pPr>
            <a:lvl6pPr marL="3657600" indent="0">
              <a:buNone/>
              <a:defRPr sz="1600"/>
            </a:lvl6pPr>
            <a:lvl7pPr marL="4389120" indent="0">
              <a:buNone/>
              <a:defRPr sz="1600"/>
            </a:lvl7pPr>
            <a:lvl8pPr marL="5120640" indent="0">
              <a:buNone/>
              <a:defRPr sz="1600"/>
            </a:lvl8pPr>
            <a:lvl9pPr marL="5852160"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7895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7328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1920">
                <a:solidFill>
                  <a:schemeClr val="tx1">
                    <a:tint val="75000"/>
                  </a:schemeClr>
                </a:solidFill>
              </a:defRPr>
            </a:lvl1pPr>
          </a:lstStyle>
          <a:p>
            <a:fld id="{C764DE79-268F-4C1A-8933-263129D2AF90}" type="datetimeFigureOut">
              <a:rPr lang="en-US" dirty="0"/>
              <a:t>11/23/2021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19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192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279372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F2A5BD-00E6-4334-82CA-4AE83EC65D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0" y="-575266"/>
            <a:ext cx="9448800" cy="6299200"/>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030CA700-8522-487F-94C7-B6886FE0E8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17571" y="3990784"/>
            <a:ext cx="925124" cy="1452444"/>
          </a:xfrm>
          <a:prstGeom prst="rect">
            <a:avLst/>
          </a:prstGeom>
        </p:spPr>
      </p:pic>
      <p:sp>
        <p:nvSpPr>
          <p:cNvPr id="11" name="TextBox 10">
            <a:extLst>
              <a:ext uri="{FF2B5EF4-FFF2-40B4-BE49-F238E27FC236}">
                <a16:creationId xmlns:a16="http://schemas.microsoft.com/office/drawing/2014/main" id="{D825BB16-163D-49CC-A123-E234F2CACBC3}"/>
              </a:ext>
            </a:extLst>
          </p:cNvPr>
          <p:cNvSpPr txBox="1"/>
          <p:nvPr/>
        </p:nvSpPr>
        <p:spPr>
          <a:xfrm>
            <a:off x="0" y="5383585"/>
            <a:ext cx="4852850" cy="276999"/>
          </a:xfrm>
          <a:prstGeom prst="rect">
            <a:avLst/>
          </a:prstGeom>
          <a:noFill/>
        </p:spPr>
        <p:txBody>
          <a:bodyPr wrap="square">
            <a:spAutoFit/>
          </a:bodyPr>
          <a:lstStyle/>
          <a:p>
            <a:r>
              <a:rPr lang="en-GB" sz="1200" b="0"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Shutterstock </a:t>
            </a: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6E367D46-4858-4C26-8B73-EF3DA8819D55}"/>
              </a:ext>
            </a:extLst>
          </p:cNvPr>
          <p:cNvSpPr/>
          <p:nvPr/>
        </p:nvSpPr>
        <p:spPr>
          <a:xfrm>
            <a:off x="-142240" y="381009"/>
            <a:ext cx="6272107" cy="830021"/>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62E060E-B297-4924-BEF1-A5D96105C2C4}"/>
              </a:ext>
            </a:extLst>
          </p:cNvPr>
          <p:cNvSpPr txBox="1"/>
          <p:nvPr/>
        </p:nvSpPr>
        <p:spPr>
          <a:xfrm>
            <a:off x="67791" y="381009"/>
            <a:ext cx="6895182" cy="769441"/>
          </a:xfrm>
          <a:prstGeom prst="rect">
            <a:avLst/>
          </a:prstGeom>
          <a:noFill/>
          <a:ln>
            <a:noFill/>
          </a:ln>
        </p:spPr>
        <p:txBody>
          <a:bodyPr wrap="square" rtlCol="0">
            <a:spAutoFit/>
          </a:bodyPr>
          <a:lstStyle/>
          <a:p>
            <a:r>
              <a:rPr lang="en-GB" sz="4400" b="1">
                <a:solidFill>
                  <a:schemeClr val="bg1"/>
                </a:solidFill>
                <a:effectLst/>
                <a:ea typeface="Open Sans" panose="020B0606030504020204" pitchFamily="34" charset="0"/>
                <a:cs typeface="Open Sans" panose="020B0606030504020204" pitchFamily="34" charset="0"/>
              </a:rPr>
              <a:t>Our Climate, Our Future</a:t>
            </a:r>
          </a:p>
        </p:txBody>
      </p:sp>
      <p:sp>
        <p:nvSpPr>
          <p:cNvPr id="10" name="Rectangle 9">
            <a:extLst>
              <a:ext uri="{FF2B5EF4-FFF2-40B4-BE49-F238E27FC236}">
                <a16:creationId xmlns:a16="http://schemas.microsoft.com/office/drawing/2014/main" id="{AF633C3C-9DB1-4CEF-8417-5A3A9124490F}"/>
              </a:ext>
            </a:extLst>
          </p:cNvPr>
          <p:cNvSpPr/>
          <p:nvPr/>
        </p:nvSpPr>
        <p:spPr>
          <a:xfrm>
            <a:off x="-142242" y="2284872"/>
            <a:ext cx="5694102" cy="897893"/>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1E74263-DBD1-4BEA-8FA2-FE6F6661957C}"/>
              </a:ext>
            </a:extLst>
          </p:cNvPr>
          <p:cNvSpPr/>
          <p:nvPr/>
        </p:nvSpPr>
        <p:spPr>
          <a:xfrm>
            <a:off x="-142242" y="3171335"/>
            <a:ext cx="3774440" cy="897893"/>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38F2921-3ED4-406B-856C-E1443FEFB529}"/>
              </a:ext>
            </a:extLst>
          </p:cNvPr>
          <p:cNvSpPr txBox="1"/>
          <p:nvPr/>
        </p:nvSpPr>
        <p:spPr>
          <a:xfrm>
            <a:off x="86646" y="2217000"/>
            <a:ext cx="5315085" cy="1938992"/>
          </a:xfrm>
          <a:prstGeom prst="rect">
            <a:avLst/>
          </a:prstGeom>
          <a:noFill/>
          <a:ln>
            <a:noFill/>
          </a:ln>
        </p:spPr>
        <p:txBody>
          <a:bodyPr wrap="square" rtlCol="0">
            <a:spAutoFit/>
          </a:bodyPr>
          <a:lstStyle/>
          <a:p>
            <a:r>
              <a:rPr lang="en-GB" sz="6000" b="1">
                <a:solidFill>
                  <a:schemeClr val="bg1"/>
                </a:solidFill>
                <a:effectLst/>
                <a:ea typeface="Open Sans" panose="020B0606030504020204" pitchFamily="34" charset="0"/>
                <a:cs typeface="Open Sans" panose="020B0606030504020204" pitchFamily="34" charset="0"/>
              </a:rPr>
              <a:t>What happened at COP26?</a:t>
            </a:r>
          </a:p>
        </p:txBody>
      </p:sp>
      <p:pic>
        <p:nvPicPr>
          <p:cNvPr id="1028" name="Picture 4" descr="COP26 - 26th Conference of the Parties to the UNFCCC | Climate Group">
            <a:extLst>
              <a:ext uri="{FF2B5EF4-FFF2-40B4-BE49-F238E27FC236}">
                <a16:creationId xmlns:a16="http://schemas.microsoft.com/office/drawing/2014/main" id="{3EC60326-F0E1-40F1-BBB3-6B1746165E4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43819" y="-99803"/>
            <a:ext cx="3247484" cy="216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688D46-355E-4030-9B94-AB8ADF71829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23233"/>
            <a:ext cx="9230627" cy="5850308"/>
          </a:xfrm>
          <a:prstGeom prst="rect">
            <a:avLst/>
          </a:prstGeom>
        </p:spPr>
      </p:pic>
      <p:sp>
        <p:nvSpPr>
          <p:cNvPr id="16" name="Rectangle 15">
            <a:extLst>
              <a:ext uri="{FF2B5EF4-FFF2-40B4-BE49-F238E27FC236}">
                <a16:creationId xmlns:a16="http://schemas.microsoft.com/office/drawing/2014/main" id="{4ACD47AA-3962-43FB-91B4-3B82B6B384C4}"/>
              </a:ext>
            </a:extLst>
          </p:cNvPr>
          <p:cNvSpPr/>
          <p:nvPr/>
        </p:nvSpPr>
        <p:spPr>
          <a:xfrm>
            <a:off x="1049867" y="1480734"/>
            <a:ext cx="8180759" cy="1682850"/>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2EE721A-BE6A-4A54-994B-5FB7F6E77120}"/>
              </a:ext>
            </a:extLst>
          </p:cNvPr>
          <p:cNvSpPr/>
          <p:nvPr/>
        </p:nvSpPr>
        <p:spPr>
          <a:xfrm>
            <a:off x="4382813" y="371796"/>
            <a:ext cx="4761187" cy="8300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1B8D223-D06F-439D-87F7-D12E1703260C}"/>
              </a:ext>
            </a:extLst>
          </p:cNvPr>
          <p:cNvSpPr txBox="1"/>
          <p:nvPr/>
        </p:nvSpPr>
        <p:spPr>
          <a:xfrm>
            <a:off x="357352" y="1382736"/>
            <a:ext cx="7588468" cy="646331"/>
          </a:xfrm>
          <a:prstGeom prst="rect">
            <a:avLst/>
          </a:prstGeom>
          <a:noFill/>
          <a:ln>
            <a:noFill/>
          </a:ln>
        </p:spPr>
        <p:txBody>
          <a:bodyPr wrap="square" rtlCol="0">
            <a:spAutoFit/>
          </a:bodyPr>
          <a:lstStyle/>
          <a:p>
            <a:endParaRPr lang="en-GB" sz="3600" b="1">
              <a:solidFill>
                <a:schemeClr val="bg1"/>
              </a:solidFill>
              <a:effectLst/>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20A748F1-EBC8-49AC-BF8C-F0BEE8627DFA}"/>
              </a:ext>
            </a:extLst>
          </p:cNvPr>
          <p:cNvSpPr txBox="1"/>
          <p:nvPr/>
        </p:nvSpPr>
        <p:spPr>
          <a:xfrm>
            <a:off x="420415" y="3257319"/>
            <a:ext cx="7588468" cy="646331"/>
          </a:xfrm>
          <a:prstGeom prst="rect">
            <a:avLst/>
          </a:prstGeom>
          <a:noFill/>
          <a:ln>
            <a:noFill/>
          </a:ln>
        </p:spPr>
        <p:txBody>
          <a:bodyPr wrap="square" rtlCol="0">
            <a:spAutoFit/>
          </a:bodyPr>
          <a:lstStyle/>
          <a:p>
            <a:pPr marL="571500" indent="-571500">
              <a:buFont typeface="Arial" panose="020B0604020202020204" pitchFamily="34" charset="0"/>
              <a:buChar char="•"/>
            </a:pPr>
            <a:endParaRPr lang="en-GB" sz="3600" b="1">
              <a:solidFill>
                <a:schemeClr val="bg1"/>
              </a:solidFill>
              <a:effectLst/>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D3F26A0B-6921-4192-B10F-C3ADAC71860B}"/>
              </a:ext>
            </a:extLst>
          </p:cNvPr>
          <p:cNvSpPr txBox="1"/>
          <p:nvPr/>
        </p:nvSpPr>
        <p:spPr>
          <a:xfrm>
            <a:off x="4487917" y="402087"/>
            <a:ext cx="4424855" cy="769441"/>
          </a:xfrm>
          <a:prstGeom prst="rect">
            <a:avLst/>
          </a:prstGeom>
          <a:noFill/>
          <a:ln>
            <a:noFill/>
          </a:ln>
        </p:spPr>
        <p:txBody>
          <a:bodyPr wrap="square" rtlCol="0">
            <a:spAutoFit/>
          </a:bodyPr>
          <a:lstStyle/>
          <a:p>
            <a:r>
              <a:rPr lang="en-GB" sz="4400" b="1">
                <a:solidFill>
                  <a:schemeClr val="bg1"/>
                </a:solidFill>
                <a:effectLst/>
                <a:ea typeface="Open Sans" panose="020B0606030504020204" pitchFamily="34" charset="0"/>
                <a:cs typeface="Open Sans" panose="020B0606030504020204" pitchFamily="34" charset="0"/>
              </a:rPr>
              <a:t>Keep 1.5° C alive!</a:t>
            </a:r>
          </a:p>
        </p:txBody>
      </p:sp>
      <p:sp>
        <p:nvSpPr>
          <p:cNvPr id="12" name="TextBox 11">
            <a:extLst>
              <a:ext uri="{FF2B5EF4-FFF2-40B4-BE49-F238E27FC236}">
                <a16:creationId xmlns:a16="http://schemas.microsoft.com/office/drawing/2014/main" id="{78ABBB23-9082-4D96-9604-2053A8F6F1C4}"/>
              </a:ext>
            </a:extLst>
          </p:cNvPr>
          <p:cNvSpPr txBox="1"/>
          <p:nvPr/>
        </p:nvSpPr>
        <p:spPr>
          <a:xfrm>
            <a:off x="1135117" y="1480734"/>
            <a:ext cx="7609488" cy="1569660"/>
          </a:xfrm>
          <a:prstGeom prst="rect">
            <a:avLst/>
          </a:prstGeom>
          <a:noFill/>
          <a:ln>
            <a:noFill/>
          </a:ln>
        </p:spPr>
        <p:txBody>
          <a:bodyPr wrap="square" lIns="91440" tIns="45720" rIns="91440" bIns="45720" rtlCol="0" anchor="t">
            <a:spAutoFit/>
          </a:bodyPr>
          <a:lstStyle/>
          <a:p>
            <a:pPr algn="r"/>
            <a:r>
              <a:rPr lang="en-GB" sz="3200" b="1" dirty="0">
                <a:solidFill>
                  <a:schemeClr val="bg1"/>
                </a:solidFill>
                <a:effectLst/>
                <a:ea typeface="Open Sans"/>
                <a:cs typeface="Open Sans"/>
              </a:rPr>
              <a:t>It is vital that we keep our planet’s warming to 1.5°C. </a:t>
            </a:r>
            <a:r>
              <a:rPr lang="en-GB" sz="3200" b="1" dirty="0">
                <a:solidFill>
                  <a:schemeClr val="bg1"/>
                </a:solidFill>
                <a:ea typeface="Open Sans"/>
                <a:cs typeface="Open Sans"/>
              </a:rPr>
              <a:t>Decisions</a:t>
            </a:r>
            <a:r>
              <a:rPr lang="en-GB" sz="3200" b="1" dirty="0">
                <a:solidFill>
                  <a:schemeClr val="bg1"/>
                </a:solidFill>
                <a:effectLst/>
                <a:ea typeface="Open Sans"/>
                <a:cs typeface="Open Sans"/>
              </a:rPr>
              <a:t> </a:t>
            </a:r>
            <a:r>
              <a:rPr lang="en-GB" sz="3200" b="1" dirty="0">
                <a:solidFill>
                  <a:schemeClr val="bg1"/>
                </a:solidFill>
                <a:ea typeface="Open Sans"/>
                <a:cs typeface="Open Sans"/>
              </a:rPr>
              <a:t>that </a:t>
            </a:r>
            <a:r>
              <a:rPr lang="en-GB" sz="3200" b="1" dirty="0">
                <a:solidFill>
                  <a:schemeClr val="bg1"/>
                </a:solidFill>
                <a:effectLst/>
                <a:ea typeface="Open Sans"/>
                <a:cs typeface="Open Sans"/>
              </a:rPr>
              <a:t>countries and leaders make can help us reach this target.</a:t>
            </a:r>
          </a:p>
        </p:txBody>
      </p:sp>
      <p:sp>
        <p:nvSpPr>
          <p:cNvPr id="14" name="Rectangle 13">
            <a:extLst>
              <a:ext uri="{FF2B5EF4-FFF2-40B4-BE49-F238E27FC236}">
                <a16:creationId xmlns:a16="http://schemas.microsoft.com/office/drawing/2014/main" id="{85C9506E-742E-438B-833F-C3E2DE4FBD22}"/>
              </a:ext>
            </a:extLst>
          </p:cNvPr>
          <p:cNvSpPr/>
          <p:nvPr/>
        </p:nvSpPr>
        <p:spPr>
          <a:xfrm>
            <a:off x="0" y="3889190"/>
            <a:ext cx="7746124" cy="1587787"/>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D1F38C5-12A2-4489-AA75-678C74603946}"/>
              </a:ext>
            </a:extLst>
          </p:cNvPr>
          <p:cNvSpPr txBox="1"/>
          <p:nvPr/>
        </p:nvSpPr>
        <p:spPr>
          <a:xfrm>
            <a:off x="248569" y="3889190"/>
            <a:ext cx="7057697" cy="1569660"/>
          </a:xfrm>
          <a:prstGeom prst="rect">
            <a:avLst/>
          </a:prstGeom>
          <a:noFill/>
        </p:spPr>
        <p:txBody>
          <a:bodyPr wrap="square">
            <a:spAutoFit/>
          </a:bodyPr>
          <a:lstStyle/>
          <a:p>
            <a:r>
              <a:rPr lang="en-GB" sz="3200" b="1">
                <a:solidFill>
                  <a:schemeClr val="bg1"/>
                </a:solidFill>
                <a:ea typeface="Open Sans" panose="020B0606030504020204" pitchFamily="34" charset="0"/>
                <a:cs typeface="Open Sans" panose="020B0606030504020204" pitchFamily="34" charset="0"/>
              </a:rPr>
              <a:t>L</a:t>
            </a:r>
            <a:r>
              <a:rPr lang="en-GB" sz="3200" b="1">
                <a:solidFill>
                  <a:schemeClr val="bg1"/>
                </a:solidFill>
                <a:effectLst/>
                <a:ea typeface="Open Sans" panose="020B0606030504020204" pitchFamily="34" charset="0"/>
                <a:cs typeface="Open Sans" panose="020B0606030504020204" pitchFamily="34" charset="0"/>
              </a:rPr>
              <a:t>ooking at the targets countries have made so far for 2030, we are not on track to do this. There is hope though…</a:t>
            </a:r>
          </a:p>
        </p:txBody>
      </p:sp>
      <p:sp>
        <p:nvSpPr>
          <p:cNvPr id="17" name="TextBox 16">
            <a:extLst>
              <a:ext uri="{FF2B5EF4-FFF2-40B4-BE49-F238E27FC236}">
                <a16:creationId xmlns:a16="http://schemas.microsoft.com/office/drawing/2014/main" id="{F6E301F6-0908-4FC2-8AA2-106734AFEE3F}"/>
              </a:ext>
            </a:extLst>
          </p:cNvPr>
          <p:cNvSpPr txBox="1"/>
          <p:nvPr/>
        </p:nvSpPr>
        <p:spPr>
          <a:xfrm>
            <a:off x="7851227" y="5301437"/>
            <a:ext cx="4011875" cy="276999"/>
          </a:xfrm>
          <a:prstGeom prst="rect">
            <a:avLst/>
          </a:prstGeom>
          <a:noFill/>
        </p:spPr>
        <p:txBody>
          <a:bodyPr wrap="square">
            <a:spAutoFit/>
          </a:bodyPr>
          <a:lstStyle/>
          <a:p>
            <a:r>
              <a:rPr lang="en-GB" sz="1200" b="0"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David </a:t>
            </a:r>
            <a:r>
              <a:rPr lang="en-GB" sz="1200" b="0" i="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Bebber</a:t>
            </a: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5399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BA26958-44A8-49E6-B8A8-C72C13431BE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2131" y="-6979"/>
            <a:ext cx="9567512" cy="574050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C7195A0A-C7A9-4E2C-BB2B-4D969C3D2707}"/>
              </a:ext>
            </a:extLst>
          </p:cNvPr>
          <p:cNvSpPr/>
          <p:nvPr/>
        </p:nvSpPr>
        <p:spPr>
          <a:xfrm>
            <a:off x="-202131" y="1641336"/>
            <a:ext cx="8705000" cy="3772484"/>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2EE721A-BE6A-4A54-994B-5FB7F6E77120}"/>
              </a:ext>
            </a:extLst>
          </p:cNvPr>
          <p:cNvSpPr/>
          <p:nvPr/>
        </p:nvSpPr>
        <p:spPr>
          <a:xfrm>
            <a:off x="10512" y="432458"/>
            <a:ext cx="6442840" cy="830021"/>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D9979EC-822B-4F97-8528-D205E5836373}"/>
              </a:ext>
            </a:extLst>
          </p:cNvPr>
          <p:cNvSpPr txBox="1"/>
          <p:nvPr/>
        </p:nvSpPr>
        <p:spPr>
          <a:xfrm>
            <a:off x="238538" y="432458"/>
            <a:ext cx="6708800" cy="769441"/>
          </a:xfrm>
          <a:prstGeom prst="rect">
            <a:avLst/>
          </a:prstGeom>
          <a:noFill/>
          <a:ln>
            <a:noFill/>
          </a:ln>
        </p:spPr>
        <p:txBody>
          <a:bodyPr wrap="square" rtlCol="0">
            <a:spAutoFit/>
          </a:bodyPr>
          <a:lstStyle/>
          <a:p>
            <a:r>
              <a:rPr lang="en-GB" sz="4400" b="1">
                <a:solidFill>
                  <a:schemeClr val="bg1"/>
                </a:solidFill>
                <a:effectLst/>
                <a:ea typeface="Open Sans" panose="020B0606030504020204" pitchFamily="34" charset="0"/>
                <a:cs typeface="Open Sans" panose="020B0606030504020204" pitchFamily="34" charset="0"/>
              </a:rPr>
              <a:t>The Glasgow Climate Pact</a:t>
            </a:r>
          </a:p>
        </p:txBody>
      </p:sp>
      <p:sp>
        <p:nvSpPr>
          <p:cNvPr id="8" name="TextBox 7">
            <a:extLst>
              <a:ext uri="{FF2B5EF4-FFF2-40B4-BE49-F238E27FC236}">
                <a16:creationId xmlns:a16="http://schemas.microsoft.com/office/drawing/2014/main" id="{11B8D223-D06F-439D-87F7-D12E1703260C}"/>
              </a:ext>
            </a:extLst>
          </p:cNvPr>
          <p:cNvSpPr txBox="1"/>
          <p:nvPr/>
        </p:nvSpPr>
        <p:spPr>
          <a:xfrm>
            <a:off x="238539" y="1641336"/>
            <a:ext cx="8264330" cy="1569660"/>
          </a:xfrm>
          <a:prstGeom prst="rect">
            <a:avLst/>
          </a:prstGeom>
          <a:noFill/>
          <a:ln>
            <a:noFill/>
          </a:ln>
        </p:spPr>
        <p:txBody>
          <a:bodyPr wrap="square" rtlCol="0">
            <a:spAutoFit/>
          </a:bodyPr>
          <a:lstStyle/>
          <a:p>
            <a:r>
              <a:rPr lang="en-GB" sz="3200" b="1">
                <a:solidFill>
                  <a:schemeClr val="bg1"/>
                </a:solidFill>
                <a:effectLst/>
                <a:ea typeface="Open Sans" panose="020B0606030504020204" pitchFamily="34" charset="0"/>
                <a:cs typeface="Open Sans" panose="020B0606030504020204" pitchFamily="34" charset="0"/>
              </a:rPr>
              <a:t>After two weeks of discussions the Glasgow Climate Pact was agreed. By 2022 i</a:t>
            </a:r>
            <a:r>
              <a:rPr lang="en-GB" sz="3200" b="1">
                <a:solidFill>
                  <a:schemeClr val="bg1"/>
                </a:solidFill>
                <a:ea typeface="Open Sans" panose="020B0606030504020204" pitchFamily="34" charset="0"/>
                <a:cs typeface="Open Sans" panose="020B0606030504020204" pitchFamily="34" charset="0"/>
              </a:rPr>
              <a:t>t calls on all countries to</a:t>
            </a:r>
            <a:r>
              <a:rPr lang="en-GB" sz="3200" b="1">
                <a:solidFill>
                  <a:schemeClr val="bg1"/>
                </a:solidFill>
                <a:effectLst/>
                <a:ea typeface="Open Sans" panose="020B0606030504020204" pitchFamily="34" charset="0"/>
                <a:cs typeface="Open Sans" panose="020B0606030504020204" pitchFamily="34" charset="0"/>
              </a:rPr>
              <a:t>:</a:t>
            </a:r>
          </a:p>
        </p:txBody>
      </p:sp>
      <p:sp>
        <p:nvSpPr>
          <p:cNvPr id="9" name="TextBox 8">
            <a:extLst>
              <a:ext uri="{FF2B5EF4-FFF2-40B4-BE49-F238E27FC236}">
                <a16:creationId xmlns:a16="http://schemas.microsoft.com/office/drawing/2014/main" id="{20A748F1-EBC8-49AC-BF8C-F0BEE8627DFA}"/>
              </a:ext>
            </a:extLst>
          </p:cNvPr>
          <p:cNvSpPr txBox="1"/>
          <p:nvPr/>
        </p:nvSpPr>
        <p:spPr>
          <a:xfrm>
            <a:off x="246664" y="3203931"/>
            <a:ext cx="7699156" cy="2062103"/>
          </a:xfrm>
          <a:prstGeom prst="rect">
            <a:avLst/>
          </a:prstGeom>
          <a:noFill/>
          <a:ln>
            <a:noFill/>
          </a:ln>
        </p:spPr>
        <p:txBody>
          <a:bodyPr wrap="square" rtlCol="0">
            <a:spAutoFit/>
          </a:bodyPr>
          <a:lstStyle/>
          <a:p>
            <a:pPr marL="571500" indent="-571500">
              <a:buFont typeface="Arial" panose="020B0604020202020204" pitchFamily="34" charset="0"/>
              <a:buChar char="•"/>
            </a:pPr>
            <a:r>
              <a:rPr lang="en-GB" sz="3200" b="1">
                <a:solidFill>
                  <a:schemeClr val="bg1"/>
                </a:solidFill>
                <a:effectLst/>
                <a:ea typeface="Open Sans" panose="020B0606030504020204" pitchFamily="34" charset="0"/>
                <a:cs typeface="Open Sans" panose="020B0606030504020204" pitchFamily="34" charset="0"/>
              </a:rPr>
              <a:t>Strengthen their targets for 2030</a:t>
            </a:r>
          </a:p>
          <a:p>
            <a:pPr marL="571500" indent="-571500">
              <a:buFont typeface="Arial" panose="020B0604020202020204" pitchFamily="34" charset="0"/>
              <a:buChar char="•"/>
            </a:pPr>
            <a:r>
              <a:rPr lang="en-GB" sz="3200" b="1">
                <a:solidFill>
                  <a:schemeClr val="bg1"/>
                </a:solidFill>
                <a:ea typeface="Open Sans" panose="020B0606030504020204" pitchFamily="34" charset="0"/>
                <a:cs typeface="Open Sans" panose="020B0606030504020204" pitchFamily="34" charset="0"/>
              </a:rPr>
              <a:t>Develop plans to be </a:t>
            </a:r>
            <a:r>
              <a:rPr lang="en-GB" sz="3200" b="1" u="sng">
                <a:solidFill>
                  <a:schemeClr val="bg1"/>
                </a:solidFill>
                <a:ea typeface="Open Sans" panose="020B0606030504020204" pitchFamily="34" charset="0"/>
                <a:cs typeface="Open Sans" panose="020B0606030504020204" pitchFamily="34" charset="0"/>
              </a:rPr>
              <a:t>net carbon zero </a:t>
            </a:r>
            <a:r>
              <a:rPr lang="en-GB" sz="3200" b="1">
                <a:solidFill>
                  <a:schemeClr val="bg1"/>
                </a:solidFill>
                <a:ea typeface="Open Sans" panose="020B0606030504020204" pitchFamily="34" charset="0"/>
                <a:cs typeface="Open Sans" panose="020B0606030504020204" pitchFamily="34" charset="0"/>
              </a:rPr>
              <a:t>by 2050</a:t>
            </a:r>
          </a:p>
          <a:p>
            <a:pPr marL="571500" indent="-571500">
              <a:buFont typeface="Arial" panose="020B0604020202020204" pitchFamily="34" charset="0"/>
              <a:buChar char="•"/>
            </a:pPr>
            <a:r>
              <a:rPr lang="en-GB" sz="3200" b="1">
                <a:solidFill>
                  <a:schemeClr val="bg1"/>
                </a:solidFill>
                <a:effectLst/>
                <a:ea typeface="Open Sans" panose="020B0606030504020204" pitchFamily="34" charset="0"/>
                <a:cs typeface="Open Sans" panose="020B0606030504020204" pitchFamily="34" charset="0"/>
              </a:rPr>
              <a:t>Keep the target of 1.5° C in reach!</a:t>
            </a:r>
          </a:p>
        </p:txBody>
      </p:sp>
      <p:sp>
        <p:nvSpPr>
          <p:cNvPr id="13" name="TextBox 12">
            <a:extLst>
              <a:ext uri="{FF2B5EF4-FFF2-40B4-BE49-F238E27FC236}">
                <a16:creationId xmlns:a16="http://schemas.microsoft.com/office/drawing/2014/main" id="{9D62B034-1147-4144-B4FB-692E48029AC0}"/>
              </a:ext>
            </a:extLst>
          </p:cNvPr>
          <p:cNvSpPr txBox="1"/>
          <p:nvPr/>
        </p:nvSpPr>
        <p:spPr>
          <a:xfrm>
            <a:off x="7790700" y="5388064"/>
            <a:ext cx="4011875" cy="276999"/>
          </a:xfrm>
          <a:prstGeom prst="rect">
            <a:avLst/>
          </a:prstGeom>
          <a:noFill/>
        </p:spPr>
        <p:txBody>
          <a:bodyPr wrap="square">
            <a:spAutoFit/>
          </a:bodyPr>
          <a:lstStyle/>
          <a:p>
            <a:r>
              <a:rPr lang="en-GB" sz="1200" b="0"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David </a:t>
            </a:r>
            <a:r>
              <a:rPr lang="en-GB" sz="1200" b="0" i="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Bebber</a:t>
            </a: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1534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1ADD52-4F76-426B-826D-7B32418B79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 y="-1"/>
            <a:ext cx="9296400" cy="5715001"/>
          </a:xfrm>
          <a:prstGeom prst="rect">
            <a:avLst/>
          </a:prstGeom>
        </p:spPr>
      </p:pic>
      <p:sp>
        <p:nvSpPr>
          <p:cNvPr id="18" name="Rectangle 17">
            <a:extLst>
              <a:ext uri="{FF2B5EF4-FFF2-40B4-BE49-F238E27FC236}">
                <a16:creationId xmlns:a16="http://schemas.microsoft.com/office/drawing/2014/main" id="{42413738-52B6-48BF-8853-C2344FEB5743}"/>
              </a:ext>
            </a:extLst>
          </p:cNvPr>
          <p:cNvSpPr/>
          <p:nvPr/>
        </p:nvSpPr>
        <p:spPr>
          <a:xfrm>
            <a:off x="-152400" y="3300247"/>
            <a:ext cx="9002110" cy="2033743"/>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86EFCCD-AC92-492E-942A-5260F7454A55}"/>
              </a:ext>
            </a:extLst>
          </p:cNvPr>
          <p:cNvSpPr/>
          <p:nvPr/>
        </p:nvSpPr>
        <p:spPr>
          <a:xfrm>
            <a:off x="1949322" y="1556643"/>
            <a:ext cx="7194677" cy="1057917"/>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F811B12-BA05-4D50-B995-81EBE130654B}"/>
              </a:ext>
            </a:extLst>
          </p:cNvPr>
          <p:cNvSpPr/>
          <p:nvPr/>
        </p:nvSpPr>
        <p:spPr>
          <a:xfrm>
            <a:off x="-142240" y="381009"/>
            <a:ext cx="5179907" cy="8300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3D5B1A-B804-4811-A3F7-4C1138054ECD}"/>
              </a:ext>
            </a:extLst>
          </p:cNvPr>
          <p:cNvSpPr txBox="1"/>
          <p:nvPr/>
        </p:nvSpPr>
        <p:spPr>
          <a:xfrm>
            <a:off x="67791" y="381009"/>
            <a:ext cx="4969876" cy="769441"/>
          </a:xfrm>
          <a:prstGeom prst="rect">
            <a:avLst/>
          </a:prstGeom>
          <a:noFill/>
          <a:ln>
            <a:noFill/>
          </a:ln>
        </p:spPr>
        <p:txBody>
          <a:bodyPr wrap="square" rtlCol="0">
            <a:spAutoFit/>
          </a:bodyPr>
          <a:lstStyle/>
          <a:p>
            <a:r>
              <a:rPr lang="en-GB" sz="4400" b="1">
                <a:solidFill>
                  <a:schemeClr val="bg1"/>
                </a:solidFill>
                <a:effectLst/>
                <a:ea typeface="Open Sans" panose="020B0606030504020204" pitchFamily="34" charset="0"/>
                <a:cs typeface="Open Sans" panose="020B0606030504020204" pitchFamily="34" charset="0"/>
              </a:rPr>
              <a:t>Schools took action!</a:t>
            </a:r>
          </a:p>
        </p:txBody>
      </p:sp>
      <p:sp>
        <p:nvSpPr>
          <p:cNvPr id="14" name="TextBox 13">
            <a:extLst>
              <a:ext uri="{FF2B5EF4-FFF2-40B4-BE49-F238E27FC236}">
                <a16:creationId xmlns:a16="http://schemas.microsoft.com/office/drawing/2014/main" id="{06B014CF-80AF-4A09-BD74-0E99F263380E}"/>
              </a:ext>
            </a:extLst>
          </p:cNvPr>
          <p:cNvSpPr txBox="1"/>
          <p:nvPr/>
        </p:nvSpPr>
        <p:spPr>
          <a:xfrm>
            <a:off x="67791" y="2960173"/>
            <a:ext cx="8699936" cy="2246769"/>
          </a:xfrm>
          <a:prstGeom prst="rect">
            <a:avLst/>
          </a:prstGeom>
          <a:noFill/>
        </p:spPr>
        <p:txBody>
          <a:bodyPr wrap="square">
            <a:spAutoFit/>
          </a:bodyPr>
          <a:lstStyle/>
          <a:p>
            <a:endParaRPr lang="en-GB" sz="2800" b="1">
              <a:solidFill>
                <a:schemeClr val="bg1"/>
              </a:solidFill>
              <a:latin typeface="Calibri" panose="020F0502020204030204" pitchFamily="34" charset="0"/>
              <a:ea typeface="Times New Roman" panose="02020603050405020304" pitchFamily="18" charset="0"/>
            </a:endParaRPr>
          </a:p>
          <a:p>
            <a:r>
              <a:rPr lang="en-GB" sz="2800" b="1">
                <a:solidFill>
                  <a:schemeClr val="bg1"/>
                </a:solidFill>
                <a:latin typeface="Calibri" panose="020F0502020204030204" pitchFamily="34" charset="0"/>
                <a:ea typeface="Times New Roman" panose="02020603050405020304" pitchFamily="18" charset="0"/>
              </a:rPr>
              <a:t>These promises let world leaders know that young people are ready to do their part to fight climate change, and that they need world leaders to step up and make the big changes needed!</a:t>
            </a:r>
            <a:endParaRPr lang="en-GB" sz="4400" b="1">
              <a:solidFill>
                <a:schemeClr val="bg1"/>
              </a:solidFill>
              <a:ea typeface="Calibri" panose="020F0502020204030204" pitchFamily="34" charset="0"/>
            </a:endParaRPr>
          </a:p>
        </p:txBody>
      </p:sp>
      <p:sp>
        <p:nvSpPr>
          <p:cNvPr id="15" name="TextBox 14">
            <a:extLst>
              <a:ext uri="{FF2B5EF4-FFF2-40B4-BE49-F238E27FC236}">
                <a16:creationId xmlns:a16="http://schemas.microsoft.com/office/drawing/2014/main" id="{CFCC4D5D-94AC-4FF7-964A-1A81F943050E}"/>
              </a:ext>
            </a:extLst>
          </p:cNvPr>
          <p:cNvSpPr txBox="1"/>
          <p:nvPr/>
        </p:nvSpPr>
        <p:spPr>
          <a:xfrm>
            <a:off x="2049517" y="1556643"/>
            <a:ext cx="7094483" cy="1077218"/>
          </a:xfrm>
          <a:prstGeom prst="rect">
            <a:avLst/>
          </a:prstGeom>
          <a:noFill/>
        </p:spPr>
        <p:txBody>
          <a:bodyPr wrap="square">
            <a:spAutoFit/>
          </a:bodyPr>
          <a:lstStyle/>
          <a:p>
            <a:r>
              <a:rPr lang="en-GB" sz="3200" b="1">
                <a:solidFill>
                  <a:schemeClr val="bg1"/>
                </a:solidFill>
                <a:latin typeface="Calibri" panose="020F0502020204030204" pitchFamily="34" charset="0"/>
                <a:ea typeface="Times New Roman" panose="02020603050405020304" pitchFamily="18" charset="0"/>
              </a:rPr>
              <a:t>Thousands of schools joined together to form a Forest of Promises for COP26! </a:t>
            </a:r>
          </a:p>
        </p:txBody>
      </p:sp>
    </p:spTree>
    <p:extLst>
      <p:ext uri="{BB962C8B-B14F-4D97-AF65-F5344CB8AC3E}">
        <p14:creationId xmlns:p14="http://schemas.microsoft.com/office/powerpoint/2010/main" val="421389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FB7FB-B728-48D3-926E-F84A0152E1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0" y="-41375"/>
            <a:ext cx="4475436" cy="5967248"/>
          </a:xfrm>
          <a:prstGeom prst="rect">
            <a:avLst/>
          </a:prstGeom>
        </p:spPr>
      </p:pic>
      <p:pic>
        <p:nvPicPr>
          <p:cNvPr id="2" name="Picture 1">
            <a:extLst>
              <a:ext uri="{FF2B5EF4-FFF2-40B4-BE49-F238E27FC236}">
                <a16:creationId xmlns:a16="http://schemas.microsoft.com/office/drawing/2014/main" id="{A7949DE3-CB3B-4785-A996-6034F750C650}"/>
              </a:ext>
            </a:extLst>
          </p:cNvPr>
          <p:cNvPicPr>
            <a:picLocks noChangeAspect="1"/>
          </p:cNvPicPr>
          <p:nvPr/>
        </p:nvPicPr>
        <p:blipFill>
          <a:blip r:embed="rId4"/>
          <a:stretch>
            <a:fillRect/>
          </a:stretch>
        </p:blipFill>
        <p:spPr>
          <a:xfrm>
            <a:off x="4477407" y="-41375"/>
            <a:ext cx="4666593" cy="5825121"/>
          </a:xfrm>
          <a:prstGeom prst="rect">
            <a:avLst/>
          </a:prstGeom>
        </p:spPr>
      </p:pic>
      <p:sp>
        <p:nvSpPr>
          <p:cNvPr id="11" name="Rectangle 10">
            <a:extLst>
              <a:ext uri="{FF2B5EF4-FFF2-40B4-BE49-F238E27FC236}">
                <a16:creationId xmlns:a16="http://schemas.microsoft.com/office/drawing/2014/main" id="{5F811B12-BA05-4D50-B995-81EBE130654B}"/>
              </a:ext>
            </a:extLst>
          </p:cNvPr>
          <p:cNvSpPr/>
          <p:nvPr/>
        </p:nvSpPr>
        <p:spPr>
          <a:xfrm>
            <a:off x="-152401" y="465092"/>
            <a:ext cx="4156841" cy="712067"/>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F09E3B54-86AF-4331-A943-53266420BEEC}"/>
              </a:ext>
            </a:extLst>
          </p:cNvPr>
          <p:cNvSpPr/>
          <p:nvPr/>
        </p:nvSpPr>
        <p:spPr>
          <a:xfrm>
            <a:off x="-152400" y="1104284"/>
            <a:ext cx="2790498" cy="712067"/>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3D5B1A-B804-4811-A3F7-4C1138054ECD}"/>
              </a:ext>
            </a:extLst>
          </p:cNvPr>
          <p:cNvSpPr txBox="1"/>
          <p:nvPr/>
        </p:nvSpPr>
        <p:spPr>
          <a:xfrm>
            <a:off x="67791" y="381009"/>
            <a:ext cx="3936650" cy="1446550"/>
          </a:xfrm>
          <a:prstGeom prst="rect">
            <a:avLst/>
          </a:prstGeom>
          <a:noFill/>
          <a:ln>
            <a:noFill/>
          </a:ln>
        </p:spPr>
        <p:txBody>
          <a:bodyPr wrap="square" rtlCol="0">
            <a:spAutoFit/>
          </a:bodyPr>
          <a:lstStyle/>
          <a:p>
            <a:r>
              <a:rPr lang="en-GB" sz="4400" b="1">
                <a:solidFill>
                  <a:schemeClr val="bg1"/>
                </a:solidFill>
                <a:effectLst/>
                <a:ea typeface="Open Sans" panose="020B0606030504020204" pitchFamily="34" charset="0"/>
                <a:cs typeface="Open Sans" panose="020B0606030504020204" pitchFamily="34" charset="0"/>
              </a:rPr>
              <a:t>Promises in the Blue Zone</a:t>
            </a:r>
          </a:p>
        </p:txBody>
      </p:sp>
      <p:sp>
        <p:nvSpPr>
          <p:cNvPr id="17" name="Rectangle 16">
            <a:extLst>
              <a:ext uri="{FF2B5EF4-FFF2-40B4-BE49-F238E27FC236}">
                <a16:creationId xmlns:a16="http://schemas.microsoft.com/office/drawing/2014/main" id="{C055AB73-FBE4-4025-A69C-D9CBF5E2D58B}"/>
              </a:ext>
            </a:extLst>
          </p:cNvPr>
          <p:cNvSpPr/>
          <p:nvPr/>
        </p:nvSpPr>
        <p:spPr>
          <a:xfrm>
            <a:off x="4686124" y="4693738"/>
            <a:ext cx="4520528" cy="965305"/>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BA029430-48DA-4E5F-85DD-0C7473515408}"/>
              </a:ext>
            </a:extLst>
          </p:cNvPr>
          <p:cNvSpPr txBox="1"/>
          <p:nvPr/>
        </p:nvSpPr>
        <p:spPr>
          <a:xfrm>
            <a:off x="4056945" y="4637648"/>
            <a:ext cx="4902573" cy="1077218"/>
          </a:xfrm>
          <a:prstGeom prst="rect">
            <a:avLst/>
          </a:prstGeom>
          <a:noFill/>
          <a:ln>
            <a:noFill/>
          </a:ln>
        </p:spPr>
        <p:txBody>
          <a:bodyPr wrap="square" rtlCol="0">
            <a:spAutoFit/>
          </a:bodyPr>
          <a:lstStyle/>
          <a:p>
            <a:pPr algn="r"/>
            <a:r>
              <a:rPr lang="en-GB" sz="3200" b="1">
                <a:solidFill>
                  <a:schemeClr val="bg1"/>
                </a:solidFill>
                <a:ea typeface="Calibri" panose="020F0502020204030204" pitchFamily="34" charset="0"/>
              </a:rPr>
              <a:t>Scotland’s First Minister Nicola Sturgeon</a:t>
            </a:r>
            <a:endParaRPr lang="en-GB" sz="3200" b="1">
              <a:solidFill>
                <a:schemeClr val="bg1"/>
              </a:solidFill>
              <a:effectLst/>
              <a:ea typeface="Calibri" panose="020F0502020204030204" pitchFamily="34" charset="0"/>
            </a:endParaRPr>
          </a:p>
        </p:txBody>
      </p:sp>
    </p:spTree>
    <p:extLst>
      <p:ext uri="{BB962C8B-B14F-4D97-AF65-F5344CB8AC3E}">
        <p14:creationId xmlns:p14="http://schemas.microsoft.com/office/powerpoint/2010/main" val="112930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583D88-CF30-4DB8-9F84-D6514F0505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4929351" cy="5715000"/>
          </a:xfrm>
          <a:prstGeom prst="rect">
            <a:avLst/>
          </a:prstGeom>
        </p:spPr>
      </p:pic>
      <p:pic>
        <p:nvPicPr>
          <p:cNvPr id="4" name="Picture 3">
            <a:extLst>
              <a:ext uri="{FF2B5EF4-FFF2-40B4-BE49-F238E27FC236}">
                <a16:creationId xmlns:a16="http://schemas.microsoft.com/office/drawing/2014/main" id="{1A732766-BF8E-4AED-AE57-4B82709C2F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1650" y="0"/>
            <a:ext cx="4832350" cy="5715000"/>
          </a:xfrm>
          <a:prstGeom prst="rect">
            <a:avLst/>
          </a:prstGeom>
        </p:spPr>
      </p:pic>
      <p:sp>
        <p:nvSpPr>
          <p:cNvPr id="6" name="Rectangle 5">
            <a:extLst>
              <a:ext uri="{FF2B5EF4-FFF2-40B4-BE49-F238E27FC236}">
                <a16:creationId xmlns:a16="http://schemas.microsoft.com/office/drawing/2014/main" id="{0FFE14EB-0302-4F0B-9AF8-05E9878AEDDD}"/>
              </a:ext>
            </a:extLst>
          </p:cNvPr>
          <p:cNvSpPr/>
          <p:nvPr/>
        </p:nvSpPr>
        <p:spPr>
          <a:xfrm>
            <a:off x="-152401" y="465092"/>
            <a:ext cx="4156841" cy="712067"/>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98B296-ED2C-44A2-BB20-31C278849CB3}"/>
              </a:ext>
            </a:extLst>
          </p:cNvPr>
          <p:cNvSpPr/>
          <p:nvPr/>
        </p:nvSpPr>
        <p:spPr>
          <a:xfrm>
            <a:off x="-152401" y="1104284"/>
            <a:ext cx="3231931" cy="712067"/>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006784-E437-4C36-8CC6-13AA801308A3}"/>
              </a:ext>
            </a:extLst>
          </p:cNvPr>
          <p:cNvSpPr txBox="1"/>
          <p:nvPr/>
        </p:nvSpPr>
        <p:spPr>
          <a:xfrm>
            <a:off x="67791" y="381009"/>
            <a:ext cx="3936650" cy="1446550"/>
          </a:xfrm>
          <a:prstGeom prst="rect">
            <a:avLst/>
          </a:prstGeom>
          <a:noFill/>
          <a:ln>
            <a:noFill/>
          </a:ln>
        </p:spPr>
        <p:txBody>
          <a:bodyPr wrap="square" rtlCol="0">
            <a:spAutoFit/>
          </a:bodyPr>
          <a:lstStyle/>
          <a:p>
            <a:r>
              <a:rPr lang="en-GB" sz="4400" b="1">
                <a:solidFill>
                  <a:schemeClr val="bg1"/>
                </a:solidFill>
                <a:effectLst/>
                <a:ea typeface="Open Sans" panose="020B0606030504020204" pitchFamily="34" charset="0"/>
                <a:cs typeface="Open Sans" panose="020B0606030504020204" pitchFamily="34" charset="0"/>
              </a:rPr>
              <a:t>Promises in the Green Zone</a:t>
            </a:r>
          </a:p>
        </p:txBody>
      </p:sp>
    </p:spTree>
    <p:extLst>
      <p:ext uri="{BB962C8B-B14F-4D97-AF65-F5344CB8AC3E}">
        <p14:creationId xmlns:p14="http://schemas.microsoft.com/office/powerpoint/2010/main" val="1240490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EE8197A4-DA18-4D7B-8DCD-DB6FB4AF8F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5411530" cy="2474410"/>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5" name="Picture 4">
            <a:extLst>
              <a:ext uri="{FF2B5EF4-FFF2-40B4-BE49-F238E27FC236}">
                <a16:creationId xmlns:a16="http://schemas.microsoft.com/office/drawing/2014/main" id="{706762CD-EC3D-4F2D-B646-1F8FBA168D9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
          <a:stretch/>
        </p:blipFill>
        <p:spPr>
          <a:xfrm>
            <a:off x="4216674" y="10"/>
            <a:ext cx="4927327" cy="3125601"/>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21" name="Picture 20">
            <a:extLst>
              <a:ext uri="{FF2B5EF4-FFF2-40B4-BE49-F238E27FC236}">
                <a16:creationId xmlns:a16="http://schemas.microsoft.com/office/drawing/2014/main" id="{B67177C7-0625-43C3-A3C8-F8689881875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36508" y="3239911"/>
            <a:ext cx="6007493" cy="2475089"/>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17" name="Picture 16">
            <a:extLst>
              <a:ext uri="{FF2B5EF4-FFF2-40B4-BE49-F238E27FC236}">
                <a16:creationId xmlns:a16="http://schemas.microsoft.com/office/drawing/2014/main" id="{F58A48F1-9C81-4CF4-8973-48C64F0098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4"/>
          <a:stretch/>
        </p:blipFill>
        <p:spPr>
          <a:xfrm>
            <a:off x="20" y="2588720"/>
            <a:ext cx="4657145" cy="3126280"/>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Tree>
    <p:extLst>
      <p:ext uri="{BB962C8B-B14F-4D97-AF65-F5344CB8AC3E}">
        <p14:creationId xmlns:p14="http://schemas.microsoft.com/office/powerpoint/2010/main" val="58902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E1E3AC7-2D0B-45DD-BACE-69E63DBC01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5411530" cy="2474410"/>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3" name="Picture 2">
            <a:extLst>
              <a:ext uri="{FF2B5EF4-FFF2-40B4-BE49-F238E27FC236}">
                <a16:creationId xmlns:a16="http://schemas.microsoft.com/office/drawing/2014/main" id="{E88FD1B9-AC2E-4F9C-BEA5-89338F68C8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
          <a:stretch/>
        </p:blipFill>
        <p:spPr>
          <a:xfrm>
            <a:off x="4216674" y="10"/>
            <a:ext cx="4927327" cy="3125601"/>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20" name="Picture 19">
            <a:extLst>
              <a:ext uri="{FF2B5EF4-FFF2-40B4-BE49-F238E27FC236}">
                <a16:creationId xmlns:a16="http://schemas.microsoft.com/office/drawing/2014/main" id="{49FD868A-3546-48FA-878D-627F4BC62FD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36508" y="3239911"/>
            <a:ext cx="6007493" cy="2475089"/>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1026" name="Picture 2" descr="Image">
            <a:extLst>
              <a:ext uri="{FF2B5EF4-FFF2-40B4-BE49-F238E27FC236}">
                <a16:creationId xmlns:a16="http://schemas.microsoft.com/office/drawing/2014/main" id="{1A5D60A0-BB38-4494-8E90-D2DEBA479C4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 y="2588720"/>
            <a:ext cx="4657145" cy="3126280"/>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38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grass, outdoor, plant, tree&#10;&#10;Description automatically generated">
            <a:extLst>
              <a:ext uri="{FF2B5EF4-FFF2-40B4-BE49-F238E27FC236}">
                <a16:creationId xmlns:a16="http://schemas.microsoft.com/office/drawing/2014/main" id="{8F3F934D-74D4-49DD-961C-96EDCBD0548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68"/>
            <a:ext cx="9143980" cy="5713932"/>
          </a:xfrm>
          <a:prstGeom prst="rect">
            <a:avLst/>
          </a:prstGeom>
        </p:spPr>
      </p:pic>
    </p:spTree>
    <p:extLst>
      <p:ext uri="{BB962C8B-B14F-4D97-AF65-F5344CB8AC3E}">
        <p14:creationId xmlns:p14="http://schemas.microsoft.com/office/powerpoint/2010/main" val="2935326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52FB4E7-1540-47E0-981A-83D43A1CEBD4}"/>
              </a:ext>
            </a:extLst>
          </p:cNvPr>
          <p:cNvSpPr txBox="1"/>
          <p:nvPr/>
        </p:nvSpPr>
        <p:spPr>
          <a:xfrm>
            <a:off x="251808" y="2138704"/>
            <a:ext cx="4134170" cy="4154984"/>
          </a:xfrm>
          <a:prstGeom prst="rect">
            <a:avLst/>
          </a:prstGeom>
          <a:noFill/>
          <a:ln>
            <a:noFill/>
          </a:ln>
        </p:spPr>
        <p:txBody>
          <a:bodyPr wrap="square" rtlCol="0">
            <a:spAutoFit/>
          </a:bodyPr>
          <a:lstStyle/>
          <a:p>
            <a:pPr marL="457200" indent="-457200">
              <a:buFont typeface="Arial" panose="020B0604020202020204" pitchFamily="34" charset="0"/>
              <a:buChar char="•"/>
            </a:pPr>
            <a:r>
              <a:rPr lang="en-GB" sz="2400" b="1">
                <a:solidFill>
                  <a:schemeClr val="bg1"/>
                </a:solidFill>
                <a:effectLst/>
                <a:ea typeface="Open Sans" panose="020B0606030504020204" pitchFamily="34" charset="0"/>
                <a:cs typeface="Open Sans" panose="020B0606030504020204" pitchFamily="34" charset="0"/>
              </a:rPr>
              <a:t>Start an eco-club</a:t>
            </a:r>
          </a:p>
          <a:p>
            <a:pPr marL="457200" indent="-457200">
              <a:buFont typeface="Arial" panose="020B0604020202020204" pitchFamily="34" charset="0"/>
              <a:buChar char="•"/>
            </a:pPr>
            <a:r>
              <a:rPr lang="en-GB" sz="2400" b="1">
                <a:solidFill>
                  <a:schemeClr val="bg1"/>
                </a:solidFill>
                <a:effectLst/>
                <a:ea typeface="Open Sans" panose="020B0606030504020204" pitchFamily="34" charset="0"/>
                <a:cs typeface="Open Sans" panose="020B0606030504020204" pitchFamily="34" charset="0"/>
              </a:rPr>
              <a:t>Create a wildlife habitat area</a:t>
            </a:r>
          </a:p>
          <a:p>
            <a:pPr marL="457200" indent="-457200">
              <a:buFont typeface="Arial" panose="020B0604020202020204" pitchFamily="34" charset="0"/>
              <a:buChar char="•"/>
            </a:pPr>
            <a:r>
              <a:rPr lang="en-GB" sz="2400" b="1">
                <a:solidFill>
                  <a:schemeClr val="bg1"/>
                </a:solidFill>
                <a:effectLst/>
                <a:ea typeface="Open Sans" panose="020B0606030504020204" pitchFamily="34" charset="0"/>
                <a:cs typeface="Open Sans" panose="020B0606030504020204" pitchFamily="34" charset="0"/>
              </a:rPr>
              <a:t>Plant trees and wildflowers</a:t>
            </a:r>
          </a:p>
          <a:p>
            <a:pPr marL="457200" indent="-457200">
              <a:buFont typeface="Arial" panose="020B0604020202020204" pitchFamily="34" charset="0"/>
              <a:buChar char="•"/>
            </a:pPr>
            <a:r>
              <a:rPr lang="en-GB" sz="2400" b="1">
                <a:solidFill>
                  <a:schemeClr val="bg1"/>
                </a:solidFill>
                <a:ea typeface="Open Sans" panose="020B0606030504020204" pitchFamily="34" charset="0"/>
                <a:cs typeface="Open Sans" panose="020B0606030504020204" pitchFamily="34" charset="0"/>
              </a:rPr>
              <a:t>Grow your own food</a:t>
            </a:r>
          </a:p>
          <a:p>
            <a:pPr marL="457200" indent="-457200">
              <a:buFont typeface="Arial" panose="020B0604020202020204" pitchFamily="34" charset="0"/>
              <a:buChar char="•"/>
            </a:pPr>
            <a:r>
              <a:rPr lang="en-GB" sz="2400" b="1">
                <a:solidFill>
                  <a:schemeClr val="bg1"/>
                </a:solidFill>
                <a:effectLst/>
                <a:ea typeface="Open Sans" panose="020B0606030504020204" pitchFamily="34" charset="0"/>
                <a:cs typeface="Open Sans" panose="020B0606030504020204" pitchFamily="34" charset="0"/>
              </a:rPr>
              <a:t>Biodiversity survey</a:t>
            </a:r>
            <a:endParaRPr lang="en-GB" sz="2400" b="1">
              <a:solidFill>
                <a:schemeClr val="bg1"/>
              </a:solidFill>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GB" sz="2400" b="1">
                <a:solidFill>
                  <a:schemeClr val="bg1"/>
                </a:solidFill>
                <a:effectLst/>
                <a:ea typeface="Open Sans" panose="020B0606030504020204" pitchFamily="34" charset="0"/>
                <a:cs typeface="Open Sans" panose="020B0606030504020204" pitchFamily="34" charset="0"/>
              </a:rPr>
              <a:t>Reduce carbon footprint</a:t>
            </a:r>
          </a:p>
          <a:p>
            <a:pPr marL="457200" indent="-457200">
              <a:buFont typeface="Arial" panose="020B0604020202020204" pitchFamily="34" charset="0"/>
              <a:buChar char="•"/>
            </a:pPr>
            <a:r>
              <a:rPr lang="en-GB" sz="2400" b="1">
                <a:solidFill>
                  <a:schemeClr val="bg1"/>
                </a:solidFill>
                <a:effectLst/>
                <a:ea typeface="Open Sans" panose="020B0606030504020204" pitchFamily="34" charset="0"/>
                <a:cs typeface="Open Sans" panose="020B0606030504020204" pitchFamily="34" charset="0"/>
              </a:rPr>
              <a:t>Meat &amp; dairy free meals</a:t>
            </a:r>
          </a:p>
          <a:p>
            <a:pPr marL="457200" indent="-457200">
              <a:buFont typeface="Arial" panose="020B0604020202020204" pitchFamily="34" charset="0"/>
              <a:buChar char="•"/>
            </a:pPr>
            <a:r>
              <a:rPr lang="en-GB" sz="2400" b="1">
                <a:solidFill>
                  <a:schemeClr val="bg1"/>
                </a:solidFill>
                <a:ea typeface="Open Sans" panose="020B0606030504020204" pitchFamily="34" charset="0"/>
                <a:cs typeface="Open Sans" panose="020B0606030504020204" pitchFamily="34" charset="0"/>
              </a:rPr>
              <a:t>Reduce food waste</a:t>
            </a:r>
          </a:p>
          <a:p>
            <a:pPr marL="457200" indent="-457200">
              <a:buFont typeface="Arial" panose="020B0604020202020204" pitchFamily="34" charset="0"/>
              <a:buChar char="•"/>
            </a:pPr>
            <a:endParaRPr lang="en-GB" sz="2400" b="1">
              <a:solidFill>
                <a:schemeClr val="bg1"/>
              </a:solidFill>
              <a:effectLst/>
              <a:ea typeface="Open Sans" panose="020B0606030504020204" pitchFamily="34" charset="0"/>
              <a:cs typeface="Open Sans" panose="020B0606030504020204" pitchFamily="34" charset="0"/>
            </a:endParaRPr>
          </a:p>
          <a:p>
            <a:endParaRPr lang="en-GB" sz="2400" b="1">
              <a:solidFill>
                <a:schemeClr val="bg1"/>
              </a:solidFill>
              <a:effectLst/>
              <a:ea typeface="Open Sans" panose="020B0606030504020204" pitchFamily="34" charset="0"/>
              <a:cs typeface="Open Sans" panose="020B0606030504020204" pitchFamily="34" charset="0"/>
            </a:endParaRPr>
          </a:p>
        </p:txBody>
      </p:sp>
      <p:sp>
        <p:nvSpPr>
          <p:cNvPr id="49" name="Rectangle 48">
            <a:extLst>
              <a:ext uri="{FF2B5EF4-FFF2-40B4-BE49-F238E27FC236}">
                <a16:creationId xmlns:a16="http://schemas.microsoft.com/office/drawing/2014/main" id="{8123CC81-C56E-41E4-82D4-FE1D816645F4}"/>
              </a:ext>
            </a:extLst>
          </p:cNvPr>
          <p:cNvSpPr/>
          <p:nvPr/>
        </p:nvSpPr>
        <p:spPr>
          <a:xfrm>
            <a:off x="251808" y="692154"/>
            <a:ext cx="3216605" cy="5025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49">
            <a:extLst>
              <a:ext uri="{FF2B5EF4-FFF2-40B4-BE49-F238E27FC236}">
                <a16:creationId xmlns:a16="http://schemas.microsoft.com/office/drawing/2014/main" id="{09C93AFE-C19B-456E-ADBA-9C2A969D4F04}"/>
              </a:ext>
            </a:extLst>
          </p:cNvPr>
          <p:cNvSpPr/>
          <p:nvPr/>
        </p:nvSpPr>
        <p:spPr>
          <a:xfrm>
            <a:off x="-126125" y="432458"/>
            <a:ext cx="3899339" cy="830021"/>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A8493CE8-0828-4994-AE0A-60798965EE92}"/>
              </a:ext>
            </a:extLst>
          </p:cNvPr>
          <p:cNvSpPr/>
          <p:nvPr/>
        </p:nvSpPr>
        <p:spPr>
          <a:xfrm>
            <a:off x="-126124" y="1110667"/>
            <a:ext cx="3300248" cy="830021"/>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6C3BEB84-7AE7-4F22-8F94-CE44B3C6A999}"/>
              </a:ext>
            </a:extLst>
          </p:cNvPr>
          <p:cNvSpPr txBox="1"/>
          <p:nvPr/>
        </p:nvSpPr>
        <p:spPr>
          <a:xfrm>
            <a:off x="101902" y="432458"/>
            <a:ext cx="4284076" cy="1446550"/>
          </a:xfrm>
          <a:prstGeom prst="rect">
            <a:avLst/>
          </a:prstGeom>
          <a:noFill/>
          <a:ln>
            <a:noFill/>
          </a:ln>
        </p:spPr>
        <p:txBody>
          <a:bodyPr wrap="square" rtlCol="0">
            <a:spAutoFit/>
          </a:bodyPr>
          <a:lstStyle/>
          <a:p>
            <a:r>
              <a:rPr lang="en-GB" sz="4400" b="1">
                <a:solidFill>
                  <a:schemeClr val="bg1"/>
                </a:solidFill>
                <a:effectLst/>
                <a:ea typeface="Open Sans" panose="020B0606030504020204" pitchFamily="34" charset="0"/>
                <a:cs typeface="Open Sans" panose="020B0606030504020204" pitchFamily="34" charset="0"/>
              </a:rPr>
              <a:t>What can your school do?</a:t>
            </a:r>
          </a:p>
        </p:txBody>
      </p:sp>
      <p:sp>
        <p:nvSpPr>
          <p:cNvPr id="53" name="TextBox 52">
            <a:extLst>
              <a:ext uri="{FF2B5EF4-FFF2-40B4-BE49-F238E27FC236}">
                <a16:creationId xmlns:a16="http://schemas.microsoft.com/office/drawing/2014/main" id="{514226CD-A0E9-48EC-815C-056D2DF143C0}"/>
              </a:ext>
            </a:extLst>
          </p:cNvPr>
          <p:cNvSpPr txBox="1"/>
          <p:nvPr/>
        </p:nvSpPr>
        <p:spPr>
          <a:xfrm>
            <a:off x="4385978" y="553005"/>
            <a:ext cx="4284076" cy="4893647"/>
          </a:xfrm>
          <a:prstGeom prst="rect">
            <a:avLst/>
          </a:prstGeom>
          <a:noFill/>
          <a:ln>
            <a:noFill/>
          </a:ln>
        </p:spPr>
        <p:txBody>
          <a:bodyPr wrap="square" lIns="91440" tIns="45720" rIns="91440" bIns="45720" rtlCol="0" anchor="t">
            <a:spAutoFit/>
          </a:bodyPr>
          <a:lstStyle/>
          <a:p>
            <a:pPr marL="457200" indent="-457200">
              <a:buFont typeface="Arial" panose="020B0604020202020204" pitchFamily="34" charset="0"/>
              <a:buChar char="•"/>
            </a:pPr>
            <a:r>
              <a:rPr lang="en-GB" sz="2400" b="1">
                <a:solidFill>
                  <a:schemeClr val="bg1"/>
                </a:solidFill>
                <a:effectLst/>
                <a:ea typeface="Open Sans"/>
                <a:cs typeface="Open Sans"/>
              </a:rPr>
              <a:t>Walk to school zones</a:t>
            </a:r>
          </a:p>
          <a:p>
            <a:pPr marL="457200" indent="-457200">
              <a:buFont typeface="Arial" panose="020B0604020202020204" pitchFamily="34" charset="0"/>
              <a:buChar char="•"/>
            </a:pPr>
            <a:r>
              <a:rPr lang="en-GB" sz="2400" b="1">
                <a:solidFill>
                  <a:schemeClr val="bg1"/>
                </a:solidFill>
                <a:ea typeface="Open Sans"/>
                <a:cs typeface="Open Sans"/>
              </a:rPr>
              <a:t>Reduce, Reuse, Recycle</a:t>
            </a:r>
            <a:endParaRPr lang="en-GB" sz="2400" b="1">
              <a:solidFill>
                <a:schemeClr val="bg1"/>
              </a:solidFill>
              <a:effectLst/>
              <a:ea typeface="Open Sans"/>
              <a:cs typeface="Open Sans"/>
            </a:endParaRPr>
          </a:p>
          <a:p>
            <a:pPr marL="457200" indent="-457200">
              <a:buFont typeface="Arial" panose="020B0604020202020204" pitchFamily="34" charset="0"/>
              <a:buChar char="•"/>
            </a:pPr>
            <a:r>
              <a:rPr lang="en-GB" sz="2400" b="1">
                <a:solidFill>
                  <a:schemeClr val="bg1"/>
                </a:solidFill>
                <a:effectLst/>
                <a:ea typeface="Open Sans"/>
                <a:cs typeface="Open Sans"/>
              </a:rPr>
              <a:t>School uniform swaps</a:t>
            </a:r>
          </a:p>
          <a:p>
            <a:pPr marL="457200" indent="-457200">
              <a:buFont typeface="Arial" panose="020B0604020202020204" pitchFamily="34" charset="0"/>
              <a:buChar char="•"/>
            </a:pPr>
            <a:r>
              <a:rPr lang="en-GB" sz="2400" b="1">
                <a:solidFill>
                  <a:schemeClr val="bg1"/>
                </a:solidFill>
                <a:effectLst/>
                <a:ea typeface="Open Sans"/>
                <a:cs typeface="Open Sans"/>
              </a:rPr>
              <a:t>Sustainable paper</a:t>
            </a:r>
            <a:r>
              <a:rPr lang="en-GB" sz="2400" b="1">
                <a:solidFill>
                  <a:schemeClr val="bg1"/>
                </a:solidFill>
                <a:ea typeface="Open Sans"/>
                <a:cs typeface="Open Sans"/>
              </a:rPr>
              <a:t> and</a:t>
            </a:r>
            <a:r>
              <a:rPr lang="en-GB" sz="2400" b="1">
                <a:solidFill>
                  <a:schemeClr val="bg1"/>
                </a:solidFill>
                <a:effectLst/>
                <a:ea typeface="Open Sans"/>
                <a:cs typeface="Open Sans"/>
              </a:rPr>
              <a:t> other school supplies</a:t>
            </a:r>
          </a:p>
          <a:p>
            <a:pPr marL="457200" indent="-457200">
              <a:buFont typeface="Arial" panose="020B0604020202020204" pitchFamily="34" charset="0"/>
              <a:buChar char="•"/>
            </a:pPr>
            <a:r>
              <a:rPr lang="en-GB" sz="2400" b="1">
                <a:solidFill>
                  <a:schemeClr val="bg1"/>
                </a:solidFill>
                <a:effectLst/>
                <a:ea typeface="Open Sans"/>
                <a:cs typeface="Open Sans"/>
              </a:rPr>
              <a:t>Change school energy supply</a:t>
            </a:r>
          </a:p>
          <a:p>
            <a:pPr marL="457200" indent="-457200">
              <a:buFont typeface="Arial" panose="020B0604020202020204" pitchFamily="34" charset="0"/>
              <a:buChar char="•"/>
            </a:pPr>
            <a:r>
              <a:rPr lang="en-GB" sz="2400" b="1">
                <a:solidFill>
                  <a:schemeClr val="bg1"/>
                </a:solidFill>
                <a:ea typeface="Open Sans"/>
                <a:cs typeface="Open Sans"/>
              </a:rPr>
              <a:t>Talk to local businesses</a:t>
            </a:r>
          </a:p>
          <a:p>
            <a:pPr marL="457200" indent="-457200">
              <a:buFont typeface="Arial" panose="020B0604020202020204" pitchFamily="34" charset="0"/>
              <a:buChar char="•"/>
            </a:pPr>
            <a:r>
              <a:rPr lang="en-GB" sz="2400" b="1">
                <a:solidFill>
                  <a:schemeClr val="bg1"/>
                </a:solidFill>
                <a:ea typeface="+mn-lt"/>
                <a:cs typeface="+mn-lt"/>
              </a:rPr>
              <a:t>Campaign for nature</a:t>
            </a:r>
            <a:endParaRPr lang="en-GB" sz="2400" b="1">
              <a:solidFill>
                <a:schemeClr val="bg1"/>
              </a:solidFill>
              <a:ea typeface="Open Sans"/>
              <a:cs typeface="Open Sans"/>
            </a:endParaRPr>
          </a:p>
          <a:p>
            <a:pPr marL="457200" indent="-457200">
              <a:buFont typeface="Arial" panose="020B0604020202020204" pitchFamily="34" charset="0"/>
              <a:buChar char="•"/>
            </a:pPr>
            <a:r>
              <a:rPr lang="en-GB" sz="2400" b="1">
                <a:solidFill>
                  <a:schemeClr val="bg1"/>
                </a:solidFill>
                <a:effectLst/>
                <a:ea typeface="Open Sans"/>
                <a:cs typeface="Open Sans"/>
              </a:rPr>
              <a:t>Keep the climate conversation going</a:t>
            </a:r>
          </a:p>
          <a:p>
            <a:pPr marL="457200" indent="-457200">
              <a:buFont typeface="Arial" panose="020B0604020202020204" pitchFamily="34" charset="0"/>
              <a:buChar char="•"/>
            </a:pPr>
            <a:r>
              <a:rPr lang="en-GB" sz="2400" b="1">
                <a:solidFill>
                  <a:schemeClr val="bg1"/>
                </a:solidFill>
                <a:ea typeface="Open Sans"/>
                <a:cs typeface="Open Sans"/>
              </a:rPr>
              <a:t>Make sure your climate promises are kept!</a:t>
            </a:r>
            <a:endParaRPr lang="en-GB" sz="2400" b="1">
              <a:solidFill>
                <a:schemeClr val="bg1"/>
              </a:solidFill>
              <a:effectLst/>
              <a:ea typeface="Open Sans"/>
              <a:cs typeface="Open Sans"/>
            </a:endParaRPr>
          </a:p>
        </p:txBody>
      </p:sp>
    </p:spTree>
    <p:extLst>
      <p:ext uri="{BB962C8B-B14F-4D97-AF65-F5344CB8AC3E}">
        <p14:creationId xmlns:p14="http://schemas.microsoft.com/office/powerpoint/2010/main" val="1325158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637982F-5C6E-40BF-8053-A4BEC15922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1" y="-292100"/>
            <a:ext cx="9448800" cy="6299200"/>
          </a:xfrm>
          <a:prstGeom prst="rect">
            <a:avLst/>
          </a:prstGeom>
        </p:spPr>
      </p:pic>
      <p:sp>
        <p:nvSpPr>
          <p:cNvPr id="26" name="Rectangle 25">
            <a:extLst>
              <a:ext uri="{FF2B5EF4-FFF2-40B4-BE49-F238E27FC236}">
                <a16:creationId xmlns:a16="http://schemas.microsoft.com/office/drawing/2014/main" id="{8DC7DBC8-359D-4BB1-9DB0-009DECBADA6C}"/>
              </a:ext>
            </a:extLst>
          </p:cNvPr>
          <p:cNvSpPr/>
          <p:nvPr/>
        </p:nvSpPr>
        <p:spPr>
          <a:xfrm>
            <a:off x="-142241" y="2104351"/>
            <a:ext cx="7623993" cy="3278979"/>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52FB4E7-1540-47E0-981A-83D43A1CEBD4}"/>
              </a:ext>
            </a:extLst>
          </p:cNvPr>
          <p:cNvSpPr txBox="1"/>
          <p:nvPr/>
        </p:nvSpPr>
        <p:spPr>
          <a:xfrm>
            <a:off x="101902" y="2207343"/>
            <a:ext cx="7379850" cy="4524315"/>
          </a:xfrm>
          <a:prstGeom prst="rect">
            <a:avLst/>
          </a:prstGeom>
          <a:noFill/>
          <a:ln>
            <a:noFill/>
          </a:ln>
        </p:spPr>
        <p:txBody>
          <a:bodyPr wrap="square" rtlCol="0">
            <a:spAutoFit/>
          </a:bodyPr>
          <a:lstStyle/>
          <a:p>
            <a:pPr marL="457200" indent="-457200">
              <a:buFont typeface="Arial" panose="020B0604020202020204" pitchFamily="34" charset="0"/>
              <a:buChar char="•"/>
            </a:pPr>
            <a:r>
              <a:rPr lang="en-GB" sz="3200" b="1">
                <a:solidFill>
                  <a:schemeClr val="bg1"/>
                </a:solidFill>
                <a:effectLst/>
                <a:ea typeface="Calibri" panose="020F0502020204030204" pitchFamily="34" charset="0"/>
              </a:rPr>
              <a:t>Use our Introduction to Climate </a:t>
            </a:r>
            <a:r>
              <a:rPr lang="en-GB" sz="3200" b="1">
                <a:solidFill>
                  <a:schemeClr val="bg1"/>
                </a:solidFill>
                <a:ea typeface="Calibri" panose="020F0502020204030204" pitchFamily="34" charset="0"/>
              </a:rPr>
              <a:t>C</a:t>
            </a:r>
            <a:r>
              <a:rPr lang="en-GB" sz="3200" b="1">
                <a:solidFill>
                  <a:schemeClr val="bg1"/>
                </a:solidFill>
                <a:effectLst/>
                <a:ea typeface="Calibri" panose="020F0502020204030204" pitchFamily="34" charset="0"/>
              </a:rPr>
              <a:t>hange resources</a:t>
            </a:r>
          </a:p>
          <a:p>
            <a:pPr marL="457200" indent="-457200">
              <a:buFont typeface="Arial" panose="020B0604020202020204" pitchFamily="34" charset="0"/>
              <a:buChar char="•"/>
            </a:pPr>
            <a:r>
              <a:rPr lang="en-GB" sz="3200" b="1">
                <a:solidFill>
                  <a:schemeClr val="bg1"/>
                </a:solidFill>
                <a:effectLst/>
                <a:ea typeface="Calibri" panose="020F0502020204030204" pitchFamily="34" charset="0"/>
              </a:rPr>
              <a:t>Use our Shaping our Future resources</a:t>
            </a:r>
          </a:p>
          <a:p>
            <a:pPr marL="457200" indent="-457200">
              <a:buFont typeface="Arial" panose="020B0604020202020204" pitchFamily="34" charset="0"/>
              <a:buChar char="•"/>
            </a:pPr>
            <a:r>
              <a:rPr lang="en-GB" sz="3200" b="1">
                <a:solidFill>
                  <a:schemeClr val="bg1"/>
                </a:solidFill>
                <a:effectLst/>
                <a:ea typeface="Calibri" panose="020F0502020204030204" pitchFamily="34" charset="0"/>
              </a:rPr>
              <a:t>Book a WWF live lesson</a:t>
            </a:r>
          </a:p>
          <a:p>
            <a:pPr marL="457200" indent="-457200">
              <a:buFont typeface="Arial" panose="020B0604020202020204" pitchFamily="34" charset="0"/>
              <a:buChar char="•"/>
            </a:pPr>
            <a:r>
              <a:rPr lang="en-GB" sz="3200" b="1">
                <a:solidFill>
                  <a:schemeClr val="bg1"/>
                </a:solidFill>
                <a:effectLst/>
                <a:ea typeface="Calibri" panose="020F0502020204030204" pitchFamily="34" charset="0"/>
              </a:rPr>
              <a:t>Join Let’s </a:t>
            </a:r>
            <a:r>
              <a:rPr lang="en-GB" sz="3200" b="1">
                <a:solidFill>
                  <a:schemeClr val="bg1"/>
                </a:solidFill>
                <a:ea typeface="Calibri" panose="020F0502020204030204" pitchFamily="34" charset="0"/>
              </a:rPr>
              <a:t>G</a:t>
            </a:r>
            <a:r>
              <a:rPr lang="en-GB" sz="3200" b="1">
                <a:solidFill>
                  <a:schemeClr val="bg1"/>
                </a:solidFill>
                <a:effectLst/>
                <a:ea typeface="Calibri" panose="020F0502020204030204" pitchFamily="34" charset="0"/>
              </a:rPr>
              <a:t>o </a:t>
            </a:r>
            <a:r>
              <a:rPr lang="en-GB" sz="3200" b="1">
                <a:solidFill>
                  <a:schemeClr val="bg1"/>
                </a:solidFill>
                <a:ea typeface="Calibri" panose="020F0502020204030204" pitchFamily="34" charset="0"/>
              </a:rPr>
              <a:t>Z</a:t>
            </a:r>
            <a:r>
              <a:rPr lang="en-GB" sz="3200" b="1">
                <a:solidFill>
                  <a:schemeClr val="bg1"/>
                </a:solidFill>
                <a:effectLst/>
                <a:ea typeface="Calibri" panose="020F0502020204030204" pitchFamily="34" charset="0"/>
              </a:rPr>
              <a:t>ero to reduce your school’s carbon footprint</a:t>
            </a:r>
          </a:p>
          <a:p>
            <a:endParaRPr lang="en-GB" sz="3200">
              <a:solidFill>
                <a:schemeClr val="bg1"/>
              </a:solidFill>
              <a:effectLst/>
              <a:ea typeface="Calibri" panose="020F0502020204030204" pitchFamily="34" charset="0"/>
            </a:endParaRPr>
          </a:p>
          <a:p>
            <a:endParaRPr lang="en-GB" sz="3200" b="1">
              <a:solidFill>
                <a:schemeClr val="bg1"/>
              </a:solidFill>
              <a:effectLst/>
              <a:ea typeface="Calibri" panose="020F0502020204030204" pitchFamily="34" charset="0"/>
            </a:endParaRPr>
          </a:p>
          <a:p>
            <a:endParaRPr lang="en-GB" sz="3200" b="1">
              <a:solidFill>
                <a:schemeClr val="bg1"/>
              </a:solidFill>
              <a:effectLst/>
              <a:ea typeface="Calibri" panose="020F0502020204030204" pitchFamily="34" charset="0"/>
            </a:endParaRPr>
          </a:p>
        </p:txBody>
      </p:sp>
      <p:sp>
        <p:nvSpPr>
          <p:cNvPr id="21" name="TextBox 20">
            <a:extLst>
              <a:ext uri="{FF2B5EF4-FFF2-40B4-BE49-F238E27FC236}">
                <a16:creationId xmlns:a16="http://schemas.microsoft.com/office/drawing/2014/main" id="{6B09E554-7C6C-467F-9025-150D0B496C2E}"/>
              </a:ext>
            </a:extLst>
          </p:cNvPr>
          <p:cNvSpPr txBox="1"/>
          <p:nvPr/>
        </p:nvSpPr>
        <p:spPr>
          <a:xfrm>
            <a:off x="7481752" y="5576500"/>
            <a:ext cx="4852850" cy="276999"/>
          </a:xfrm>
          <a:prstGeom prst="rect">
            <a:avLst/>
          </a:prstGeom>
          <a:noFill/>
        </p:spPr>
        <p:txBody>
          <a:bodyPr wrap="square">
            <a:spAutoFit/>
          </a:bodyPr>
          <a:lstStyle/>
          <a:p>
            <a:r>
              <a:rPr lang="en-GB" sz="1200" b="0"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Shutterstock </a:t>
            </a: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BE3571E1-0139-4A4D-B48B-2819190B38F5}"/>
              </a:ext>
            </a:extLst>
          </p:cNvPr>
          <p:cNvSpPr/>
          <p:nvPr/>
        </p:nvSpPr>
        <p:spPr>
          <a:xfrm>
            <a:off x="251808" y="692154"/>
            <a:ext cx="3216605" cy="5025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a:extLst>
              <a:ext uri="{FF2B5EF4-FFF2-40B4-BE49-F238E27FC236}">
                <a16:creationId xmlns:a16="http://schemas.microsoft.com/office/drawing/2014/main" id="{AC2C8EF5-EF4D-485A-9894-D708DDE78548}"/>
              </a:ext>
            </a:extLst>
          </p:cNvPr>
          <p:cNvSpPr/>
          <p:nvPr/>
        </p:nvSpPr>
        <p:spPr>
          <a:xfrm>
            <a:off x="-126125" y="432458"/>
            <a:ext cx="3899339" cy="830021"/>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48463AA2-D6D5-4AAE-95B8-0F51975D4221}"/>
              </a:ext>
            </a:extLst>
          </p:cNvPr>
          <p:cNvSpPr/>
          <p:nvPr/>
        </p:nvSpPr>
        <p:spPr>
          <a:xfrm>
            <a:off x="-126124" y="1110667"/>
            <a:ext cx="3300248" cy="830021"/>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6C109C86-F188-49C9-8A42-7B6ECC38E073}"/>
              </a:ext>
            </a:extLst>
          </p:cNvPr>
          <p:cNvSpPr txBox="1"/>
          <p:nvPr/>
        </p:nvSpPr>
        <p:spPr>
          <a:xfrm>
            <a:off x="101902" y="432458"/>
            <a:ext cx="4284076" cy="1446550"/>
          </a:xfrm>
          <a:prstGeom prst="rect">
            <a:avLst/>
          </a:prstGeom>
          <a:noFill/>
          <a:ln>
            <a:noFill/>
          </a:ln>
        </p:spPr>
        <p:txBody>
          <a:bodyPr wrap="square" rtlCol="0">
            <a:spAutoFit/>
          </a:bodyPr>
          <a:lstStyle/>
          <a:p>
            <a:r>
              <a:rPr lang="en-GB" sz="4400" b="1">
                <a:solidFill>
                  <a:schemeClr val="bg1"/>
                </a:solidFill>
                <a:effectLst/>
                <a:ea typeface="Open Sans" panose="020B0606030504020204" pitchFamily="34" charset="0"/>
                <a:cs typeface="Open Sans" panose="020B0606030504020204" pitchFamily="34" charset="0"/>
              </a:rPr>
              <a:t>What can your school do?</a:t>
            </a:r>
          </a:p>
        </p:txBody>
      </p:sp>
    </p:spTree>
    <p:extLst>
      <p:ext uri="{BB962C8B-B14F-4D97-AF65-F5344CB8AC3E}">
        <p14:creationId xmlns:p14="http://schemas.microsoft.com/office/powerpoint/2010/main" val="3030444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79C64C1-5BC7-43AA-9657-1D5C5F3DD7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16674" y="10"/>
            <a:ext cx="4927327" cy="3125601"/>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6" name="Picture 5">
            <a:extLst>
              <a:ext uri="{FF2B5EF4-FFF2-40B4-BE49-F238E27FC236}">
                <a16:creationId xmlns:a16="http://schemas.microsoft.com/office/drawing/2014/main" id="{A82F7852-0EF8-44B6-923F-FA1EC626B2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36508" y="3239911"/>
            <a:ext cx="6007493" cy="2475089"/>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Picture 6">
            <a:extLst>
              <a:ext uri="{FF2B5EF4-FFF2-40B4-BE49-F238E27FC236}">
                <a16:creationId xmlns:a16="http://schemas.microsoft.com/office/drawing/2014/main" id="{2684173C-2A4B-4D0B-9080-0EA773889AB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 y="10"/>
            <a:ext cx="5627313" cy="5714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19" name="Rectangle 18">
            <a:extLst>
              <a:ext uri="{FF2B5EF4-FFF2-40B4-BE49-F238E27FC236}">
                <a16:creationId xmlns:a16="http://schemas.microsoft.com/office/drawing/2014/main" id="{A2ED51C3-075E-4206-A711-7AA19EE2DE5E}"/>
              </a:ext>
            </a:extLst>
          </p:cNvPr>
          <p:cNvSpPr/>
          <p:nvPr/>
        </p:nvSpPr>
        <p:spPr>
          <a:xfrm>
            <a:off x="0" y="3030788"/>
            <a:ext cx="3418030" cy="954107"/>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F80833E2-01B9-4DBA-8C06-5F6F3E556AE2}"/>
              </a:ext>
            </a:extLst>
          </p:cNvPr>
          <p:cNvSpPr txBox="1"/>
          <p:nvPr/>
        </p:nvSpPr>
        <p:spPr>
          <a:xfrm>
            <a:off x="233680" y="3030788"/>
            <a:ext cx="3184350" cy="892552"/>
          </a:xfrm>
          <a:prstGeom prst="rect">
            <a:avLst/>
          </a:prstGeom>
          <a:noFill/>
          <a:ln>
            <a:noFill/>
          </a:ln>
        </p:spPr>
        <p:txBody>
          <a:bodyPr wrap="square" rtlCol="0">
            <a:spAutoFit/>
          </a:bodyPr>
          <a:lstStyle/>
          <a:p>
            <a:r>
              <a:rPr lang="en-GB" sz="3200" b="1">
                <a:solidFill>
                  <a:schemeClr val="bg1"/>
                </a:solidFill>
                <a:ea typeface="Calibri" panose="020F0502020204030204" pitchFamily="34" charset="0"/>
              </a:rPr>
              <a:t>Elizabeth </a:t>
            </a:r>
            <a:r>
              <a:rPr lang="en-GB" sz="3200" b="1" err="1">
                <a:solidFill>
                  <a:schemeClr val="bg1"/>
                </a:solidFill>
                <a:ea typeface="Calibri" panose="020F0502020204030204" pitchFamily="34" charset="0"/>
              </a:rPr>
              <a:t>Wathuti</a:t>
            </a:r>
            <a:endParaRPr lang="en-GB" sz="3200" b="1">
              <a:solidFill>
                <a:schemeClr val="bg1"/>
              </a:solidFill>
              <a:ea typeface="Calibri" panose="020F0502020204030204" pitchFamily="34" charset="0"/>
            </a:endParaRPr>
          </a:p>
          <a:p>
            <a:r>
              <a:rPr lang="en-GB" sz="2000" b="1">
                <a:solidFill>
                  <a:schemeClr val="bg1"/>
                </a:solidFill>
                <a:ea typeface="Calibri" panose="020F0502020204030204" pitchFamily="34" charset="0"/>
              </a:rPr>
              <a:t>Kenyan c</a:t>
            </a:r>
            <a:r>
              <a:rPr lang="en-GB" sz="2000" b="1">
                <a:solidFill>
                  <a:schemeClr val="bg1"/>
                </a:solidFill>
                <a:effectLst/>
                <a:ea typeface="Calibri" panose="020F0502020204030204" pitchFamily="34" charset="0"/>
              </a:rPr>
              <a:t>limate activist</a:t>
            </a:r>
          </a:p>
        </p:txBody>
      </p:sp>
      <p:sp>
        <p:nvSpPr>
          <p:cNvPr id="23" name="Rectangle 22">
            <a:extLst>
              <a:ext uri="{FF2B5EF4-FFF2-40B4-BE49-F238E27FC236}">
                <a16:creationId xmlns:a16="http://schemas.microsoft.com/office/drawing/2014/main" id="{FD43A26D-EB8B-438C-804A-8BD07EC4C602}"/>
              </a:ext>
            </a:extLst>
          </p:cNvPr>
          <p:cNvSpPr/>
          <p:nvPr/>
        </p:nvSpPr>
        <p:spPr>
          <a:xfrm>
            <a:off x="4703259" y="3390219"/>
            <a:ext cx="4440721" cy="491774"/>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334E103-8006-4389-AD6D-6018225AD7F8}"/>
              </a:ext>
            </a:extLst>
          </p:cNvPr>
          <p:cNvSpPr txBox="1"/>
          <p:nvPr/>
        </p:nvSpPr>
        <p:spPr>
          <a:xfrm>
            <a:off x="4591250" y="3323176"/>
            <a:ext cx="4440721" cy="584775"/>
          </a:xfrm>
          <a:prstGeom prst="rect">
            <a:avLst/>
          </a:prstGeom>
          <a:noFill/>
          <a:ln>
            <a:noFill/>
          </a:ln>
        </p:spPr>
        <p:txBody>
          <a:bodyPr wrap="square" rtlCol="0">
            <a:spAutoFit/>
          </a:bodyPr>
          <a:lstStyle/>
          <a:p>
            <a:pPr algn="r"/>
            <a:r>
              <a:rPr lang="en-GB" sz="3200" b="1">
                <a:solidFill>
                  <a:schemeClr val="bg1"/>
                </a:solidFill>
                <a:ea typeface="Calibri" panose="020F0502020204030204" pitchFamily="34" charset="0"/>
              </a:rPr>
              <a:t>Sir David Attenborough</a:t>
            </a:r>
            <a:endParaRPr lang="en-GB" sz="3200" b="1">
              <a:solidFill>
                <a:schemeClr val="bg1"/>
              </a:solidFill>
              <a:effectLst/>
              <a:ea typeface="Calibri" panose="020F0502020204030204" pitchFamily="34" charset="0"/>
            </a:endParaRPr>
          </a:p>
        </p:txBody>
      </p:sp>
      <p:sp>
        <p:nvSpPr>
          <p:cNvPr id="18" name="Rectangle 17">
            <a:extLst>
              <a:ext uri="{FF2B5EF4-FFF2-40B4-BE49-F238E27FC236}">
                <a16:creationId xmlns:a16="http://schemas.microsoft.com/office/drawing/2014/main" id="{A297B0F0-F1C2-449D-8D7F-4BD4EC9851FC}"/>
              </a:ext>
            </a:extLst>
          </p:cNvPr>
          <p:cNvSpPr/>
          <p:nvPr/>
        </p:nvSpPr>
        <p:spPr>
          <a:xfrm>
            <a:off x="0" y="4141535"/>
            <a:ext cx="4418078" cy="8300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AFF6F6E6-4EBC-4C8D-9DE2-B2A0CC0865D2}"/>
              </a:ext>
            </a:extLst>
          </p:cNvPr>
          <p:cNvSpPr txBox="1"/>
          <p:nvPr/>
        </p:nvSpPr>
        <p:spPr>
          <a:xfrm>
            <a:off x="228027" y="4141535"/>
            <a:ext cx="4284076" cy="769441"/>
          </a:xfrm>
          <a:prstGeom prst="rect">
            <a:avLst/>
          </a:prstGeom>
          <a:noFill/>
          <a:ln>
            <a:noFill/>
          </a:ln>
        </p:spPr>
        <p:txBody>
          <a:bodyPr wrap="square" rtlCol="0">
            <a:spAutoFit/>
          </a:bodyPr>
          <a:lstStyle/>
          <a:p>
            <a:r>
              <a:rPr lang="en-GB" sz="4400" b="1">
                <a:solidFill>
                  <a:schemeClr val="bg1"/>
                </a:solidFill>
                <a:effectLst/>
                <a:ea typeface="Open Sans" panose="020B0606030504020204" pitchFamily="34" charset="0"/>
                <a:cs typeface="Open Sans" panose="020B0606030504020204" pitchFamily="34" charset="0"/>
              </a:rPr>
              <a:t>People spoke up!</a:t>
            </a:r>
          </a:p>
        </p:txBody>
      </p:sp>
      <p:sp>
        <p:nvSpPr>
          <p:cNvPr id="27" name="Rectangle 26">
            <a:extLst>
              <a:ext uri="{FF2B5EF4-FFF2-40B4-BE49-F238E27FC236}">
                <a16:creationId xmlns:a16="http://schemas.microsoft.com/office/drawing/2014/main" id="{B9A9A4CA-F3C9-4A6F-AE43-31CD913F5F51}"/>
              </a:ext>
            </a:extLst>
          </p:cNvPr>
          <p:cNvSpPr/>
          <p:nvPr/>
        </p:nvSpPr>
        <p:spPr>
          <a:xfrm>
            <a:off x="6781800" y="1691620"/>
            <a:ext cx="2362200" cy="1200329"/>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2D46893-5CA0-46AE-A038-11ACEE410E88}"/>
              </a:ext>
            </a:extLst>
          </p:cNvPr>
          <p:cNvSpPr txBox="1"/>
          <p:nvPr/>
        </p:nvSpPr>
        <p:spPr>
          <a:xfrm>
            <a:off x="6891889" y="1678673"/>
            <a:ext cx="2252112" cy="1200329"/>
          </a:xfrm>
          <a:prstGeom prst="rect">
            <a:avLst/>
          </a:prstGeom>
          <a:noFill/>
          <a:ln>
            <a:noFill/>
          </a:ln>
        </p:spPr>
        <p:txBody>
          <a:bodyPr wrap="square" rtlCol="0">
            <a:spAutoFit/>
          </a:bodyPr>
          <a:lstStyle/>
          <a:p>
            <a:r>
              <a:rPr lang="en-GB" sz="3200" b="1" err="1">
                <a:solidFill>
                  <a:schemeClr val="bg1"/>
                </a:solidFill>
                <a:ea typeface="Calibri" panose="020F0502020204030204" pitchFamily="34" charset="0"/>
              </a:rPr>
              <a:t>Txai</a:t>
            </a:r>
            <a:r>
              <a:rPr lang="en-GB" sz="3200" b="1">
                <a:solidFill>
                  <a:schemeClr val="bg1"/>
                </a:solidFill>
                <a:ea typeface="Calibri" panose="020F0502020204030204" pitchFamily="34" charset="0"/>
              </a:rPr>
              <a:t> </a:t>
            </a:r>
            <a:r>
              <a:rPr lang="en-GB" sz="3200" b="1" err="1">
                <a:solidFill>
                  <a:schemeClr val="bg1"/>
                </a:solidFill>
                <a:effectLst/>
                <a:ea typeface="Calibri" panose="020F0502020204030204" pitchFamily="34" charset="0"/>
              </a:rPr>
              <a:t>Suruí</a:t>
            </a:r>
          </a:p>
          <a:p>
            <a:r>
              <a:rPr lang="en-GB" sz="2000" b="1">
                <a:solidFill>
                  <a:schemeClr val="bg1"/>
                </a:solidFill>
                <a:ea typeface="Calibri" panose="020F0502020204030204" pitchFamily="34" charset="0"/>
              </a:rPr>
              <a:t>Indigenous youth activist from Brazil</a:t>
            </a:r>
            <a:endParaRPr lang="en-GB" sz="2000" b="1">
              <a:solidFill>
                <a:schemeClr val="bg1"/>
              </a:solidFill>
              <a:effectLst/>
              <a:ea typeface="Calibri" panose="020F0502020204030204" pitchFamily="34" charset="0"/>
            </a:endParaRPr>
          </a:p>
        </p:txBody>
      </p:sp>
    </p:spTree>
    <p:extLst>
      <p:ext uri="{BB962C8B-B14F-4D97-AF65-F5344CB8AC3E}">
        <p14:creationId xmlns:p14="http://schemas.microsoft.com/office/powerpoint/2010/main" val="47506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54D1-C820-44AF-8D24-69EB44CDD31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34453E8-A5DD-462C-BAD5-929FEF210E99}"/>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DB4A298-6B7F-4CB0-B137-46264340FA95}"/>
              </a:ext>
            </a:extLst>
          </p:cNvPr>
          <p:cNvPicPr>
            <a:picLocks noChangeAspect="1"/>
          </p:cNvPicPr>
          <p:nvPr/>
        </p:nvPicPr>
        <p:blipFill>
          <a:blip r:embed="rId3"/>
          <a:stretch>
            <a:fillRect/>
          </a:stretch>
        </p:blipFill>
        <p:spPr>
          <a:xfrm>
            <a:off x="-162560" y="-298873"/>
            <a:ext cx="9306560" cy="6204373"/>
          </a:xfrm>
          <a:prstGeom prst="rect">
            <a:avLst/>
          </a:prstGeom>
        </p:spPr>
      </p:pic>
      <p:sp>
        <p:nvSpPr>
          <p:cNvPr id="9" name="Rectangle 8">
            <a:extLst>
              <a:ext uri="{FF2B5EF4-FFF2-40B4-BE49-F238E27FC236}">
                <a16:creationId xmlns:a16="http://schemas.microsoft.com/office/drawing/2014/main" id="{A442CF0B-A30B-4704-A14B-3AB60857D8CC}"/>
              </a:ext>
            </a:extLst>
          </p:cNvPr>
          <p:cNvSpPr/>
          <p:nvPr/>
        </p:nvSpPr>
        <p:spPr>
          <a:xfrm>
            <a:off x="3522799" y="4340545"/>
            <a:ext cx="5603240" cy="1057917"/>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a:extLst>
              <a:ext uri="{FF2B5EF4-FFF2-40B4-BE49-F238E27FC236}">
                <a16:creationId xmlns:a16="http://schemas.microsoft.com/office/drawing/2014/main" id="{AFF5ED80-C56B-4339-9D8D-6DE2858A51E5}"/>
              </a:ext>
            </a:extLst>
          </p:cNvPr>
          <p:cNvSpPr txBox="1"/>
          <p:nvPr/>
        </p:nvSpPr>
        <p:spPr>
          <a:xfrm>
            <a:off x="3879669" y="4318683"/>
            <a:ext cx="5429249" cy="1077218"/>
          </a:xfrm>
          <a:prstGeom prst="rect">
            <a:avLst/>
          </a:prstGeom>
          <a:noFill/>
          <a:ln>
            <a:noFill/>
          </a:ln>
        </p:spPr>
        <p:txBody>
          <a:bodyPr wrap="square" rtlCol="0">
            <a:spAutoFit/>
          </a:bodyPr>
          <a:lstStyle/>
          <a:p>
            <a:r>
              <a:rPr lang="en-GB" sz="3200" b="1">
                <a:solidFill>
                  <a:schemeClr val="bg1"/>
                </a:solidFill>
                <a:ea typeface="Calibri" panose="020F0502020204030204" pitchFamily="34" charset="0"/>
              </a:rPr>
              <a:t>100,000 people protested in Glasgow and across the UK</a:t>
            </a:r>
            <a:endParaRPr lang="en-GB" sz="3200" b="1">
              <a:solidFill>
                <a:schemeClr val="bg1"/>
              </a:solidFill>
              <a:effectLst/>
              <a:ea typeface="Calibri" panose="020F0502020204030204" pitchFamily="34" charset="0"/>
            </a:endParaRPr>
          </a:p>
        </p:txBody>
      </p:sp>
      <p:sp>
        <p:nvSpPr>
          <p:cNvPr id="11" name="Rectangle 10">
            <a:extLst>
              <a:ext uri="{FF2B5EF4-FFF2-40B4-BE49-F238E27FC236}">
                <a16:creationId xmlns:a16="http://schemas.microsoft.com/office/drawing/2014/main" id="{0BB451ED-B240-47B2-80CE-4BAFD86D3952}"/>
              </a:ext>
            </a:extLst>
          </p:cNvPr>
          <p:cNvSpPr/>
          <p:nvPr/>
        </p:nvSpPr>
        <p:spPr>
          <a:xfrm>
            <a:off x="-162560" y="280679"/>
            <a:ext cx="4418078" cy="830021"/>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0E19766-D123-4CDF-863E-FA4D6517C1D7}"/>
              </a:ext>
            </a:extLst>
          </p:cNvPr>
          <p:cNvSpPr txBox="1"/>
          <p:nvPr/>
        </p:nvSpPr>
        <p:spPr>
          <a:xfrm>
            <a:off x="65467" y="280679"/>
            <a:ext cx="4284076" cy="769441"/>
          </a:xfrm>
          <a:prstGeom prst="rect">
            <a:avLst/>
          </a:prstGeom>
          <a:noFill/>
          <a:ln>
            <a:noFill/>
          </a:ln>
        </p:spPr>
        <p:txBody>
          <a:bodyPr wrap="square" rtlCol="0">
            <a:spAutoFit/>
          </a:bodyPr>
          <a:lstStyle/>
          <a:p>
            <a:r>
              <a:rPr lang="en-GB" sz="4400" b="1">
                <a:solidFill>
                  <a:schemeClr val="bg1"/>
                </a:solidFill>
                <a:effectLst/>
                <a:ea typeface="Open Sans" panose="020B0606030504020204" pitchFamily="34" charset="0"/>
                <a:cs typeface="Open Sans" panose="020B0606030504020204" pitchFamily="34" charset="0"/>
              </a:rPr>
              <a:t>People spoke up!</a:t>
            </a:r>
          </a:p>
        </p:txBody>
      </p:sp>
      <p:sp>
        <p:nvSpPr>
          <p:cNvPr id="5" name="TextBox 4">
            <a:extLst>
              <a:ext uri="{FF2B5EF4-FFF2-40B4-BE49-F238E27FC236}">
                <a16:creationId xmlns:a16="http://schemas.microsoft.com/office/drawing/2014/main" id="{B6067514-BA71-46DB-BDE1-F83C6040E8AB}"/>
              </a:ext>
            </a:extLst>
          </p:cNvPr>
          <p:cNvSpPr txBox="1"/>
          <p:nvPr/>
        </p:nvSpPr>
        <p:spPr>
          <a:xfrm>
            <a:off x="7641431" y="53435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FFFFFF"/>
                </a:solidFill>
                <a:latin typeface="Open Sans"/>
              </a:rPr>
              <a:t>​</a:t>
            </a:r>
            <a:r>
              <a:rPr lang="en-GB" sz="1200">
                <a:solidFill>
                  <a:srgbClr val="FFFFFF"/>
                </a:solidFill>
                <a:latin typeface="Open Sans"/>
              </a:rPr>
              <a:t>© David Bebber</a:t>
            </a:r>
          </a:p>
        </p:txBody>
      </p:sp>
    </p:spTree>
    <p:extLst>
      <p:ext uri="{BB962C8B-B14F-4D97-AF65-F5344CB8AC3E}">
        <p14:creationId xmlns:p14="http://schemas.microsoft.com/office/powerpoint/2010/main" val="181176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889F0B4-5398-4B29-8171-0712280C00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125" y="0"/>
            <a:ext cx="9364717" cy="5715000"/>
          </a:xfrm>
          <a:prstGeom prst="rect">
            <a:avLst/>
          </a:prstGeom>
        </p:spPr>
      </p:pic>
      <p:sp>
        <p:nvSpPr>
          <p:cNvPr id="12" name="Rectangle 11">
            <a:extLst>
              <a:ext uri="{FF2B5EF4-FFF2-40B4-BE49-F238E27FC236}">
                <a16:creationId xmlns:a16="http://schemas.microsoft.com/office/drawing/2014/main" id="{275917B8-FD71-4643-B1B8-3FEF0844FCC4}"/>
              </a:ext>
            </a:extLst>
          </p:cNvPr>
          <p:cNvSpPr/>
          <p:nvPr/>
        </p:nvSpPr>
        <p:spPr>
          <a:xfrm>
            <a:off x="-126125" y="3514910"/>
            <a:ext cx="6884278" cy="1507936"/>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F74946F2-C0AF-42E6-A1EC-75333EB46418}"/>
              </a:ext>
            </a:extLst>
          </p:cNvPr>
          <p:cNvSpPr/>
          <p:nvPr/>
        </p:nvSpPr>
        <p:spPr>
          <a:xfrm>
            <a:off x="251808" y="692154"/>
            <a:ext cx="3216605" cy="5025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A69345A9-5DB6-4EC6-8431-C70942DE9EFD}"/>
              </a:ext>
            </a:extLst>
          </p:cNvPr>
          <p:cNvSpPr txBox="1"/>
          <p:nvPr/>
        </p:nvSpPr>
        <p:spPr>
          <a:xfrm>
            <a:off x="101902" y="3633536"/>
            <a:ext cx="6435532" cy="1200329"/>
          </a:xfrm>
          <a:prstGeom prst="rect">
            <a:avLst/>
          </a:prstGeom>
          <a:noFill/>
          <a:ln>
            <a:noFill/>
          </a:ln>
        </p:spPr>
        <p:txBody>
          <a:bodyPr wrap="square" rtlCol="0">
            <a:spAutoFit/>
          </a:bodyPr>
          <a:lstStyle/>
          <a:p>
            <a:r>
              <a:rPr lang="en-GB" sz="3600" b="1">
                <a:solidFill>
                  <a:schemeClr val="bg1"/>
                </a:solidFill>
                <a:ea typeface="Open Sans" panose="020B0606030504020204" pitchFamily="34" charset="0"/>
                <a:cs typeface="Open Sans" panose="020B0606030504020204" pitchFamily="34" charset="0"/>
              </a:rPr>
              <a:t>130 countries agreed to end and reverse deforestation by 2030</a:t>
            </a:r>
            <a:endParaRPr lang="en-GB" sz="3600" b="1">
              <a:solidFill>
                <a:schemeClr val="bg1"/>
              </a:solidFill>
              <a:effectLst/>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315A9408-70D0-460B-AAEE-AC25302C2CE2}"/>
              </a:ext>
            </a:extLst>
          </p:cNvPr>
          <p:cNvSpPr txBox="1"/>
          <p:nvPr/>
        </p:nvSpPr>
        <p:spPr>
          <a:xfrm>
            <a:off x="5896304" y="5331241"/>
            <a:ext cx="4803228" cy="276999"/>
          </a:xfrm>
          <a:prstGeom prst="rect">
            <a:avLst/>
          </a:prstGeom>
          <a:noFill/>
        </p:spPr>
        <p:txBody>
          <a:bodyPr wrap="square">
            <a:spAutoFit/>
          </a:bodyPr>
          <a:lstStyle/>
          <a:p>
            <a:r>
              <a:rPr lang="en-GB" sz="1200" b="0"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Shutterstock / Gustavo </a:t>
            </a:r>
            <a:r>
              <a:rPr lang="en-GB" sz="1200" b="0" i="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Frazao</a:t>
            </a:r>
            <a:r>
              <a:rPr lang="en-GB" sz="1200" b="0"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 WWF</a:t>
            </a: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BCB9A81A-78A9-43EF-92A1-20E1D0A80C12}"/>
              </a:ext>
            </a:extLst>
          </p:cNvPr>
          <p:cNvSpPr/>
          <p:nvPr/>
        </p:nvSpPr>
        <p:spPr>
          <a:xfrm>
            <a:off x="-126125" y="432458"/>
            <a:ext cx="3899339" cy="8300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CFEB8E7-1B72-46CA-8F9F-0B917DAF2784}"/>
              </a:ext>
            </a:extLst>
          </p:cNvPr>
          <p:cNvSpPr/>
          <p:nvPr/>
        </p:nvSpPr>
        <p:spPr>
          <a:xfrm>
            <a:off x="-126124" y="1110667"/>
            <a:ext cx="3300248" cy="8300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9108867-763E-4E5F-9F89-16127C93B45D}"/>
              </a:ext>
            </a:extLst>
          </p:cNvPr>
          <p:cNvSpPr txBox="1"/>
          <p:nvPr/>
        </p:nvSpPr>
        <p:spPr>
          <a:xfrm>
            <a:off x="101902" y="432458"/>
            <a:ext cx="4284076" cy="1446550"/>
          </a:xfrm>
          <a:prstGeom prst="rect">
            <a:avLst/>
          </a:prstGeom>
          <a:noFill/>
          <a:ln>
            <a:noFill/>
          </a:ln>
        </p:spPr>
        <p:txBody>
          <a:bodyPr wrap="square" rtlCol="0">
            <a:spAutoFit/>
          </a:bodyPr>
          <a:lstStyle/>
          <a:p>
            <a:r>
              <a:rPr lang="en-GB" sz="4400" b="1">
                <a:solidFill>
                  <a:schemeClr val="bg1"/>
                </a:solidFill>
                <a:effectLst/>
                <a:ea typeface="Open Sans" panose="020B0606030504020204" pitchFamily="34" charset="0"/>
                <a:cs typeface="Open Sans" panose="020B0606030504020204" pitchFamily="34" charset="0"/>
              </a:rPr>
              <a:t>New promises were made!</a:t>
            </a:r>
          </a:p>
        </p:txBody>
      </p:sp>
    </p:spTree>
    <p:extLst>
      <p:ext uri="{BB962C8B-B14F-4D97-AF65-F5344CB8AC3E}">
        <p14:creationId xmlns:p14="http://schemas.microsoft.com/office/powerpoint/2010/main" val="3732923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AFCA2C-15B3-44AE-8CAC-096DBA5545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3147"/>
            <a:ext cx="9144000" cy="5728147"/>
          </a:xfrm>
          <a:prstGeom prst="rect">
            <a:avLst/>
          </a:prstGeom>
        </p:spPr>
      </p:pic>
      <p:sp>
        <p:nvSpPr>
          <p:cNvPr id="20" name="Rectangle 19">
            <a:extLst>
              <a:ext uri="{FF2B5EF4-FFF2-40B4-BE49-F238E27FC236}">
                <a16:creationId xmlns:a16="http://schemas.microsoft.com/office/drawing/2014/main" id="{AB6FD20F-7ACE-46F1-8A4D-468C46FF644A}"/>
              </a:ext>
            </a:extLst>
          </p:cNvPr>
          <p:cNvSpPr/>
          <p:nvPr/>
        </p:nvSpPr>
        <p:spPr>
          <a:xfrm>
            <a:off x="-1" y="3633607"/>
            <a:ext cx="8019393" cy="1720369"/>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A69345A9-5DB6-4EC6-8431-C70942DE9EFD}"/>
              </a:ext>
            </a:extLst>
          </p:cNvPr>
          <p:cNvSpPr txBox="1"/>
          <p:nvPr/>
        </p:nvSpPr>
        <p:spPr>
          <a:xfrm>
            <a:off x="283781" y="3644131"/>
            <a:ext cx="7210095" cy="1569660"/>
          </a:xfrm>
          <a:prstGeom prst="rect">
            <a:avLst/>
          </a:prstGeom>
          <a:noFill/>
          <a:ln>
            <a:noFill/>
          </a:ln>
        </p:spPr>
        <p:txBody>
          <a:bodyPr wrap="square" rtlCol="0">
            <a:spAutoFit/>
          </a:bodyPr>
          <a:lstStyle/>
          <a:p>
            <a:r>
              <a:rPr lang="en-GB" sz="3200" b="1">
                <a:solidFill>
                  <a:schemeClr val="bg1"/>
                </a:solidFill>
                <a:ea typeface="Open Sans" panose="020B0606030504020204" pitchFamily="34" charset="0"/>
                <a:cs typeface="Open Sans" panose="020B0606030504020204" pitchFamily="34" charset="0"/>
              </a:rPr>
              <a:t>80 leaders agreed to lower the emissions of methane, the second-most polluting greenhouse gas</a:t>
            </a:r>
            <a:endParaRPr lang="en-GB" sz="3200" b="1">
              <a:solidFill>
                <a:schemeClr val="bg1"/>
              </a:solidFill>
              <a:effectLst/>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90923C21-677C-4D47-8BBA-597AC269B635}"/>
              </a:ext>
            </a:extLst>
          </p:cNvPr>
          <p:cNvSpPr txBox="1"/>
          <p:nvPr/>
        </p:nvSpPr>
        <p:spPr>
          <a:xfrm>
            <a:off x="6745015" y="5410729"/>
            <a:ext cx="4797972" cy="276999"/>
          </a:xfrm>
          <a:prstGeom prst="rect">
            <a:avLst/>
          </a:prstGeom>
          <a:noFill/>
        </p:spPr>
        <p:txBody>
          <a:bodyPr wrap="square">
            <a:spAutoFit/>
          </a:bodyPr>
          <a:lstStyle/>
          <a:p>
            <a:r>
              <a:rPr lang="en-GB" sz="1200" b="0" i="0">
                <a:solidFill>
                  <a:srgbClr val="23232F"/>
                </a:solidFill>
                <a:effectLst/>
                <a:latin typeface="Open Sans" panose="020B0606030504020204" pitchFamily="34" charset="0"/>
                <a:ea typeface="Open Sans" panose="020B0606030504020204" pitchFamily="34" charset="0"/>
                <a:cs typeface="Open Sans" panose="020B0606030504020204" pitchFamily="34" charset="0"/>
              </a:rPr>
              <a:t>© James Morgan / WWF-UK </a:t>
            </a:r>
            <a:endParaRPr lang="en-GB" sz="120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22BAECC1-0CEA-49E5-850A-802F6C3B7F5A}"/>
              </a:ext>
            </a:extLst>
          </p:cNvPr>
          <p:cNvSpPr/>
          <p:nvPr/>
        </p:nvSpPr>
        <p:spPr>
          <a:xfrm>
            <a:off x="5622594" y="642697"/>
            <a:ext cx="3216605" cy="5025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4C1881A7-0DA0-4E3B-9B59-618121259E32}"/>
              </a:ext>
            </a:extLst>
          </p:cNvPr>
          <p:cNvSpPr/>
          <p:nvPr/>
        </p:nvSpPr>
        <p:spPr>
          <a:xfrm>
            <a:off x="5244661" y="383001"/>
            <a:ext cx="3899339" cy="8300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17F8871-91BE-400F-B9F9-5CFB3A2B371C}"/>
              </a:ext>
            </a:extLst>
          </p:cNvPr>
          <p:cNvSpPr/>
          <p:nvPr/>
        </p:nvSpPr>
        <p:spPr>
          <a:xfrm>
            <a:off x="5843752" y="1081632"/>
            <a:ext cx="3300248" cy="8300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81C04031-14FA-4CD0-BE6F-98D3613C3916}"/>
              </a:ext>
            </a:extLst>
          </p:cNvPr>
          <p:cNvSpPr txBox="1"/>
          <p:nvPr/>
        </p:nvSpPr>
        <p:spPr>
          <a:xfrm>
            <a:off x="4602977" y="333713"/>
            <a:ext cx="4284076" cy="1446550"/>
          </a:xfrm>
          <a:prstGeom prst="rect">
            <a:avLst/>
          </a:prstGeom>
          <a:noFill/>
          <a:ln>
            <a:noFill/>
          </a:ln>
        </p:spPr>
        <p:txBody>
          <a:bodyPr wrap="square" rtlCol="0">
            <a:spAutoFit/>
          </a:bodyPr>
          <a:lstStyle/>
          <a:p>
            <a:pPr algn="r"/>
            <a:r>
              <a:rPr lang="en-GB" sz="4400" b="1">
                <a:solidFill>
                  <a:schemeClr val="bg1"/>
                </a:solidFill>
                <a:effectLst/>
                <a:ea typeface="Open Sans" panose="020B0606030504020204" pitchFamily="34" charset="0"/>
                <a:cs typeface="Open Sans" panose="020B0606030504020204" pitchFamily="34" charset="0"/>
              </a:rPr>
              <a:t>New promises were made!</a:t>
            </a:r>
          </a:p>
        </p:txBody>
      </p:sp>
    </p:spTree>
    <p:extLst>
      <p:ext uri="{BB962C8B-B14F-4D97-AF65-F5344CB8AC3E}">
        <p14:creationId xmlns:p14="http://schemas.microsoft.com/office/powerpoint/2010/main" val="3972599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ity, Building, Night View, Canary Wharf">
            <a:extLst>
              <a:ext uri="{FF2B5EF4-FFF2-40B4-BE49-F238E27FC236}">
                <a16:creationId xmlns:a16="http://schemas.microsoft.com/office/drawing/2014/main" id="{0EE1CD4D-429E-4DA5-8B71-EBD2D45F11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6127" y="-274584"/>
            <a:ext cx="9388659" cy="625910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37B3AF2C-0F8B-422D-ACD8-608D516EEC1D}"/>
              </a:ext>
            </a:extLst>
          </p:cNvPr>
          <p:cNvSpPr/>
          <p:nvPr/>
        </p:nvSpPr>
        <p:spPr>
          <a:xfrm>
            <a:off x="1860110" y="3576296"/>
            <a:ext cx="7312683" cy="1446550"/>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A69345A9-5DB6-4EC6-8431-C70942DE9EFD}"/>
              </a:ext>
            </a:extLst>
          </p:cNvPr>
          <p:cNvSpPr txBox="1"/>
          <p:nvPr/>
        </p:nvSpPr>
        <p:spPr>
          <a:xfrm>
            <a:off x="1933903" y="3668713"/>
            <a:ext cx="7057696" cy="1200329"/>
          </a:xfrm>
          <a:prstGeom prst="rect">
            <a:avLst/>
          </a:prstGeom>
          <a:noFill/>
          <a:ln>
            <a:noFill/>
          </a:ln>
        </p:spPr>
        <p:txBody>
          <a:bodyPr wrap="square" rtlCol="0">
            <a:spAutoFit/>
          </a:bodyPr>
          <a:lstStyle/>
          <a:p>
            <a:pPr algn="r"/>
            <a:r>
              <a:rPr lang="en-GB" sz="3600" b="1">
                <a:solidFill>
                  <a:schemeClr val="bg1"/>
                </a:solidFill>
                <a:ea typeface="Open Sans" panose="020B0606030504020204" pitchFamily="34" charset="0"/>
                <a:cs typeface="Open Sans" panose="020B0606030504020204" pitchFamily="34" charset="0"/>
              </a:rPr>
              <a:t>All big UK businesses must now have plans to tackle climate change</a:t>
            </a:r>
            <a:endParaRPr lang="en-GB" sz="3600" b="1">
              <a:solidFill>
                <a:schemeClr val="bg1"/>
              </a:solidFill>
              <a:effectLst/>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4E76FA6A-4424-44D2-8A9A-BB591A649F2F}"/>
              </a:ext>
            </a:extLst>
          </p:cNvPr>
          <p:cNvSpPr txBox="1"/>
          <p:nvPr/>
        </p:nvSpPr>
        <p:spPr>
          <a:xfrm>
            <a:off x="8254999" y="5442903"/>
            <a:ext cx="3135585" cy="276999"/>
          </a:xfrm>
          <a:prstGeom prst="rect">
            <a:avLst/>
          </a:prstGeom>
          <a:noFill/>
        </p:spPr>
        <p:txBody>
          <a:bodyPr wrap="square">
            <a:spAutoFit/>
          </a:bodyPr>
          <a:lstStyle/>
          <a:p>
            <a:r>
              <a:rPr lang="en-GB" sz="1200" err="1">
                <a:solidFill>
                  <a:schemeClr val="bg1"/>
                </a:solidFill>
                <a:latin typeface="Open Sans" panose="020B0606030504020204" pitchFamily="34" charset="0"/>
                <a:ea typeface="Open Sans" panose="020B0606030504020204" pitchFamily="34" charset="0"/>
                <a:cs typeface="Open Sans" panose="020B0606030504020204" pitchFamily="34" charset="0"/>
              </a:rPr>
              <a:t>Pixabay</a:t>
            </a: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86764DDD-334C-41D4-B842-F384BC94B37D}"/>
              </a:ext>
            </a:extLst>
          </p:cNvPr>
          <p:cNvSpPr/>
          <p:nvPr/>
        </p:nvSpPr>
        <p:spPr>
          <a:xfrm>
            <a:off x="251808" y="692154"/>
            <a:ext cx="3216605" cy="5025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669C10BB-D097-40ED-93B5-D47936C65A77}"/>
              </a:ext>
            </a:extLst>
          </p:cNvPr>
          <p:cNvSpPr/>
          <p:nvPr/>
        </p:nvSpPr>
        <p:spPr>
          <a:xfrm>
            <a:off x="-126125" y="432458"/>
            <a:ext cx="3899339" cy="830021"/>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8EE5ED3-ACB2-49B1-A232-FF8AFAB8AF15}"/>
              </a:ext>
            </a:extLst>
          </p:cNvPr>
          <p:cNvSpPr/>
          <p:nvPr/>
        </p:nvSpPr>
        <p:spPr>
          <a:xfrm>
            <a:off x="-126124" y="1110667"/>
            <a:ext cx="3300248" cy="830021"/>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D43BA9A-B91A-4569-8D63-D1349198B7EC}"/>
              </a:ext>
            </a:extLst>
          </p:cNvPr>
          <p:cNvSpPr txBox="1"/>
          <p:nvPr/>
        </p:nvSpPr>
        <p:spPr>
          <a:xfrm>
            <a:off x="101902" y="432458"/>
            <a:ext cx="4284076" cy="1446550"/>
          </a:xfrm>
          <a:prstGeom prst="rect">
            <a:avLst/>
          </a:prstGeom>
          <a:noFill/>
          <a:ln>
            <a:noFill/>
          </a:ln>
        </p:spPr>
        <p:txBody>
          <a:bodyPr wrap="square" rtlCol="0">
            <a:spAutoFit/>
          </a:bodyPr>
          <a:lstStyle/>
          <a:p>
            <a:r>
              <a:rPr lang="en-GB" sz="4400" b="1">
                <a:solidFill>
                  <a:schemeClr val="bg1"/>
                </a:solidFill>
                <a:effectLst/>
                <a:ea typeface="Open Sans" panose="020B0606030504020204" pitchFamily="34" charset="0"/>
                <a:cs typeface="Open Sans" panose="020B0606030504020204" pitchFamily="34" charset="0"/>
              </a:rPr>
              <a:t>New promises were made!</a:t>
            </a:r>
          </a:p>
        </p:txBody>
      </p:sp>
    </p:spTree>
    <p:extLst>
      <p:ext uri="{BB962C8B-B14F-4D97-AF65-F5344CB8AC3E}">
        <p14:creationId xmlns:p14="http://schemas.microsoft.com/office/powerpoint/2010/main" val="255795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B97D7B-B46D-4246-8356-574E84E11C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477" y="-144401"/>
            <a:ext cx="10026869" cy="5828797"/>
          </a:xfrm>
          <a:prstGeom prst="rect">
            <a:avLst/>
          </a:prstGeom>
        </p:spPr>
      </p:pic>
      <p:sp>
        <p:nvSpPr>
          <p:cNvPr id="20" name="Rectangle 19">
            <a:extLst>
              <a:ext uri="{FF2B5EF4-FFF2-40B4-BE49-F238E27FC236}">
                <a16:creationId xmlns:a16="http://schemas.microsoft.com/office/drawing/2014/main" id="{D94474F7-D963-47B2-BFD7-BDD132E054B8}"/>
              </a:ext>
            </a:extLst>
          </p:cNvPr>
          <p:cNvSpPr/>
          <p:nvPr/>
        </p:nvSpPr>
        <p:spPr>
          <a:xfrm>
            <a:off x="-1" y="3633608"/>
            <a:ext cx="8218651" cy="1519632"/>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A69345A9-5DB6-4EC6-8431-C70942DE9EFD}"/>
              </a:ext>
            </a:extLst>
          </p:cNvPr>
          <p:cNvSpPr txBox="1"/>
          <p:nvPr/>
        </p:nvSpPr>
        <p:spPr>
          <a:xfrm>
            <a:off x="199257" y="3803348"/>
            <a:ext cx="8019393" cy="1077218"/>
          </a:xfrm>
          <a:prstGeom prst="rect">
            <a:avLst/>
          </a:prstGeom>
          <a:noFill/>
          <a:ln>
            <a:noFill/>
          </a:ln>
        </p:spPr>
        <p:txBody>
          <a:bodyPr wrap="square" rtlCol="0">
            <a:spAutoFit/>
          </a:bodyPr>
          <a:lstStyle/>
          <a:p>
            <a:r>
              <a:rPr lang="en-GB" sz="3200" b="1">
                <a:solidFill>
                  <a:schemeClr val="bg1"/>
                </a:solidFill>
                <a:latin typeface="Open Sans" panose="020B0606030504020204" pitchFamily="34" charset="0"/>
                <a:ea typeface="Open Sans" panose="020B0606030504020204" pitchFamily="34" charset="0"/>
                <a:cs typeface="Open Sans" panose="020B0606030504020204" pitchFamily="34" charset="0"/>
              </a:rPr>
              <a:t>Five big supermarkets will halve their environmental footprint by 2030</a:t>
            </a:r>
            <a:endParaRPr lang="en-GB" sz="3200" b="1">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B2616BC3-69D7-434A-886F-3269E1FE8700}"/>
              </a:ext>
            </a:extLst>
          </p:cNvPr>
          <p:cNvSpPr txBox="1"/>
          <p:nvPr/>
        </p:nvSpPr>
        <p:spPr>
          <a:xfrm>
            <a:off x="6814869" y="5153239"/>
            <a:ext cx="5118538" cy="461665"/>
          </a:xfrm>
          <a:prstGeom prst="rect">
            <a:avLst/>
          </a:prstGeom>
          <a:noFill/>
        </p:spPr>
        <p:txBody>
          <a:bodyPr wrap="square">
            <a:spAutoFit/>
          </a:bodyPr>
          <a:lstStyle/>
          <a:p>
            <a:br>
              <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1200" b="0"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WWF / Richard Stonehouse </a:t>
            </a: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9B9E6B4F-5B40-4B5E-987B-97CBF47EBA3E}"/>
              </a:ext>
            </a:extLst>
          </p:cNvPr>
          <p:cNvSpPr/>
          <p:nvPr/>
        </p:nvSpPr>
        <p:spPr>
          <a:xfrm>
            <a:off x="5622594" y="642697"/>
            <a:ext cx="3216605" cy="5025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CBCCD4CB-DCA6-45FE-8DBB-C4C0698D3287}"/>
              </a:ext>
            </a:extLst>
          </p:cNvPr>
          <p:cNvSpPr/>
          <p:nvPr/>
        </p:nvSpPr>
        <p:spPr>
          <a:xfrm>
            <a:off x="5244661" y="383001"/>
            <a:ext cx="3899339" cy="8300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4D73E8D-6AB3-4031-B6A8-E042C18AE136}"/>
              </a:ext>
            </a:extLst>
          </p:cNvPr>
          <p:cNvSpPr/>
          <p:nvPr/>
        </p:nvSpPr>
        <p:spPr>
          <a:xfrm>
            <a:off x="5843752" y="1081632"/>
            <a:ext cx="3300248" cy="8300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08BA8B2-9E0E-4649-92A8-C320E29A3AF0}"/>
              </a:ext>
            </a:extLst>
          </p:cNvPr>
          <p:cNvSpPr txBox="1"/>
          <p:nvPr/>
        </p:nvSpPr>
        <p:spPr>
          <a:xfrm>
            <a:off x="4602977" y="333713"/>
            <a:ext cx="4284076" cy="1446550"/>
          </a:xfrm>
          <a:prstGeom prst="rect">
            <a:avLst/>
          </a:prstGeom>
          <a:noFill/>
          <a:ln>
            <a:noFill/>
          </a:ln>
        </p:spPr>
        <p:txBody>
          <a:bodyPr wrap="square" rtlCol="0">
            <a:spAutoFit/>
          </a:bodyPr>
          <a:lstStyle/>
          <a:p>
            <a:pPr algn="r"/>
            <a:r>
              <a:rPr lang="en-GB" sz="4400" b="1">
                <a:solidFill>
                  <a:schemeClr val="bg1"/>
                </a:solidFill>
                <a:effectLst/>
                <a:ea typeface="Open Sans" panose="020B0606030504020204" pitchFamily="34" charset="0"/>
                <a:cs typeface="Open Sans" panose="020B0606030504020204" pitchFamily="34" charset="0"/>
              </a:rPr>
              <a:t>New promises were made!</a:t>
            </a:r>
          </a:p>
        </p:txBody>
      </p:sp>
    </p:spTree>
    <p:extLst>
      <p:ext uri="{BB962C8B-B14F-4D97-AF65-F5344CB8AC3E}">
        <p14:creationId xmlns:p14="http://schemas.microsoft.com/office/powerpoint/2010/main" val="4134212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35E7FD7-CAD0-4599-A267-96D576132B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593" y="-257071"/>
            <a:ext cx="9238593" cy="616705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74946F2-C0AF-42E6-A1EC-75333EB46418}"/>
              </a:ext>
            </a:extLst>
          </p:cNvPr>
          <p:cNvSpPr/>
          <p:nvPr/>
        </p:nvSpPr>
        <p:spPr>
          <a:xfrm>
            <a:off x="-94593" y="4203587"/>
            <a:ext cx="6805667" cy="1236349"/>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C87E5E1E-DBAB-4233-8EF0-6D2870C06E30}"/>
              </a:ext>
            </a:extLst>
          </p:cNvPr>
          <p:cNvSpPr txBox="1"/>
          <p:nvPr/>
        </p:nvSpPr>
        <p:spPr>
          <a:xfrm>
            <a:off x="225752" y="4217457"/>
            <a:ext cx="6485322" cy="1200329"/>
          </a:xfrm>
          <a:prstGeom prst="rect">
            <a:avLst/>
          </a:prstGeom>
          <a:noFill/>
          <a:ln>
            <a:noFill/>
          </a:ln>
        </p:spPr>
        <p:txBody>
          <a:bodyPr wrap="square" lIns="91440" tIns="45720" rIns="91440" bIns="45720" rtlCol="0" anchor="t">
            <a:spAutoFit/>
          </a:bodyPr>
          <a:lstStyle/>
          <a:p>
            <a:r>
              <a:rPr lang="en-GB" sz="3600" b="1">
                <a:solidFill>
                  <a:schemeClr val="bg1"/>
                </a:solidFill>
                <a:effectLst/>
                <a:ea typeface="Open Sans"/>
                <a:cs typeface="Open Sans"/>
              </a:rPr>
              <a:t>New virtual </a:t>
            </a:r>
            <a:r>
              <a:rPr lang="en-GB" sz="3600" b="1">
                <a:solidFill>
                  <a:schemeClr val="bg1"/>
                </a:solidFill>
                <a:ea typeface="Open Sans"/>
                <a:cs typeface="Open Sans"/>
              </a:rPr>
              <a:t>National</a:t>
            </a:r>
            <a:r>
              <a:rPr lang="en-GB" sz="3600" b="1">
                <a:solidFill>
                  <a:schemeClr val="bg1"/>
                </a:solidFill>
                <a:effectLst/>
                <a:ea typeface="Open Sans"/>
                <a:cs typeface="Open Sans"/>
              </a:rPr>
              <a:t> </a:t>
            </a:r>
            <a:r>
              <a:rPr lang="en-GB" sz="3600" b="1">
                <a:solidFill>
                  <a:schemeClr val="bg1"/>
                </a:solidFill>
                <a:ea typeface="Open Sans"/>
                <a:cs typeface="Open Sans"/>
              </a:rPr>
              <a:t>Education</a:t>
            </a:r>
            <a:r>
              <a:rPr lang="en-GB" sz="3600" b="1">
                <a:solidFill>
                  <a:schemeClr val="bg1"/>
                </a:solidFill>
                <a:effectLst/>
                <a:ea typeface="Open Sans"/>
                <a:cs typeface="Open Sans"/>
              </a:rPr>
              <a:t> </a:t>
            </a:r>
            <a:r>
              <a:rPr lang="en-GB" sz="3600" b="1">
                <a:solidFill>
                  <a:schemeClr val="bg1"/>
                </a:solidFill>
                <a:ea typeface="Open Sans"/>
                <a:cs typeface="Open Sans"/>
              </a:rPr>
              <a:t>Nature</a:t>
            </a:r>
            <a:r>
              <a:rPr lang="en-GB" sz="3600" b="1">
                <a:solidFill>
                  <a:schemeClr val="bg1"/>
                </a:solidFill>
                <a:effectLst/>
                <a:ea typeface="Open Sans"/>
                <a:cs typeface="Open Sans"/>
              </a:rPr>
              <a:t> </a:t>
            </a:r>
            <a:r>
              <a:rPr lang="en-GB" sz="3600" b="1">
                <a:solidFill>
                  <a:schemeClr val="bg1"/>
                </a:solidFill>
                <a:ea typeface="Open Sans"/>
                <a:cs typeface="Open Sans"/>
              </a:rPr>
              <a:t>Park</a:t>
            </a:r>
            <a:r>
              <a:rPr lang="en-GB" sz="3600" b="1">
                <a:solidFill>
                  <a:schemeClr val="bg1"/>
                </a:solidFill>
                <a:effectLst/>
                <a:ea typeface="Open Sans"/>
                <a:cs typeface="Open Sans"/>
              </a:rPr>
              <a:t> and </a:t>
            </a:r>
            <a:r>
              <a:rPr lang="en-GB" sz="3600" b="1">
                <a:solidFill>
                  <a:schemeClr val="bg1"/>
                </a:solidFill>
                <a:ea typeface="Open Sans"/>
                <a:cs typeface="Open Sans"/>
              </a:rPr>
              <a:t>Climate</a:t>
            </a:r>
            <a:r>
              <a:rPr lang="en-GB" sz="3600" b="1">
                <a:solidFill>
                  <a:schemeClr val="bg1"/>
                </a:solidFill>
                <a:effectLst/>
                <a:ea typeface="Open Sans"/>
                <a:cs typeface="Open Sans"/>
              </a:rPr>
              <a:t> </a:t>
            </a:r>
            <a:r>
              <a:rPr lang="en-GB" sz="3600" b="1">
                <a:solidFill>
                  <a:schemeClr val="bg1"/>
                </a:solidFill>
                <a:ea typeface="Open Sans"/>
                <a:cs typeface="Open Sans"/>
              </a:rPr>
              <a:t>Awards</a:t>
            </a:r>
            <a:endParaRPr lang="en-GB" sz="3600" b="1">
              <a:solidFill>
                <a:schemeClr val="bg1"/>
              </a:solidFill>
              <a:effectLst/>
              <a:ea typeface="Open Sans"/>
              <a:cs typeface="Open Sans"/>
            </a:endParaRPr>
          </a:p>
        </p:txBody>
      </p:sp>
      <p:sp>
        <p:nvSpPr>
          <p:cNvPr id="19" name="TextBox 18">
            <a:extLst>
              <a:ext uri="{FF2B5EF4-FFF2-40B4-BE49-F238E27FC236}">
                <a16:creationId xmlns:a16="http://schemas.microsoft.com/office/drawing/2014/main" id="{9018ACE4-8867-4958-ACCC-AB21C364C487}"/>
              </a:ext>
            </a:extLst>
          </p:cNvPr>
          <p:cNvSpPr txBox="1"/>
          <p:nvPr/>
        </p:nvSpPr>
        <p:spPr>
          <a:xfrm>
            <a:off x="7065131" y="5301436"/>
            <a:ext cx="4797972" cy="276999"/>
          </a:xfrm>
          <a:prstGeom prst="rect">
            <a:avLst/>
          </a:prstGeom>
          <a:noFill/>
        </p:spPr>
        <p:txBody>
          <a:bodyPr wrap="square">
            <a:spAutoFit/>
          </a:bodyPr>
          <a:lstStyle/>
          <a:p>
            <a:r>
              <a:rPr lang="en-GB" sz="1200" b="0"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Joseph Gray / WWF-UK </a:t>
            </a: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E760C57E-1327-4350-875E-7ABB96AA825E}"/>
              </a:ext>
            </a:extLst>
          </p:cNvPr>
          <p:cNvSpPr/>
          <p:nvPr/>
        </p:nvSpPr>
        <p:spPr>
          <a:xfrm>
            <a:off x="251808" y="692154"/>
            <a:ext cx="3216605" cy="5025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C73B3F27-0B03-434D-AB2A-B797F257FE37}"/>
              </a:ext>
            </a:extLst>
          </p:cNvPr>
          <p:cNvSpPr/>
          <p:nvPr/>
        </p:nvSpPr>
        <p:spPr>
          <a:xfrm>
            <a:off x="-126125" y="432458"/>
            <a:ext cx="3899339" cy="830021"/>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8BC8260C-8084-4D6E-8450-05BD7A7743BC}"/>
              </a:ext>
            </a:extLst>
          </p:cNvPr>
          <p:cNvSpPr/>
          <p:nvPr/>
        </p:nvSpPr>
        <p:spPr>
          <a:xfrm>
            <a:off x="-126124" y="1110667"/>
            <a:ext cx="3300248" cy="830021"/>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5D603ED0-AB5D-4938-A6B4-D24F6F00F43E}"/>
              </a:ext>
            </a:extLst>
          </p:cNvPr>
          <p:cNvSpPr txBox="1"/>
          <p:nvPr/>
        </p:nvSpPr>
        <p:spPr>
          <a:xfrm>
            <a:off x="101902" y="432458"/>
            <a:ext cx="4284076" cy="1446550"/>
          </a:xfrm>
          <a:prstGeom prst="rect">
            <a:avLst/>
          </a:prstGeom>
          <a:noFill/>
          <a:ln>
            <a:noFill/>
          </a:ln>
        </p:spPr>
        <p:txBody>
          <a:bodyPr wrap="square" rtlCol="0">
            <a:spAutoFit/>
          </a:bodyPr>
          <a:lstStyle/>
          <a:p>
            <a:r>
              <a:rPr lang="en-GB" sz="4400" b="1">
                <a:solidFill>
                  <a:schemeClr val="bg1"/>
                </a:solidFill>
                <a:effectLst/>
                <a:ea typeface="Open Sans" panose="020B0606030504020204" pitchFamily="34" charset="0"/>
                <a:cs typeface="Open Sans" panose="020B0606030504020204" pitchFamily="34" charset="0"/>
              </a:rPr>
              <a:t>New promises were made!</a:t>
            </a:r>
          </a:p>
        </p:txBody>
      </p:sp>
      <p:sp>
        <p:nvSpPr>
          <p:cNvPr id="23" name="Rectangle 22">
            <a:extLst>
              <a:ext uri="{FF2B5EF4-FFF2-40B4-BE49-F238E27FC236}">
                <a16:creationId xmlns:a16="http://schemas.microsoft.com/office/drawing/2014/main" id="{1B49D0FA-556A-4AFA-B09A-6CC7573F7F86}"/>
              </a:ext>
            </a:extLst>
          </p:cNvPr>
          <p:cNvSpPr/>
          <p:nvPr/>
        </p:nvSpPr>
        <p:spPr>
          <a:xfrm>
            <a:off x="1464733" y="2195187"/>
            <a:ext cx="7679267" cy="1732015"/>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A69345A9-5DB6-4EC6-8431-C70942DE9EFD}"/>
              </a:ext>
            </a:extLst>
          </p:cNvPr>
          <p:cNvSpPr txBox="1"/>
          <p:nvPr/>
        </p:nvSpPr>
        <p:spPr>
          <a:xfrm>
            <a:off x="1464733" y="2171011"/>
            <a:ext cx="7498169" cy="1754326"/>
          </a:xfrm>
          <a:prstGeom prst="rect">
            <a:avLst/>
          </a:prstGeom>
          <a:noFill/>
          <a:ln>
            <a:noFill/>
          </a:ln>
        </p:spPr>
        <p:txBody>
          <a:bodyPr wrap="square" lIns="91440" tIns="45720" rIns="91440" bIns="45720" rtlCol="0" anchor="t">
            <a:spAutoFit/>
          </a:bodyPr>
          <a:lstStyle/>
          <a:p>
            <a:pPr algn="r"/>
            <a:r>
              <a:rPr lang="en-GB" sz="3600" b="1">
                <a:solidFill>
                  <a:schemeClr val="bg1"/>
                </a:solidFill>
                <a:effectLst/>
                <a:ea typeface="Open Sans"/>
                <a:cs typeface="Open Sans"/>
              </a:rPr>
              <a:t>New model science curriculum for UK schools will teach students about nature and </a:t>
            </a:r>
            <a:r>
              <a:rPr lang="en-GB" sz="3600" b="1">
                <a:solidFill>
                  <a:schemeClr val="bg1"/>
                </a:solidFill>
                <a:ea typeface="Open Sans"/>
                <a:cs typeface="Open Sans"/>
              </a:rPr>
              <a:t>their impact </a:t>
            </a:r>
            <a:r>
              <a:rPr lang="en-GB" sz="3600" b="1">
                <a:solidFill>
                  <a:schemeClr val="bg1"/>
                </a:solidFill>
                <a:effectLst/>
                <a:ea typeface="Open Sans"/>
                <a:cs typeface="Open Sans"/>
              </a:rPr>
              <a:t>on the world.</a:t>
            </a:r>
            <a:r>
              <a:rPr lang="en-GB" sz="3600" b="1">
                <a:solidFill>
                  <a:schemeClr val="bg1"/>
                </a:solidFill>
                <a:ea typeface="Open Sans"/>
                <a:cs typeface="Open Sans"/>
              </a:rPr>
              <a:t> </a:t>
            </a:r>
            <a:endParaRPr lang="en-GB" sz="3600" b="1">
              <a:solidFill>
                <a:schemeClr val="bg1"/>
              </a:solidFill>
              <a:effectLs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024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7B07ECF-EF56-4415-AC0A-6D75477701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 y="-135216"/>
            <a:ext cx="9326880" cy="60001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36A1F0C-5DD1-44F1-AD7D-584F4A9D1EDA}"/>
              </a:ext>
            </a:extLst>
          </p:cNvPr>
          <p:cNvSpPr/>
          <p:nvPr/>
        </p:nvSpPr>
        <p:spPr>
          <a:xfrm>
            <a:off x="0" y="215499"/>
            <a:ext cx="3909060" cy="830021"/>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1CDAC69-5341-4E9B-91F6-1BF930B2AAE0}"/>
              </a:ext>
            </a:extLst>
          </p:cNvPr>
          <p:cNvSpPr/>
          <p:nvPr/>
        </p:nvSpPr>
        <p:spPr>
          <a:xfrm>
            <a:off x="0" y="1412325"/>
            <a:ext cx="8275320" cy="1665529"/>
          </a:xfrm>
          <a:prstGeom prst="rect">
            <a:avLst/>
          </a:prstGeom>
          <a:solidFill>
            <a:srgbClr val="97C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75A3527-0EB6-492D-83BE-5E3DD8F59012}"/>
              </a:ext>
            </a:extLst>
          </p:cNvPr>
          <p:cNvSpPr/>
          <p:nvPr/>
        </p:nvSpPr>
        <p:spPr>
          <a:xfrm>
            <a:off x="1211580" y="3837785"/>
            <a:ext cx="7932420" cy="1569660"/>
          </a:xfrm>
          <a:prstGeom prst="rect">
            <a:avLst/>
          </a:prstGeom>
          <a:solidFill>
            <a:srgbClr val="37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2DFD3BE-BE08-40E0-BFA4-4266DAC74402}"/>
              </a:ext>
            </a:extLst>
          </p:cNvPr>
          <p:cNvSpPr txBox="1"/>
          <p:nvPr/>
        </p:nvSpPr>
        <p:spPr>
          <a:xfrm>
            <a:off x="308610" y="1386634"/>
            <a:ext cx="7886041" cy="1569660"/>
          </a:xfrm>
          <a:prstGeom prst="rect">
            <a:avLst/>
          </a:prstGeom>
          <a:noFill/>
          <a:ln>
            <a:noFill/>
          </a:ln>
        </p:spPr>
        <p:txBody>
          <a:bodyPr wrap="square" lIns="91440" tIns="45720" rIns="91440" bIns="45720" rtlCol="0" anchor="t">
            <a:spAutoFit/>
          </a:bodyPr>
          <a:lstStyle/>
          <a:p>
            <a:r>
              <a:rPr lang="en-GB" sz="3200" b="1" dirty="0">
                <a:solidFill>
                  <a:schemeClr val="bg1"/>
                </a:solidFill>
                <a:ea typeface="Open Sans"/>
                <a:cs typeface="Open Sans"/>
              </a:rPr>
              <a:t>Nations</a:t>
            </a:r>
            <a:r>
              <a:rPr lang="en-GB" sz="3200" b="1" dirty="0">
                <a:solidFill>
                  <a:schemeClr val="bg1"/>
                </a:solidFill>
                <a:effectLst/>
                <a:ea typeface="Open Sans"/>
                <a:cs typeface="Open Sans"/>
              </a:rPr>
              <a:t> who are suffering </a:t>
            </a:r>
            <a:r>
              <a:rPr lang="en-GB" sz="3200" b="1" dirty="0">
                <a:solidFill>
                  <a:schemeClr val="bg1"/>
                </a:solidFill>
                <a:ea typeface="Open Sans"/>
                <a:cs typeface="Open Sans"/>
              </a:rPr>
              <a:t>the most</a:t>
            </a:r>
            <a:r>
              <a:rPr lang="en-GB" sz="3200" b="1" dirty="0">
                <a:solidFill>
                  <a:schemeClr val="bg1"/>
                </a:solidFill>
                <a:effectLst/>
                <a:ea typeface="Open Sans"/>
                <a:cs typeface="Open Sans"/>
              </a:rPr>
              <a:t> from climate change are those that </a:t>
            </a:r>
            <a:r>
              <a:rPr lang="en-GB" sz="3200" b="1" dirty="0">
                <a:solidFill>
                  <a:schemeClr val="bg1"/>
                </a:solidFill>
                <a:ea typeface="Open Sans"/>
                <a:cs typeface="Open Sans"/>
              </a:rPr>
              <a:t>have </a:t>
            </a:r>
            <a:r>
              <a:rPr lang="en-GB" sz="3200" b="1" dirty="0">
                <a:solidFill>
                  <a:schemeClr val="bg1"/>
                </a:solidFill>
                <a:effectLst/>
                <a:ea typeface="Open Sans"/>
                <a:cs typeface="Open Sans"/>
              </a:rPr>
              <a:t>done the least to cause it in the first place.</a:t>
            </a:r>
            <a:r>
              <a:rPr lang="en-GB" sz="3200" b="1" dirty="0">
                <a:solidFill>
                  <a:schemeClr val="bg1"/>
                </a:solidFill>
                <a:ea typeface="Open Sans"/>
                <a:cs typeface="Open Sans"/>
              </a:rPr>
              <a:t> </a:t>
            </a:r>
            <a:endParaRPr lang="en-GB" sz="3200" b="1" dirty="0">
              <a:solidFill>
                <a:schemeClr val="bg1"/>
              </a:solidFill>
              <a:effectLst/>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C11F0018-0E1A-46D5-9048-C8E53403CD3F}"/>
              </a:ext>
            </a:extLst>
          </p:cNvPr>
          <p:cNvSpPr txBox="1"/>
          <p:nvPr/>
        </p:nvSpPr>
        <p:spPr>
          <a:xfrm>
            <a:off x="45720" y="219627"/>
            <a:ext cx="4424855" cy="769441"/>
          </a:xfrm>
          <a:prstGeom prst="rect">
            <a:avLst/>
          </a:prstGeom>
          <a:noFill/>
          <a:ln>
            <a:noFill/>
          </a:ln>
        </p:spPr>
        <p:txBody>
          <a:bodyPr wrap="square" rtlCol="0">
            <a:spAutoFit/>
          </a:bodyPr>
          <a:lstStyle/>
          <a:p>
            <a:r>
              <a:rPr lang="en-GB" sz="4400" b="1">
                <a:solidFill>
                  <a:schemeClr val="bg1"/>
                </a:solidFill>
                <a:effectLst/>
                <a:ea typeface="Open Sans" panose="020B0606030504020204" pitchFamily="34" charset="0"/>
                <a:cs typeface="Open Sans" panose="020B0606030504020204" pitchFamily="34" charset="0"/>
              </a:rPr>
              <a:t>Climate Justice</a:t>
            </a:r>
          </a:p>
        </p:txBody>
      </p:sp>
      <p:sp>
        <p:nvSpPr>
          <p:cNvPr id="7" name="TextBox 6">
            <a:extLst>
              <a:ext uri="{FF2B5EF4-FFF2-40B4-BE49-F238E27FC236}">
                <a16:creationId xmlns:a16="http://schemas.microsoft.com/office/drawing/2014/main" id="{0CE277F9-5AD3-42C1-9EA9-824F47D1B808}"/>
              </a:ext>
            </a:extLst>
          </p:cNvPr>
          <p:cNvSpPr txBox="1"/>
          <p:nvPr/>
        </p:nvSpPr>
        <p:spPr>
          <a:xfrm>
            <a:off x="1303679" y="3839849"/>
            <a:ext cx="7554571" cy="1569660"/>
          </a:xfrm>
          <a:prstGeom prst="rect">
            <a:avLst/>
          </a:prstGeom>
          <a:noFill/>
          <a:ln>
            <a:noFill/>
          </a:ln>
        </p:spPr>
        <p:txBody>
          <a:bodyPr wrap="square" lIns="91440" tIns="45720" rIns="91440" bIns="45720" rtlCol="0" anchor="t">
            <a:spAutoFit/>
          </a:bodyPr>
          <a:lstStyle/>
          <a:p>
            <a:r>
              <a:rPr lang="en-GB" sz="3200" b="1" dirty="0">
                <a:solidFill>
                  <a:schemeClr val="bg1"/>
                </a:solidFill>
                <a:effectLst/>
                <a:ea typeface="Open Sans"/>
                <a:cs typeface="Open Sans"/>
              </a:rPr>
              <a:t>Ag</a:t>
            </a:r>
            <a:r>
              <a:rPr lang="en-GB" sz="3200" b="1" dirty="0">
                <a:solidFill>
                  <a:schemeClr val="bg1"/>
                </a:solidFill>
                <a:ea typeface="Open Sans"/>
                <a:cs typeface="Open Sans"/>
              </a:rPr>
              <a:t>reements made at COP26 lacked enough support for the people who are suffering most from the impacts of climate change. </a:t>
            </a:r>
            <a:endParaRPr lang="en-GB" sz="3200" b="1" dirty="0">
              <a:solidFill>
                <a:schemeClr val="bg1"/>
              </a:solidFill>
              <a:effectLst/>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C676F171-B2A3-4424-A288-C8EE0A13BE2E}"/>
              </a:ext>
            </a:extLst>
          </p:cNvPr>
          <p:cNvSpPr txBox="1"/>
          <p:nvPr/>
        </p:nvSpPr>
        <p:spPr>
          <a:xfrm>
            <a:off x="7306628" y="5519883"/>
            <a:ext cx="4783454" cy="276999"/>
          </a:xfrm>
          <a:prstGeom prst="rect">
            <a:avLst/>
          </a:prstGeom>
          <a:noFill/>
        </p:spPr>
        <p:txBody>
          <a:bodyPr wrap="square">
            <a:spAutoFit/>
          </a:bodyPr>
          <a:lstStyle/>
          <a:p>
            <a:r>
              <a:rPr lang="en-GB" sz="1200" b="0" i="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John E. Newby / WWF </a:t>
            </a:r>
            <a:endParaRPr lang="en-GB"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59227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c3182ccb-90f3-424d-b980-d7cd99672c54" ContentTypeId="0x010100EF3726457B8C4C4892749E6B4865C3FC" PreviousValue="false"/>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d2702c46-ea31-457a-96fd-e00e235ba8f1">
      <Terms xmlns="http://schemas.microsoft.com/office/infopath/2007/PartnerControls"/>
    </TaxKeywordTaxHTField>
    <m6ff7cc720cd47968e1acc6822a04c2a xmlns="f98906e5-ed58-42b1-96d1-47aa8e093963">
      <Terms xmlns="http://schemas.microsoft.com/office/infopath/2007/PartnerControls"/>
    </m6ff7cc720cd47968e1acc6822a04c2a>
    <TaxCatchAll xmlns="d2702c46-ea31-457a-96fd-e00e235ba8f1"/>
    <ie95326c2bd442c09918ed9a62864bb7 xmlns="f98906e5-ed58-42b1-96d1-47aa8e093963">
      <Terms xmlns="http://schemas.microsoft.com/office/infopath/2007/PartnerControls"/>
    </ie95326c2bd442c09918ed9a62864bb7>
    <j03b514f4e4c42e78d96b527934d8f35 xmlns="f98906e5-ed58-42b1-96d1-47aa8e093963">
      <Terms xmlns="http://schemas.microsoft.com/office/infopath/2007/PartnerControls"/>
    </j03b514f4e4c42e78d96b527934d8f35>
    <_ip_UnifiedCompliancePolicyProperties xmlns="http://schemas.microsoft.com/sharepoint/v3" xsi:nil="true"/>
    <oc6c1a06a62847b6ab91d1d05ce3f6a0 xmlns="f98906e5-ed58-42b1-96d1-47aa8e093963">
      <Terms xmlns="http://schemas.microsoft.com/office/infopath/2007/PartnerControls"/>
    </oc6c1a06a62847b6ab91d1d05ce3f6a0>
    <ld0f678f5e854356add638e3b1bcb1c9 xmlns="f98906e5-ed58-42b1-96d1-47aa8e093963">
      <Terms xmlns="http://schemas.microsoft.com/office/infopath/2007/PartnerControls"/>
    </ld0f678f5e854356add638e3b1bcb1c9>
    <hacea5fee4bb48c7bfcfacc24260f176 xmlns="f98906e5-ed58-42b1-96d1-47aa8e093963">
      <Terms xmlns="http://schemas.microsoft.com/office/infopath/2007/PartnerControls"/>
    </hacea5fee4bb48c7bfcfacc24260f176>
    <WWF_Financial_Year xmlns="f98906e5-ed58-42b1-96d1-47aa8e093963" xsi:nil="true"/>
    <h4cb14bdc83846cfb9e5c2af455732f0 xmlns="f98906e5-ed58-42b1-96d1-47aa8e093963">
      <Terms xmlns="http://schemas.microsoft.com/office/infopath/2007/PartnerControls"/>
    </h4cb14bdc83846cfb9e5c2af455732f0>
  </documentManagement>
</p:properties>
</file>

<file path=customXml/item4.xml><?xml version="1.0" encoding="utf-8"?>
<ct:contentTypeSchema xmlns:ct="http://schemas.microsoft.com/office/2006/metadata/contentType" xmlns:ma="http://schemas.microsoft.com/office/2006/metadata/properties/metaAttributes" ct:_="" ma:_="" ma:contentTypeName="WWF Document" ma:contentTypeID="0x010100EF3726457B8C4C4892749E6B4865C3FC00DF02DC1F256AA04E96E9895960AAF10D" ma:contentTypeVersion="29" ma:contentTypeDescription="Create a new document." ma:contentTypeScope="" ma:versionID="e939c64f26f69a1f150dfee351888fdd">
  <xsd:schema xmlns:xsd="http://www.w3.org/2001/XMLSchema" xmlns:xs="http://www.w3.org/2001/XMLSchema" xmlns:p="http://schemas.microsoft.com/office/2006/metadata/properties" xmlns:ns1="http://schemas.microsoft.com/sharepoint/v3" xmlns:ns2="d2702c46-ea31-457a-96fd-e00e235ba8f1" xmlns:ns3="f98906e5-ed58-42b1-96d1-47aa8e093963" xmlns:ns4="02cd3014-460a-4f24-9b0e-44f16717fd38" xmlns:ns5="a8770a3f-094e-4c97-bfac-023a00ce03e6" targetNamespace="http://schemas.microsoft.com/office/2006/metadata/properties" ma:root="true" ma:fieldsID="76e5bf38262b1aaed3abe15e3926cb65" ns1:_="" ns2:_="" ns3:_="" ns4:_="" ns5:_="">
    <xsd:import namespace="http://schemas.microsoft.com/sharepoint/v3"/>
    <xsd:import namespace="d2702c46-ea31-457a-96fd-e00e235ba8f1"/>
    <xsd:import namespace="f98906e5-ed58-42b1-96d1-47aa8e093963"/>
    <xsd:import namespace="02cd3014-460a-4f24-9b0e-44f16717fd38"/>
    <xsd:import namespace="a8770a3f-094e-4c97-bfac-023a00ce03e6"/>
    <xsd:element name="properties">
      <xsd:complexType>
        <xsd:sequence>
          <xsd:element name="documentManagement">
            <xsd:complexType>
              <xsd:all>
                <xsd:element ref="ns3:WWF_Financial_Year" minOccurs="0"/>
                <xsd:element ref="ns3:ie95326c2bd442c09918ed9a62864bb7" minOccurs="0"/>
                <xsd:element ref="ns3:j03b514f4e4c42e78d96b527934d8f35" minOccurs="0"/>
                <xsd:element ref="ns2:TaxCatchAll" minOccurs="0"/>
                <xsd:element ref="ns3:hacea5fee4bb48c7bfcfacc24260f176" minOccurs="0"/>
                <xsd:element ref="ns3:m6ff7cc720cd47968e1acc6822a04c2a" minOccurs="0"/>
                <xsd:element ref="ns3:ld0f678f5e854356add638e3b1bcb1c9" minOccurs="0"/>
                <xsd:element ref="ns3:h4cb14bdc83846cfb9e5c2af455732f0" minOccurs="0"/>
                <xsd:element ref="ns3:oc6c1a06a62847b6ab91d1d05ce3f6a0" minOccurs="0"/>
                <xsd:element ref="ns2:TaxKeywordTaxHTField" minOccurs="0"/>
                <xsd:element ref="ns2:TaxCatchAllLabel" minOccurs="0"/>
                <xsd:element ref="ns4:MediaServiceMetadata" minOccurs="0"/>
                <xsd:element ref="ns4:MediaServiceFastMetadata" minOccurs="0"/>
                <xsd:element ref="ns4:MediaServiceAutoTags" minOccurs="0"/>
                <xsd:element ref="ns4:MediaServiceDateTaken" minOccurs="0"/>
                <xsd:element ref="ns4:MediaServiceOCR" minOccurs="0"/>
                <xsd:element ref="ns1:_ip_UnifiedCompliancePolicyProperties" minOccurs="0"/>
                <xsd:element ref="ns1:_ip_UnifiedCompliancePolicyUIAction" minOccurs="0"/>
                <xsd:element ref="ns4:MediaServiceLocation" minOccurs="0"/>
                <xsd:element ref="ns5:SharedWithUsers" minOccurs="0"/>
                <xsd:element ref="ns5:SharedWithDetails"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2" nillable="true" ma:displayName="Unified Compliance Policy Properties" ma:hidden="true" ma:internalName="_ip_UnifiedCompliancePolicyProperties">
      <xsd:simpleType>
        <xsd:restriction base="dms:Note"/>
      </xsd:simpleType>
    </xsd:element>
    <xsd:element name="_ip_UnifiedCompliancePolicyUIAction" ma:index="3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702c46-ea31-457a-96fd-e00e235ba8f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228d25c-fd26-4c29-853b-2987a115c7ce}" ma:internalName="TaxCatchAll" ma:showField="CatchAllData" ma:web="a8770a3f-094e-4c97-bfac-023a00ce03e6">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26" nillable="true" ma:displayName="Taxonomy Catch All Column1" ma:hidden="true" ma:list="{c228d25c-fd26-4c29-853b-2987a115c7ce}" ma:internalName="TaxCatchAllLabel" ma:readOnly="true" ma:showField="CatchAllDataLabel" ma:web="a8770a3f-094e-4c97-bfac-023a00ce03e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8906e5-ed58-42b1-96d1-47aa8e093963" elementFormDefault="qualified">
    <xsd:import namespace="http://schemas.microsoft.com/office/2006/documentManagement/types"/>
    <xsd:import namespace="http://schemas.microsoft.com/office/infopath/2007/PartnerControls"/>
    <xsd:element name="WWF_Financial_Year" ma:index="9" nillable="true" ma:displayName="Financial Year" ma:format="Dropdown" ma:internalName="WWF_Financial_Year">
      <xsd:simpleType>
        <xsd:restriction base="dms:Choice">
          <xsd:enumeration value="FY18"/>
          <xsd:enumeration value="FY19"/>
          <xsd:enumeration value="FY20"/>
        </xsd:restriction>
      </xsd:simpleType>
    </xsd:element>
    <xsd:element name="ie95326c2bd442c09918ed9a62864bb7" ma:index="12" nillable="true" ma:taxonomy="true" ma:internalName="ie95326c2bd442c09918ed9a62864bb7" ma:taxonomyFieldName="WWF_Document_Status" ma:displayName="Document Status" ma:default="" ma:fieldId="{2e95326c-2bd4-42c0-9918-ed9a62864bb7}" ma:sspId="c3182ccb-90f3-424d-b980-d7cd99672c54" ma:termSetId="448c91f8-182c-423c-9253-ac72cb910d8c" ma:anchorId="00000000-0000-0000-0000-000000000000" ma:open="false" ma:isKeyword="false">
      <xsd:complexType>
        <xsd:sequence>
          <xsd:element ref="pc:Terms" minOccurs="0" maxOccurs="1"/>
        </xsd:sequence>
      </xsd:complexType>
    </xsd:element>
    <xsd:element name="j03b514f4e4c42e78d96b527934d8f35" ma:index="14" nillable="true" ma:taxonomy="true" ma:internalName="j03b514f4e4c42e78d96b527934d8f35" ma:taxonomyFieldName="WWF_Document_Type" ma:displayName="Document Type" ma:default="" ma:fieldId="{303b514f-4e4c-42e7-8d96-b527934d8f35}" ma:sspId="c3182ccb-90f3-424d-b980-d7cd99672c54" ma:termSetId="15a66b75-a5e8-4ef9-89bd-9bbc9f089c64" ma:anchorId="00000000-0000-0000-0000-000000000000" ma:open="false" ma:isKeyword="false">
      <xsd:complexType>
        <xsd:sequence>
          <xsd:element ref="pc:Terms" minOccurs="0" maxOccurs="1"/>
        </xsd:sequence>
      </xsd:complexType>
    </xsd:element>
    <xsd:element name="hacea5fee4bb48c7bfcfacc24260f176" ma:index="17" nillable="true" ma:taxonomy="true" ma:internalName="hacea5fee4bb48c7bfcfacc24260f176" ma:taxonomyFieldName="WWF_Goal" ma:displayName="Goal" ma:default="" ma:fieldId="{1acea5fe-e4bb-48c7-bfcf-acc24260f176}" ma:taxonomyMulti="true" ma:sspId="c3182ccb-90f3-424d-b980-d7cd99672c54" ma:termSetId="17c14ec2-7462-4877-96f2-93d281e530e1" ma:anchorId="00000000-0000-0000-0000-000000000000" ma:open="false" ma:isKeyword="false">
      <xsd:complexType>
        <xsd:sequence>
          <xsd:element ref="pc:Terms" minOccurs="0" maxOccurs="1"/>
        </xsd:sequence>
      </xsd:complexType>
    </xsd:element>
    <xsd:element name="m6ff7cc720cd47968e1acc6822a04c2a" ma:index="19" nillable="true" ma:taxonomy="true" ma:internalName="m6ff7cc720cd47968e1acc6822a04c2a" ma:taxonomyFieldName="WWF_Office" ma:displayName="Office" ma:default="" ma:fieldId="{66ff7cc7-20cd-4796-8e1a-cc6822a04c2a}" ma:sspId="c3182ccb-90f3-424d-b980-d7cd99672c54" ma:termSetId="f7e8d12e-8f3c-426f-aaa3-89a3365cc593" ma:anchorId="00000000-0000-0000-0000-000000000000" ma:open="false" ma:isKeyword="false">
      <xsd:complexType>
        <xsd:sequence>
          <xsd:element ref="pc:Terms" minOccurs="0" maxOccurs="1"/>
        </xsd:sequence>
      </xsd:complexType>
    </xsd:element>
    <xsd:element name="ld0f678f5e854356add638e3b1bcb1c9" ma:index="21" nillable="true" ma:taxonomy="true" ma:internalName="ld0f678f5e854356add638e3b1bcb1c9" ma:taxonomyFieldName="WWF_Project_Code" ma:displayName="Project Code" ma:default="" ma:fieldId="{5d0f678f-5e85-4356-add6-38e3b1bcb1c9}" ma:sspId="c3182ccb-90f3-424d-b980-d7cd99672c54" ma:termSetId="82563fe2-67ba-4328-b8bd-be3f1996addf" ma:anchorId="00000000-0000-0000-0000-000000000000" ma:open="false" ma:isKeyword="false">
      <xsd:complexType>
        <xsd:sequence>
          <xsd:element ref="pc:Terms" minOccurs="0" maxOccurs="1"/>
        </xsd:sequence>
      </xsd:complexType>
    </xsd:element>
    <xsd:element name="h4cb14bdc83846cfb9e5c2af455732f0" ma:index="22" nillable="true" ma:taxonomy="true" ma:internalName="h4cb14bdc83846cfb9e5c2af455732f0" ma:taxonomyFieldName="WWF_Department" ma:displayName="Department" ma:default="" ma:fieldId="{14cb14bd-c838-46cf-b9e5-c2af455732f0}" ma:sspId="c3182ccb-90f3-424d-b980-d7cd99672c54" ma:termSetId="4fc87ecf-5537-4bfe-8379-0dd2754f6cb7" ma:anchorId="00000000-0000-0000-0000-000000000000" ma:open="false" ma:isKeyword="false">
      <xsd:complexType>
        <xsd:sequence>
          <xsd:element ref="pc:Terms" minOccurs="0" maxOccurs="1"/>
        </xsd:sequence>
      </xsd:complexType>
    </xsd:element>
    <xsd:element name="oc6c1a06a62847b6ab91d1d05ce3f6a0" ma:index="23" nillable="true" ma:taxonomy="true" ma:internalName="oc6c1a06a62847b6ab91d1d05ce3f6a0" ma:taxonomyFieldName="WWF_Sensitivity" ma:displayName="Sensitivity" ma:default="" ma:fieldId="{8c6c1a06-a628-47b6-ab91-d1d05ce3f6a0}" ma:sspId="c3182ccb-90f3-424d-b980-d7cd99672c54" ma:termSetId="5a4201ff-8442-4138-a151-ac3c63cdc60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2cd3014-460a-4f24-9b0e-44f16717fd38"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AutoTags" ma:index="29" nillable="true" ma:displayName="Tags" ma:internalName="MediaServiceAutoTags" ma:readOnly="true">
      <xsd:simpleType>
        <xsd:restriction base="dms:Text"/>
      </xsd:simpleType>
    </xsd:element>
    <xsd:element name="MediaServiceDateTaken" ma:index="30" nillable="true" ma:displayName="MediaServiceDateTaken" ma:hidden="true" ma:internalName="MediaServiceDateTaken"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Location" ma:index="34" nillable="true" ma:displayName="Location" ma:internalName="MediaServiceLocation"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LengthInSeconds" ma:index="4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770a3f-094e-4c97-bfac-023a00ce03e6" elementFormDefault="qualified">
    <xsd:import namespace="http://schemas.microsoft.com/office/2006/documentManagement/types"/>
    <xsd:import namespace="http://schemas.microsoft.com/office/infopath/2007/PartnerControls"/>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A0D7D8-5D1C-4C6A-864B-01A54C757E01}">
  <ds:schemaRefs>
    <ds:schemaRef ds:uri="http://schemas.microsoft.com/sharepoint/v3/contenttype/forms"/>
  </ds:schemaRefs>
</ds:datastoreItem>
</file>

<file path=customXml/itemProps2.xml><?xml version="1.0" encoding="utf-8"?>
<ds:datastoreItem xmlns:ds="http://schemas.openxmlformats.org/officeDocument/2006/customXml" ds:itemID="{1A969F54-8C6C-4CFB-BFEF-7DEFB3A10BFE}">
  <ds:schemaRefs>
    <ds:schemaRef ds:uri="Microsoft.SharePoint.Taxonomy.ContentTypeSync"/>
  </ds:schemaRefs>
</ds:datastoreItem>
</file>

<file path=customXml/itemProps3.xml><?xml version="1.0" encoding="utf-8"?>
<ds:datastoreItem xmlns:ds="http://schemas.openxmlformats.org/officeDocument/2006/customXml" ds:itemID="{0826C1C1-E6E0-4021-92BF-F938FACA332C}">
  <ds:schemaRefs>
    <ds:schemaRef ds:uri="02cd3014-460a-4f24-9b0e-44f16717fd38"/>
    <ds:schemaRef ds:uri="a8770a3f-094e-4c97-bfac-023a00ce03e6"/>
    <ds:schemaRef ds:uri="d2702c46-ea31-457a-96fd-e00e235ba8f1"/>
    <ds:schemaRef ds:uri="f98906e5-ed58-42b1-96d1-47aa8e0939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A636016-A966-4A14-951B-3B7EA94CE7DE}">
  <ds:schemaRefs>
    <ds:schemaRef ds:uri="02cd3014-460a-4f24-9b0e-44f16717fd38"/>
    <ds:schemaRef ds:uri="a8770a3f-094e-4c97-bfac-023a00ce03e6"/>
    <ds:schemaRef ds:uri="d2702c46-ea31-457a-96fd-e00e235ba8f1"/>
    <ds:schemaRef ds:uri="f98906e5-ed58-42b1-96d1-47aa8e0939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2543</Words>
  <Application>Microsoft Office PowerPoint</Application>
  <PresentationFormat>On-screen Show (16:10)</PresentationFormat>
  <Paragraphs>147</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Open Sans</vt:lpstr>
      <vt:lpstr>Segoe UI Historic</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Justin Hayward</cp:lastModifiedBy>
  <cp:revision>3</cp:revision>
  <dcterms:created xsi:type="dcterms:W3CDTF">2021-08-20T08:23:46Z</dcterms:created>
  <dcterms:modified xsi:type="dcterms:W3CDTF">2021-11-23T13:24:56Z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0x010100EF3726457B8C4C4892749E6B4865C3FC00DF02DC1F256AA04E96E9895960AAF10D</vt:lpwstr>
  </property>
  <property fmtid="{D5CDD505-2E9C-101B-9397-08002B2CF9AE}" pid="3" name="TaxKeyword">
    <vt:lpwstr/>
  </property>
  <property fmtid="{D5CDD505-2E9C-101B-9397-08002B2CF9AE}" pid="4" name="WWF_Department">
    <vt:lpwstr/>
  </property>
  <property fmtid="{D5CDD505-2E9C-101B-9397-08002B2CF9AE}" pid="5" name="WWF_Project_Code">
    <vt:lpwstr/>
  </property>
  <property fmtid="{D5CDD505-2E9C-101B-9397-08002B2CF9AE}" pid="6" name="WWF_Document_Type">
    <vt:lpwstr/>
  </property>
  <property fmtid="{D5CDD505-2E9C-101B-9397-08002B2CF9AE}" pid="7" name="WWF_Goal">
    <vt:lpwstr/>
  </property>
  <property fmtid="{D5CDD505-2E9C-101B-9397-08002B2CF9AE}" pid="8" name="WWF_Office">
    <vt:lpwstr/>
  </property>
  <property fmtid="{D5CDD505-2E9C-101B-9397-08002B2CF9AE}" pid="9" name="WWF_Sensitivity">
    <vt:lpwstr/>
  </property>
  <property fmtid="{D5CDD505-2E9C-101B-9397-08002B2CF9AE}" pid="10" name="WWF_Document_Status">
    <vt:lpwstr/>
  </property>
</Properties>
</file>