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2"/>
  </p:notesMasterIdLst>
  <p:sldIdLst>
    <p:sldId id="256" r:id="rId5"/>
    <p:sldId id="410" r:id="rId6"/>
    <p:sldId id="258" r:id="rId7"/>
    <p:sldId id="259" r:id="rId8"/>
    <p:sldId id="401" r:id="rId9"/>
    <p:sldId id="403" r:id="rId10"/>
    <p:sldId id="405" r:id="rId11"/>
    <p:sldId id="400" r:id="rId12"/>
    <p:sldId id="270" r:id="rId13"/>
    <p:sldId id="260" r:id="rId14"/>
    <p:sldId id="406" r:id="rId15"/>
    <p:sldId id="407" r:id="rId16"/>
    <p:sldId id="408" r:id="rId17"/>
    <p:sldId id="409" r:id="rId18"/>
    <p:sldId id="411" r:id="rId19"/>
    <p:sldId id="292" r:id="rId20"/>
    <p:sldId id="276" r:id="rId21"/>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 Larsen-Daw" initials="ML" lastIdx="2" clrIdx="0">
    <p:extLst>
      <p:ext uri="{19B8F6BF-5375-455C-9EA6-DF929625EA0E}">
        <p15:presenceInfo xmlns:p15="http://schemas.microsoft.com/office/powerpoint/2012/main" userId="S::mlarsendaw@wwf.org.uk::d1412f5f-2f6e-4676-ae29-f401cd4534a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F1E6"/>
    <a:srgbClr val="076D30"/>
    <a:srgbClr val="AACEE4"/>
    <a:srgbClr val="38976D"/>
    <a:srgbClr val="79B93E"/>
    <a:srgbClr val="0089BF"/>
    <a:srgbClr val="DB324B"/>
    <a:srgbClr val="EC90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BC5A5C-E8E9-46C2-945D-78A13D136A45}" v="6" dt="2022-10-12T21:24:38.0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35" autoAdjust="0"/>
    <p:restoredTop sz="85965" autoAdjust="0"/>
  </p:normalViewPr>
  <p:slideViewPr>
    <p:cSldViewPr snapToGrid="0" snapToObjects="1">
      <p:cViewPr varScale="1">
        <p:scale>
          <a:sx n="68" d="100"/>
          <a:sy n="68" d="100"/>
        </p:scale>
        <p:origin x="1260"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 Larsen-Daw" userId="d1412f5f-2f6e-4676-ae29-f401cd4534a0" providerId="ADAL" clId="{93BC5A5C-E8E9-46C2-945D-78A13D136A45}"/>
    <pc:docChg chg="modSld">
      <pc:chgData name="Matt Larsen-Daw" userId="d1412f5f-2f6e-4676-ae29-f401cd4534a0" providerId="ADAL" clId="{93BC5A5C-E8E9-46C2-945D-78A13D136A45}" dt="2022-10-12T21:24:19.762" v="23" actId="1076"/>
      <pc:docMkLst>
        <pc:docMk/>
      </pc:docMkLst>
      <pc:sldChg chg="addSp modSp mod">
        <pc:chgData name="Matt Larsen-Daw" userId="d1412f5f-2f6e-4676-ae29-f401cd4534a0" providerId="ADAL" clId="{93BC5A5C-E8E9-46C2-945D-78A13D136A45}" dt="2022-10-12T21:24:19.762" v="23" actId="1076"/>
        <pc:sldMkLst>
          <pc:docMk/>
          <pc:sldMk cId="3053727177" sldId="256"/>
        </pc:sldMkLst>
        <pc:spChg chg="add mod">
          <ac:chgData name="Matt Larsen-Daw" userId="d1412f5f-2f6e-4676-ae29-f401cd4534a0" providerId="ADAL" clId="{93BC5A5C-E8E9-46C2-945D-78A13D136A45}" dt="2022-10-12T21:23:46.666" v="6" actId="1076"/>
          <ac:spMkLst>
            <pc:docMk/>
            <pc:sldMk cId="3053727177" sldId="256"/>
            <ac:spMk id="3" creationId="{068BAFDA-0F64-05B6-E37A-E5F614229342}"/>
          </ac:spMkLst>
        </pc:spChg>
        <pc:spChg chg="mod">
          <ac:chgData name="Matt Larsen-Daw" userId="d1412f5f-2f6e-4676-ae29-f401cd4534a0" providerId="ADAL" clId="{93BC5A5C-E8E9-46C2-945D-78A13D136A45}" dt="2022-10-12T21:23:53.043" v="18" actId="404"/>
          <ac:spMkLst>
            <pc:docMk/>
            <pc:sldMk cId="3053727177" sldId="256"/>
            <ac:spMk id="5" creationId="{AE36ECF5-A3A8-0643-BF86-209CF5171C89}"/>
          </ac:spMkLst>
        </pc:spChg>
        <pc:picChg chg="add mod">
          <ac:chgData name="Matt Larsen-Daw" userId="d1412f5f-2f6e-4676-ae29-f401cd4534a0" providerId="ADAL" clId="{93BC5A5C-E8E9-46C2-945D-78A13D136A45}" dt="2022-10-12T21:23:46.666" v="6" actId="1076"/>
          <ac:picMkLst>
            <pc:docMk/>
            <pc:sldMk cId="3053727177" sldId="256"/>
            <ac:picMk id="2" creationId="{8C0B6BE1-BF1C-6669-126B-448C40308141}"/>
          </ac:picMkLst>
        </pc:picChg>
        <pc:picChg chg="mod">
          <ac:chgData name="Matt Larsen-Daw" userId="d1412f5f-2f6e-4676-ae29-f401cd4534a0" providerId="ADAL" clId="{93BC5A5C-E8E9-46C2-945D-78A13D136A45}" dt="2022-10-12T21:24:19.762" v="23" actId="1076"/>
          <ac:picMkLst>
            <pc:docMk/>
            <pc:sldMk cId="3053727177" sldId="256"/>
            <ac:picMk id="10" creationId="{1E63E1A6-7935-674F-971E-E4BFD24E257D}"/>
          </ac:picMkLst>
        </pc:picChg>
        <pc:picChg chg="mod">
          <ac:chgData name="Matt Larsen-Daw" userId="d1412f5f-2f6e-4676-ae29-f401cd4534a0" providerId="ADAL" clId="{93BC5A5C-E8E9-46C2-945D-78A13D136A45}" dt="2022-10-12T21:24:17.329" v="22" actId="1076"/>
          <ac:picMkLst>
            <pc:docMk/>
            <pc:sldMk cId="3053727177" sldId="256"/>
            <ac:picMk id="1030" creationId="{12688B65-D5B6-433A-ECF8-4179784887A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16DED8-BE5D-1E44-8A6C-637825F456CD}" type="datetimeFigureOut">
              <a:rPr lang="en-US" smtClean="0"/>
              <a:t>10/12/2022</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8E5C5F-13F8-E046-8E8B-779781043F7C}" type="slidenum">
              <a:rPr lang="en-US" smtClean="0"/>
              <a:t>‹#›</a:t>
            </a:fld>
            <a:endParaRPr lang="en-US"/>
          </a:p>
        </p:txBody>
      </p:sp>
    </p:spTree>
    <p:extLst>
      <p:ext uri="{BB962C8B-B14F-4D97-AF65-F5344CB8AC3E}">
        <p14:creationId xmlns:p14="http://schemas.microsoft.com/office/powerpoint/2010/main" val="3507384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un.org/development/desa/indigenouspeoples/wp-content/uploads/sites/19/2018/11/UNDRIP_E_web.pdf"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un.org/development/desa/indigenouspeoples/publications/2013/09/adolescent-friendly-version-of-the-un-declaration-on-the-rights-of-indigenous-people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Living Planet Report (LPR) is produced every two years by WWF, with input from leading experts and other organisations.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It is a </a:t>
            </a:r>
            <a:r>
              <a:rPr lang="en-GB" sz="1200" b="1" kern="1200" dirty="0">
                <a:solidFill>
                  <a:schemeClr val="tx1"/>
                </a:solidFill>
                <a:effectLst/>
                <a:latin typeface="+mn-lt"/>
                <a:ea typeface="+mn-ea"/>
                <a:cs typeface="+mn-cs"/>
              </a:rPr>
              <a:t>health-check</a:t>
            </a:r>
            <a:r>
              <a:rPr lang="en-GB" sz="1200" kern="1200" dirty="0">
                <a:solidFill>
                  <a:schemeClr val="tx1"/>
                </a:solidFill>
                <a:effectLst/>
                <a:latin typeface="+mn-lt"/>
                <a:ea typeface="+mn-ea"/>
                <a:cs typeface="+mn-cs"/>
              </a:rPr>
              <a:t> for the planet, showing how the natural world is doing, what threats it faces and what this means for us humans.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conclusions and recommendations in the LPR are based on an analysis of several measures of biodiversity, one of the biggest being the Living Planet Index (LPI).</a:t>
            </a: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i="0" kern="1200" dirty="0">
                <a:solidFill>
                  <a:schemeClr val="tx1"/>
                </a:solidFill>
                <a:effectLst/>
                <a:latin typeface="+mn-lt"/>
                <a:ea typeface="+mn-ea"/>
                <a:cs typeface="+mn-cs"/>
              </a:rPr>
              <a:t>The world works like a living system – all the different living processes result in there being the conditions that we are used to – and that allowed humans to evolve and thrive. The planet is one living system in the same way our body is – which is itself made up of different kinds of living systems such as our organs or the tiny organisms that perform services to our body.</a:t>
            </a:r>
          </a:p>
          <a:p>
            <a:endParaRPr lang="en-GB" sz="1200" i="0" kern="1200" dirty="0">
              <a:solidFill>
                <a:schemeClr val="tx1"/>
              </a:solidFill>
              <a:effectLst/>
              <a:latin typeface="+mn-lt"/>
              <a:ea typeface="+mn-ea"/>
              <a:cs typeface="+mn-cs"/>
            </a:endParaRPr>
          </a:p>
          <a:p>
            <a:r>
              <a:rPr lang="en-GB" sz="1200" i="0" kern="1200" dirty="0">
                <a:solidFill>
                  <a:schemeClr val="tx1"/>
                </a:solidFill>
                <a:effectLst/>
                <a:latin typeface="+mn-lt"/>
                <a:ea typeface="+mn-ea"/>
                <a:cs typeface="+mn-cs"/>
              </a:rPr>
              <a:t>Living systems (</a:t>
            </a:r>
            <a:r>
              <a:rPr lang="en-GB" sz="1200" i="0" kern="1200" dirty="0" err="1">
                <a:solidFill>
                  <a:schemeClr val="tx1"/>
                </a:solidFill>
                <a:effectLst/>
                <a:latin typeface="+mn-lt"/>
                <a:ea typeface="+mn-ea"/>
                <a:cs typeface="+mn-cs"/>
              </a:rPr>
              <a:t>eg</a:t>
            </a:r>
            <a:r>
              <a:rPr lang="en-GB" sz="1200" i="0" kern="1200" dirty="0">
                <a:solidFill>
                  <a:schemeClr val="tx1"/>
                </a:solidFill>
                <a:effectLst/>
                <a:latin typeface="+mn-lt"/>
                <a:ea typeface="+mn-ea"/>
                <a:cs typeface="+mn-cs"/>
              </a:rPr>
              <a:t> biomes such as ocean, freshwater or jungle) have lots of parts that need to work together for the whole thing to play its part in the global system.</a:t>
            </a:r>
          </a:p>
          <a:p>
            <a:endParaRPr lang="en-GB" sz="1200" i="0" kern="1200" dirty="0">
              <a:solidFill>
                <a:schemeClr val="tx1"/>
              </a:solidFill>
              <a:effectLst/>
              <a:latin typeface="+mn-lt"/>
              <a:ea typeface="+mn-ea"/>
              <a:cs typeface="+mn-cs"/>
            </a:endParaRPr>
          </a:p>
          <a:p>
            <a:r>
              <a:rPr lang="en-GB" sz="1200" i="0" kern="1200" dirty="0">
                <a:solidFill>
                  <a:schemeClr val="tx1"/>
                </a:solidFill>
                <a:effectLst/>
                <a:latin typeface="+mn-lt"/>
                <a:ea typeface="+mn-ea"/>
                <a:cs typeface="+mn-cs"/>
              </a:rPr>
              <a:t>EG role of jungles in freshwater cycle and movement of freshwater around the world. Oceans – role in cloud formation and carbon capture.</a:t>
            </a:r>
          </a:p>
          <a:p>
            <a:endParaRPr lang="en-GB" sz="1200" i="0" kern="1200" dirty="0">
              <a:solidFill>
                <a:schemeClr val="tx1"/>
              </a:solidFill>
              <a:effectLst/>
              <a:latin typeface="+mn-lt"/>
              <a:ea typeface="+mn-ea"/>
              <a:cs typeface="+mn-cs"/>
            </a:endParaRPr>
          </a:p>
          <a:p>
            <a:r>
              <a:rPr lang="en-GB" sz="1200" i="0" kern="1200" dirty="0">
                <a:solidFill>
                  <a:schemeClr val="tx1"/>
                </a:solidFill>
                <a:effectLst/>
                <a:latin typeface="+mn-lt"/>
                <a:ea typeface="+mn-ea"/>
                <a:cs typeface="+mn-cs"/>
              </a:rPr>
              <a:t>In both cases, all the different living parts of the system (the different species and individual creatures and plants) rely on each other, so changes to the species present or population sizes of species can change the whole system and make it fail or function differently.</a:t>
            </a:r>
            <a:endParaRPr lang="en-US" i="0" dirty="0"/>
          </a:p>
        </p:txBody>
      </p:sp>
      <p:sp>
        <p:nvSpPr>
          <p:cNvPr id="4" name="Slide Number Placeholder 3"/>
          <p:cNvSpPr>
            <a:spLocks noGrp="1"/>
          </p:cNvSpPr>
          <p:nvPr>
            <p:ph type="sldNum" sz="quarter" idx="5"/>
          </p:nvPr>
        </p:nvSpPr>
        <p:spPr/>
        <p:txBody>
          <a:bodyPr/>
          <a:lstStyle/>
          <a:p>
            <a:fld id="{2D8E5C5F-13F8-E046-8E8B-779781043F7C}" type="slidenum">
              <a:rPr lang="en-US" smtClean="0"/>
              <a:t>1</a:t>
            </a:fld>
            <a:endParaRPr lang="en-US"/>
          </a:p>
        </p:txBody>
      </p:sp>
    </p:spTree>
    <p:extLst>
      <p:ext uri="{BB962C8B-B14F-4D97-AF65-F5344CB8AC3E}">
        <p14:creationId xmlns:p14="http://schemas.microsoft.com/office/powerpoint/2010/main" val="903090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Amazon is the largest rainforest in the world, and it is hugely important to nature and people.</a:t>
            </a:r>
          </a:p>
          <a:p>
            <a:endParaRPr lang="en-GB" dirty="0"/>
          </a:p>
          <a:p>
            <a:r>
              <a:rPr lang="en-GB" dirty="0"/>
              <a:t>Question for students: Why is the Amazon important? What does it do that helps us, and the planet?</a:t>
            </a:r>
          </a:p>
          <a:p>
            <a:r>
              <a:rPr lang="en-GB" dirty="0"/>
              <a:t>Answer (click to reveal): </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Arial" panose="020B0604020202020204" pitchFamily="34" charset="0"/>
              </a:rPr>
              <a:t>Providing freshwater to the world: 20 billion tonnes of water released into the atmosphere per day</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Arial" panose="020B0604020202020204" pitchFamily="34" charset="0"/>
              </a:rPr>
              <a:t>Fighting climate change - 76 billion tonnes of carbon are locked in the Amazon forest in the trees and soil.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Arial" panose="020B0604020202020204" pitchFamily="34" charset="0"/>
              </a:rPr>
              <a:t>Supporting biodiversity: 10% of all species on Earth can be found in the Amazon</a:t>
            </a: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cs typeface="Arial" panose="020B0604020202020204" pitchFamily="34" charset="0"/>
              </a:rPr>
              <a:t>Resources: timber, medicines, foods etc are sourced in the Amazon</a:t>
            </a:r>
          </a:p>
          <a:p>
            <a:pPr marL="342900" lvl="0" indent="-342900">
              <a:lnSpc>
                <a:spcPct val="107000"/>
              </a:lnSpc>
              <a:spcAft>
                <a:spcPts val="800"/>
              </a:spcAft>
              <a:buFont typeface="Symbol" panose="05050102010706020507" pitchFamily="18" charset="2"/>
              <a:buChar char=""/>
            </a:pPr>
            <a:endParaRPr lang="en-GB" sz="1800" dirty="0">
              <a:effectLst/>
              <a:latin typeface="Calibri" panose="020F0502020204030204" pitchFamily="34" charset="0"/>
              <a:cs typeface="Arial" panose="020B0604020202020204" pitchFamily="34" charset="0"/>
            </a:endParaRPr>
          </a:p>
          <a:p>
            <a:pPr marL="0" lvl="0" indent="0">
              <a:lnSpc>
                <a:spcPct val="107000"/>
              </a:lnSpc>
              <a:spcAft>
                <a:spcPts val="800"/>
              </a:spcAft>
              <a:buFont typeface="Symbol" panose="05050102010706020507" pitchFamily="18" charset="2"/>
              <a:buNone/>
            </a:pPr>
            <a:r>
              <a:rPr lang="en-GB" sz="1800" dirty="0">
                <a:effectLst/>
                <a:latin typeface="Calibri" panose="020F0502020204030204" pitchFamily="34" charset="0"/>
                <a:cs typeface="Arial" panose="020B0604020202020204" pitchFamily="34" charset="0"/>
              </a:rPr>
              <a:t>Over 30 Million people live in the Amazon, including almost 3 Million Indigenous Peoples (made up of about 350 different groups).</a:t>
            </a:r>
            <a:endParaRPr lang="en-GB" dirty="0"/>
          </a:p>
        </p:txBody>
      </p:sp>
      <p:sp>
        <p:nvSpPr>
          <p:cNvPr id="4" name="Slide Number Placeholder 3"/>
          <p:cNvSpPr>
            <a:spLocks noGrp="1"/>
          </p:cNvSpPr>
          <p:nvPr>
            <p:ph type="sldNum" sz="quarter" idx="5"/>
          </p:nvPr>
        </p:nvSpPr>
        <p:spPr/>
        <p:txBody>
          <a:bodyPr/>
          <a:lstStyle/>
          <a:p>
            <a:fld id="{2D8E5C5F-13F8-E046-8E8B-779781043F7C}" type="slidenum">
              <a:rPr lang="en-US" smtClean="0"/>
              <a:t>12</a:t>
            </a:fld>
            <a:endParaRPr lang="en-US"/>
          </a:p>
        </p:txBody>
      </p:sp>
    </p:spTree>
    <p:extLst>
      <p:ext uri="{BB962C8B-B14F-4D97-AF65-F5344CB8AC3E}">
        <p14:creationId xmlns:p14="http://schemas.microsoft.com/office/powerpoint/2010/main" val="1561298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threats are faced by the Amazon?</a:t>
            </a:r>
          </a:p>
          <a:p>
            <a:r>
              <a:rPr lang="en-GB" dirty="0"/>
              <a:t>After suggestions from the students, click to reveal.</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We have lost 17% of the total forest cover in the Amazon due to felling of trees for timber or conversion of forest to farmland, and another 17% has been degraded. Land is described as ‘degraded’ when it is not completely deforested but it has lost some of its vegetation and is no longer able to support the ecosystem as much as before. </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Science Panel for  the  Amazon (2021).</a:t>
            </a:r>
            <a:endParaRPr lang="en-GB" dirty="0"/>
          </a:p>
        </p:txBody>
      </p:sp>
      <p:sp>
        <p:nvSpPr>
          <p:cNvPr id="4" name="Slide Number Placeholder 3"/>
          <p:cNvSpPr>
            <a:spLocks noGrp="1"/>
          </p:cNvSpPr>
          <p:nvPr>
            <p:ph type="sldNum" sz="quarter" idx="5"/>
          </p:nvPr>
        </p:nvSpPr>
        <p:spPr/>
        <p:txBody>
          <a:bodyPr/>
          <a:lstStyle/>
          <a:p>
            <a:fld id="{2D8E5C5F-13F8-E046-8E8B-779781043F7C}" type="slidenum">
              <a:rPr lang="en-US" smtClean="0"/>
              <a:t>13</a:t>
            </a:fld>
            <a:endParaRPr lang="en-US"/>
          </a:p>
        </p:txBody>
      </p:sp>
    </p:spTree>
    <p:extLst>
      <p:ext uri="{BB962C8B-B14F-4D97-AF65-F5344CB8AC3E}">
        <p14:creationId xmlns:p14="http://schemas.microsoft.com/office/powerpoint/2010/main" val="404427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Scientists say that if we continue to destroy the Amazon at this rate we will soon reach a tipping point, when the forest will no longer be able to work in the same way. The whole planet will lose the benefits of the Amazon, which will gradually become a drier and less biodiverse ecosystem, similar to a savannah (a grassy plain with few trees).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Click to reveal: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Tipping point</a:t>
            </a: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refers to the point at which big changes are triggered that could be impossible to reverse. You can think of it as rolling a big rock over the top of a hill, at which point it will start to roll down the other side and may be impossible to stop.</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D8E5C5F-13F8-E046-8E8B-779781043F7C}" type="slidenum">
              <a:rPr lang="en-US" smtClean="0"/>
              <a:t>14</a:t>
            </a:fld>
            <a:endParaRPr lang="en-US"/>
          </a:p>
        </p:txBody>
      </p:sp>
    </p:spTree>
    <p:extLst>
      <p:ext uri="{BB962C8B-B14F-4D97-AF65-F5344CB8AC3E}">
        <p14:creationId xmlns:p14="http://schemas.microsoft.com/office/powerpoint/2010/main" val="25218074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We can all feel very small in the face of these big issues, and that can be worrying. But we are not helpless, and we are not alone.</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Everyone can play a part in shaping a positive future for people and nature. That includes you!</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We know that the way humans live on our planet now is unsustainable, and that changes must be made. But what the future will look like is not yet defined. It’s up to all of us to ensure that we shape the world we want – where the needs of people and nature are met in a way that is fair to all.</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Humans are the best problem solvers that have ever lived on our planet, and addressing issues like climate change, loss of biodiversity and plastic pollution doesn’t just mean having to sacrifice things we enjoy today. If we use our imaginations and work together we can reimagine our relationship with this living planet and enjoy delicious food, travel, and fun pursuits in beautiful surroundings, without taking away from the wildlife and people who share our planet.</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We are not helpless! We can make change happen faster, and in the way that will shape the positive future that we want.</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You have more influence than you realise. Think about people who may be affected by what you do and say. It might be your family, friends, and social media followers. Then think about systems you can influence – your school, local businesses, or even the decision-making in your local community, district or country. Each person you inspire to act sends out their own ripples of change through their own sphere of influence. Remember – if you can come together with others who feel the same you will have a louder voice, more influence, and greater impact.</a:t>
            </a:r>
          </a:p>
          <a:p>
            <a:endParaRPr lang="en-GB" dirty="0"/>
          </a:p>
        </p:txBody>
      </p:sp>
      <p:sp>
        <p:nvSpPr>
          <p:cNvPr id="4" name="Slide Number Placeholder 3"/>
          <p:cNvSpPr>
            <a:spLocks noGrp="1"/>
          </p:cNvSpPr>
          <p:nvPr>
            <p:ph type="sldNum" sz="quarter" idx="5"/>
          </p:nvPr>
        </p:nvSpPr>
        <p:spPr/>
        <p:txBody>
          <a:bodyPr/>
          <a:lstStyle/>
          <a:p>
            <a:fld id="{2D8E5C5F-13F8-E046-8E8B-779781043F7C}" type="slidenum">
              <a:rPr lang="en-US" smtClean="0"/>
              <a:t>15</a:t>
            </a:fld>
            <a:endParaRPr lang="en-US"/>
          </a:p>
        </p:txBody>
      </p:sp>
    </p:spTree>
    <p:extLst>
      <p:ext uri="{BB962C8B-B14F-4D97-AF65-F5344CB8AC3E}">
        <p14:creationId xmlns:p14="http://schemas.microsoft.com/office/powerpoint/2010/main" val="23913844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Aft>
                <a:spcPts val="800"/>
              </a:spcAft>
              <a:buFont typeface="+mj-lt"/>
              <a:buNone/>
            </a:pPr>
            <a:r>
              <a:rPr lang="en-GB" sz="1800" b="1" dirty="0">
                <a:effectLst/>
                <a:latin typeface="Calibri" panose="020F0502020204030204" pitchFamily="34" charset="0"/>
                <a:ea typeface="Calibri" panose="020F0502020204030204" pitchFamily="34" charset="0"/>
                <a:cs typeface="Times New Roman" panose="02020603050405020304" pitchFamily="18" charset="0"/>
              </a:rPr>
              <a:t>Give nature a hand</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alibri" panose="020F0502020204030204" pitchFamily="34" charset="0"/>
                <a:ea typeface="Calibri" panose="020F0502020204030204" pitchFamily="34" charset="0"/>
                <a:cs typeface="Times New Roman" panose="02020603050405020304" pitchFamily="18" charset="0"/>
              </a:rPr>
              <a:t>Whether you live in the heart of a city, on the seashore, or in the countryside, your local patch is part of a connected living landscape, and when it supports wildlife the whole world benefits. Get out and see what wildlife shares your local environment, record it to help scientists monitor the health of our living planet, and see what you can do to help local wildlife thrive. Could you plant more trees, or create new habitats such as a pond, woodpile or bird box?</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alibri" panose="020F0502020204030204" pitchFamily="34" charset="0"/>
                <a:ea typeface="Calibri" panose="020F0502020204030204" pitchFamily="34" charset="0"/>
                <a:cs typeface="Times New Roman" panose="02020603050405020304" pitchFamily="18" charset="0"/>
              </a:rPr>
              <a:t>Use the free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Seek by </a:t>
            </a:r>
            <a:r>
              <a:rPr lang="en-GB" sz="1800" i="1" dirty="0" err="1">
                <a:effectLst/>
                <a:latin typeface="Calibri" panose="020F0502020204030204" pitchFamily="34" charset="0"/>
                <a:ea typeface="Calibri" panose="020F0502020204030204" pitchFamily="34" charset="0"/>
                <a:cs typeface="Times New Roman" panose="02020603050405020304" pitchFamily="18" charset="0"/>
              </a:rPr>
              <a:t>iNaturalist</a:t>
            </a:r>
            <a:r>
              <a:rPr lang="en-GB" sz="1800" dirty="0">
                <a:effectLst/>
                <a:latin typeface="Calibri" panose="020F0502020204030204" pitchFamily="34" charset="0"/>
                <a:ea typeface="Calibri" panose="020F0502020204030204" pitchFamily="34" charset="0"/>
                <a:cs typeface="Times New Roman" panose="02020603050405020304" pitchFamily="18" charset="0"/>
              </a:rPr>
              <a:t> app to identify, record and submit your wildlife sightings, and you can help scientists monitor global biodiversity.</a:t>
            </a:r>
          </a:p>
        </p:txBody>
      </p:sp>
      <p:sp>
        <p:nvSpPr>
          <p:cNvPr id="4" name="Slide Number Placeholder 3"/>
          <p:cNvSpPr>
            <a:spLocks noGrp="1"/>
          </p:cNvSpPr>
          <p:nvPr>
            <p:ph type="sldNum" sz="quarter" idx="5"/>
          </p:nvPr>
        </p:nvSpPr>
        <p:spPr/>
        <p:txBody>
          <a:bodyPr/>
          <a:lstStyle/>
          <a:p>
            <a:fld id="{2D8E5C5F-13F8-E046-8E8B-779781043F7C}" type="slidenum">
              <a:rPr lang="en-US" smtClean="0"/>
              <a:t>16</a:t>
            </a:fld>
            <a:endParaRPr lang="en-US"/>
          </a:p>
        </p:txBody>
      </p:sp>
    </p:spTree>
    <p:extLst>
      <p:ext uri="{BB962C8B-B14F-4D97-AF65-F5344CB8AC3E}">
        <p14:creationId xmlns:p14="http://schemas.microsoft.com/office/powerpoint/2010/main" val="3255322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Questions from students</a:t>
            </a:r>
          </a:p>
        </p:txBody>
      </p:sp>
      <p:sp>
        <p:nvSpPr>
          <p:cNvPr id="4" name="Slide Number Placeholder 3"/>
          <p:cNvSpPr>
            <a:spLocks noGrp="1"/>
          </p:cNvSpPr>
          <p:nvPr>
            <p:ph type="sldNum" sz="quarter" idx="5"/>
          </p:nvPr>
        </p:nvSpPr>
        <p:spPr/>
        <p:txBody>
          <a:bodyPr/>
          <a:lstStyle/>
          <a:p>
            <a:fld id="{2D8E5C5F-13F8-E046-8E8B-779781043F7C}" type="slidenum">
              <a:rPr lang="en-US" smtClean="0"/>
              <a:t>17</a:t>
            </a:fld>
            <a:endParaRPr lang="en-US"/>
          </a:p>
        </p:txBody>
      </p:sp>
    </p:spTree>
    <p:extLst>
      <p:ext uri="{BB962C8B-B14F-4D97-AF65-F5344CB8AC3E}">
        <p14:creationId xmlns:p14="http://schemas.microsoft.com/office/powerpoint/2010/main" val="2131731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 the Living Planet Report our planet’s biodiversity (variety of all living things) is calculated using a measurement called the </a:t>
            </a:r>
            <a:r>
              <a:rPr lang="en-GB" sz="1200" b="1" kern="1200" dirty="0">
                <a:solidFill>
                  <a:schemeClr val="tx1"/>
                </a:solidFill>
                <a:effectLst/>
                <a:latin typeface="+mn-lt"/>
                <a:ea typeface="+mn-ea"/>
                <a:cs typeface="+mn-cs"/>
              </a:rPr>
              <a:t>Living Planet Index (LPI)</a:t>
            </a:r>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ZSL scientists all around the world collect and analyse data to calculate the LPI.</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Living Planet Index measures the differences in animal populations (groups of the same animals) across the world using information gathered from satellite images, animal trapping, camera traps, GPS tracking and even motioning animal dung!</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populations that are monitored for the LPI are chosen because scientists can tell a lot about how the wider ecosystem is doing by the changes in numbers and movement of those species.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Experts all over the world have been measuring changes over time in the populations of thousands of animal species.  Scientists bring all of this data together into a database and analyse it to come up with the Living Planet Index (LPI).</a:t>
            </a:r>
          </a:p>
          <a:p>
            <a:r>
              <a:rPr lang="en-GB" sz="1200" kern="1200" dirty="0">
                <a:solidFill>
                  <a:schemeClr val="tx1"/>
                </a:solidFill>
                <a:effectLst/>
                <a:latin typeface="+mn-lt"/>
                <a:ea typeface="+mn-ea"/>
                <a:cs typeface="+mn-cs"/>
              </a:rPr>
              <a:t>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LPI only uses data for species that have been monitored at least twice at any time since 1970, which is considered the baseline year. Even so, the LPI is able to track changes in almost 32,000 populations of 5,230 species including mammals, birds, reptiles, amphibians and fish. The patterns that scientists find in these data help them to understand the health of the wider ecosystems.</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LPI (and some other measures of biodiversity) is then studied by scientists from WWF and ZSL to draw conclusions that can guide our next steps, and these are published in the Living Planet Report every two years.</a:t>
            </a:r>
          </a:p>
        </p:txBody>
      </p:sp>
      <p:sp>
        <p:nvSpPr>
          <p:cNvPr id="4" name="Slide Number Placeholder 3"/>
          <p:cNvSpPr>
            <a:spLocks noGrp="1"/>
          </p:cNvSpPr>
          <p:nvPr>
            <p:ph type="sldNum" sz="quarter" idx="5"/>
          </p:nvPr>
        </p:nvSpPr>
        <p:spPr/>
        <p:txBody>
          <a:bodyPr/>
          <a:lstStyle/>
          <a:p>
            <a:fld id="{2D8E5C5F-13F8-E046-8E8B-779781043F7C}" type="slidenum">
              <a:rPr lang="en-US" smtClean="0"/>
              <a:t>3</a:t>
            </a:fld>
            <a:endParaRPr lang="en-US"/>
          </a:p>
        </p:txBody>
      </p:sp>
    </p:spTree>
    <p:extLst>
      <p:ext uri="{BB962C8B-B14F-4D97-AF65-F5344CB8AC3E}">
        <p14:creationId xmlns:p14="http://schemas.microsoft.com/office/powerpoint/2010/main" val="279611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is a graph showing the Living Planet Index for 2022, and three possible ways that the graph could look in the future.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LPI shows that, globally, the average population size of mammals, fish, birds, reptiles and amphibians has declined by 69% </a:t>
            </a:r>
          </a:p>
          <a:p>
            <a:r>
              <a:rPr lang="en-GB" sz="1200" kern="1200" dirty="0">
                <a:solidFill>
                  <a:schemeClr val="tx1"/>
                </a:solidFill>
                <a:effectLst/>
                <a:latin typeface="+mn-lt"/>
                <a:ea typeface="+mn-ea"/>
                <a:cs typeface="+mn-cs"/>
              </a:rPr>
              <a:t>since 1970.</a:t>
            </a:r>
          </a:p>
          <a:p>
            <a:r>
              <a:rPr lang="en-GB"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Ask students why they think this is happening? What could be the causes? (If too big a class / too difficult to get questions just continue)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Possible causes: habitat destruction, poaching, over-fishing, pesticides, pollution</a:t>
            </a:r>
          </a:p>
          <a:p>
            <a:endParaRPr lang="en-US" dirty="0"/>
          </a:p>
          <a:p>
            <a:r>
              <a:rPr lang="en-US" dirty="0"/>
              <a:t>If we change nothing about the way we treat the natural world, the red line will be the path that we follow over the next decades – and we will continue to lose more and more of our planet’s biodiversity. The more we lose, the less resilient the ecosystems that support life, and it becomes less and less likely that we can ever recover what we lose.</a:t>
            </a:r>
          </a:p>
          <a:p>
            <a:endParaRPr lang="en-US" dirty="0"/>
          </a:p>
          <a:p>
            <a:r>
              <a:rPr lang="en-US" dirty="0"/>
              <a:t>If we take action to protect habitats and stop practices that damage the natural world we could follow the orange line and ‘</a:t>
            </a:r>
            <a:r>
              <a:rPr lang="en-US" dirty="0" err="1"/>
              <a:t>stabilise</a:t>
            </a:r>
            <a:r>
              <a:rPr lang="en-US" dirty="0"/>
              <a:t>’ biodiversity on our planet. This means we stop the decline in wildlife populations, and keep them at their current levels, possibly by taking less from the natural world. This would be better for the planet, though it might mean we struggle to feed our growing human population, and we would be living on a planet that has far less biodiversity than it had just a few decades ago - and as a result is much less resilient than it was. Problems such as climate change could cause major issues for us and wildlife in the near future.</a:t>
            </a:r>
          </a:p>
          <a:p>
            <a:endParaRPr lang="en-US" dirty="0"/>
          </a:p>
          <a:p>
            <a:r>
              <a:rPr lang="en-US" dirty="0"/>
              <a:t>If we change our systems and find new ways to benefit from the planet’s natural resources in a way that works with nature rather than just taking from it, we may be able to restore lost biodiversity and bend the curve upwards (the blue line on the graph). This would allow us to bring wildlife populations back up to previous levels, making them more resilient to future threats, and helping us tackle climate change.</a:t>
            </a:r>
          </a:p>
          <a:p>
            <a:endParaRPr lang="en-US" dirty="0"/>
          </a:p>
          <a:p>
            <a:r>
              <a:rPr lang="en-US" i="1" dirty="0"/>
              <a:t>Ask students what changes they think we might mean when we talk about changing ‘systems’?</a:t>
            </a:r>
          </a:p>
          <a:p>
            <a:r>
              <a:rPr lang="en-US" i="1" dirty="0"/>
              <a:t>Possible answers: Food, transport, energy, economy</a:t>
            </a:r>
          </a:p>
          <a:p>
            <a:endParaRPr lang="en-US" dirty="0"/>
          </a:p>
          <a:p>
            <a:r>
              <a:rPr lang="en-US" dirty="0"/>
              <a:t>Our food system currently works in a way that leads to waste, carbon emissions that speed up climate change, and destruction of habitats.</a:t>
            </a:r>
          </a:p>
          <a:p>
            <a:r>
              <a:rPr lang="en-GB" b="0" i="0" dirty="0">
                <a:solidFill>
                  <a:srgbClr val="0A0A0A"/>
                </a:solidFill>
                <a:effectLst/>
                <a:latin typeface="Open Sans" panose="020B0606030504020204" pitchFamily="34" charset="0"/>
              </a:rPr>
              <a:t>In fact, globally, agriculture and land use for food production are responsible for almost 60% of biodiversity loss and 30% of greenhouse gas emissions – making it one of the biggest threats to our environment.  </a:t>
            </a:r>
          </a:p>
          <a:p>
            <a:r>
              <a:rPr lang="en-US" i="1" dirty="0"/>
              <a:t>Ask students if they can think of problems with the food system that could be changed.</a:t>
            </a:r>
          </a:p>
          <a:p>
            <a:r>
              <a:rPr lang="en-US" i="1" dirty="0"/>
              <a:t>Possible answers: Cutting down rainforest to make farmland instead of using existing farmland better so it doesn’t become degraded. Transporting food all around the world instead of eating what is produced locally. Using pesticides and </a:t>
            </a:r>
            <a:r>
              <a:rPr lang="en-US" i="1" dirty="0" err="1"/>
              <a:t>fertilisers</a:t>
            </a:r>
            <a:r>
              <a:rPr lang="en-US" i="1" dirty="0"/>
              <a:t> that harm wildlife. Producing too much dairy and meat which takes huge amounts of land compared to plants that can be more of our diet.</a:t>
            </a:r>
          </a:p>
          <a:p>
            <a:endParaRPr lang="en-US" dirty="0"/>
          </a:p>
        </p:txBody>
      </p:sp>
      <p:sp>
        <p:nvSpPr>
          <p:cNvPr id="4" name="Slide Number Placeholder 3"/>
          <p:cNvSpPr>
            <a:spLocks noGrp="1"/>
          </p:cNvSpPr>
          <p:nvPr>
            <p:ph type="sldNum" sz="quarter" idx="5"/>
          </p:nvPr>
        </p:nvSpPr>
        <p:spPr/>
        <p:txBody>
          <a:bodyPr/>
          <a:lstStyle/>
          <a:p>
            <a:fld id="{2D8E5C5F-13F8-E046-8E8B-779781043F7C}" type="slidenum">
              <a:rPr lang="en-US" smtClean="0"/>
              <a:t>4</a:t>
            </a:fld>
            <a:endParaRPr lang="en-US"/>
          </a:p>
        </p:txBody>
      </p:sp>
    </p:spTree>
    <p:extLst>
      <p:ext uri="{BB962C8B-B14F-4D97-AF65-F5344CB8AC3E}">
        <p14:creationId xmlns:p14="http://schemas.microsoft.com/office/powerpoint/2010/main" val="2721616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Climate change is talked about more than loss of biodiversity – but we need biodiversity to stabilise the climate.</a:t>
            </a:r>
          </a:p>
          <a:p>
            <a:r>
              <a:rPr lang="en-GB" dirty="0"/>
              <a:t>Forests and oceans cannot do their bit to absorb carbon if we destroy biodiversity.</a:t>
            </a:r>
          </a:p>
          <a:p>
            <a:endParaRPr lang="en-GB" dirty="0"/>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The damage that is being caused to the natural world by habitat destruction is making our planet less able to draw carbon from the atmosphere, and in many cases releases more carbon that was previously stored as wood or in the soil. This means that more carbon dioxide enters the atmosphere and speeds up global warming.</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Climate change is already starting to have effects in the natural world, and if the average increase in global temperature is allowed to go above 1.5 degrees, climate change will become a greater and greater threat to wildlife.</a:t>
            </a:r>
          </a:p>
          <a:p>
            <a:pPr>
              <a:lnSpc>
                <a:spcPct val="107000"/>
              </a:lnSpc>
              <a:spcAft>
                <a:spcPts val="8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We cannot solve either of these two problems unless we address both together.</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2D8E5C5F-13F8-E046-8E8B-779781043F7C}" type="slidenum">
              <a:rPr lang="en-US" smtClean="0"/>
              <a:t>5</a:t>
            </a:fld>
            <a:endParaRPr lang="en-US"/>
          </a:p>
        </p:txBody>
      </p:sp>
    </p:spTree>
    <p:extLst>
      <p:ext uri="{BB962C8B-B14F-4D97-AF65-F5344CB8AC3E}">
        <p14:creationId xmlns:p14="http://schemas.microsoft.com/office/powerpoint/2010/main" val="1266195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D8E5C5F-13F8-E046-8E8B-779781043F7C}" type="slidenum">
              <a:rPr lang="en-US" smtClean="0"/>
              <a:t>6</a:t>
            </a:fld>
            <a:endParaRPr lang="en-US"/>
          </a:p>
        </p:txBody>
      </p:sp>
    </p:spTree>
    <p:extLst>
      <p:ext uri="{BB962C8B-B14F-4D97-AF65-F5344CB8AC3E}">
        <p14:creationId xmlns:p14="http://schemas.microsoft.com/office/powerpoint/2010/main" val="1543615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D8E5C5F-13F8-E046-8E8B-779781043F7C}" type="slidenum">
              <a:rPr lang="en-US" smtClean="0"/>
              <a:t>7</a:t>
            </a:fld>
            <a:endParaRPr lang="en-US"/>
          </a:p>
        </p:txBody>
      </p:sp>
    </p:spTree>
    <p:extLst>
      <p:ext uri="{BB962C8B-B14F-4D97-AF65-F5344CB8AC3E}">
        <p14:creationId xmlns:p14="http://schemas.microsoft.com/office/powerpoint/2010/main" val="375785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69% is only an average – some species and biomes are affected more.</a:t>
            </a:r>
          </a:p>
          <a:p>
            <a:endParaRPr lang="en-GB" dirty="0"/>
          </a:p>
          <a:p>
            <a:pPr>
              <a:lnSpc>
                <a:spcPct val="107000"/>
              </a:lnSpc>
              <a:spcAft>
                <a:spcPts val="800"/>
              </a:spcAft>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oceanic Whitetip shark has declined by 95% globally, and is now classed as critically endangered on the IUCN Red List.</a:t>
            </a:r>
          </a:p>
          <a:p>
            <a:pPr>
              <a:lnSpc>
                <a:spcPct val="107000"/>
              </a:lnSpc>
              <a:spcAft>
                <a:spcPts val="800"/>
              </a:spcAft>
            </a:pP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population size of sharks and rays worldwide has dropped by 71% over the last 50 years, mainly due to fishing practices.</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By 2020 more than three quarters of all ocean-dwelling species of shark and ray (24 out of 31) were at risk of extinction.</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Sharks and rays are top predators in ocean food webs, and their loss can cause huge problems for other species when the ecosystem becomes unbalanced.</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Sharks are also extremely important to people in communities who rely on fishing. The loss of sharks can lead to changes in behaviour in other species that would usually restrict their movements and actions to avoid being preyed on by sharks. Without the sharks, these predators can severely reduce the population of other species, resulting in fishing nets coming up empty. </a:t>
            </a:r>
          </a:p>
          <a:p>
            <a:endParaRPr lang="en-GB" dirty="0"/>
          </a:p>
          <a:p>
            <a:r>
              <a:rPr lang="en-GB" b="0" i="0" dirty="0">
                <a:solidFill>
                  <a:srgbClr val="BDC1C6"/>
                </a:solidFill>
                <a:effectLst/>
                <a:latin typeface="arial" panose="020B0604020202020204" pitchFamily="34" charset="0"/>
              </a:rPr>
              <a:t>Oceanic whitetips spend most of their lives in deep water. They're frequently accompanied by remora and pilot fishes, with whom they have a mutualistic relationship (they help each other). Sharks protect pilot fishes from other predators, and the pilot fish keeps sharks free of external parasites.</a:t>
            </a:r>
            <a:endParaRPr lang="en-GB" b="0" dirty="0"/>
          </a:p>
        </p:txBody>
      </p:sp>
      <p:sp>
        <p:nvSpPr>
          <p:cNvPr id="4" name="Slide Number Placeholder 3"/>
          <p:cNvSpPr>
            <a:spLocks noGrp="1"/>
          </p:cNvSpPr>
          <p:nvPr>
            <p:ph type="sldNum" sz="quarter" idx="5"/>
          </p:nvPr>
        </p:nvSpPr>
        <p:spPr/>
        <p:txBody>
          <a:bodyPr/>
          <a:lstStyle/>
          <a:p>
            <a:fld id="{2D8E5C5F-13F8-E046-8E8B-779781043F7C}" type="slidenum">
              <a:rPr lang="en-US" smtClean="0"/>
              <a:t>9</a:t>
            </a:fld>
            <a:endParaRPr lang="en-US"/>
          </a:p>
        </p:txBody>
      </p:sp>
    </p:spTree>
    <p:extLst>
      <p:ext uri="{BB962C8B-B14F-4D97-AF65-F5344CB8AC3E}">
        <p14:creationId xmlns:p14="http://schemas.microsoft.com/office/powerpoint/2010/main" val="2188646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From this…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Climate Change</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alibri" panose="020F0502020204030204" pitchFamily="34" charset="0"/>
                <a:ea typeface="Calibri" panose="020F0502020204030204" pitchFamily="34" charset="0"/>
                <a:cs typeface="Times New Roman" panose="02020603050405020304" pitchFamily="18" charset="0"/>
              </a:rPr>
              <a:t>The Earth has warmed by 1.2</a:t>
            </a:r>
            <a:r>
              <a:rPr lang="en-GB" sz="1800" baseline="30000" dirty="0">
                <a:effectLst/>
                <a:latin typeface="Calibri" panose="020F0502020204030204" pitchFamily="34" charset="0"/>
                <a:ea typeface="Calibri" panose="020F0502020204030204" pitchFamily="34" charset="0"/>
                <a:cs typeface="Times New Roman" panose="02020603050405020304" pitchFamily="18" charset="0"/>
              </a:rPr>
              <a:t>o</a:t>
            </a:r>
            <a:r>
              <a:rPr lang="en-GB" sz="1800" dirty="0">
                <a:effectLst/>
                <a:latin typeface="Calibri" panose="020F0502020204030204" pitchFamily="34" charset="0"/>
                <a:ea typeface="Calibri" panose="020F0502020204030204" pitchFamily="34" charset="0"/>
                <a:cs typeface="Times New Roman" panose="02020603050405020304" pitchFamily="18" charset="0"/>
              </a:rPr>
              <a:t>C since pre-industrial times, and current human activity and political pledges will fail to prevent it warming more than 2</a:t>
            </a:r>
            <a:r>
              <a:rPr lang="en-GB" sz="1800" baseline="30000" dirty="0">
                <a:effectLst/>
                <a:latin typeface="Calibri" panose="020F0502020204030204" pitchFamily="34" charset="0"/>
                <a:ea typeface="Calibri" panose="020F0502020204030204" pitchFamily="34" charset="0"/>
                <a:cs typeface="Times New Roman" panose="02020603050405020304" pitchFamily="18" charset="0"/>
              </a:rPr>
              <a:t>o</a:t>
            </a:r>
            <a:r>
              <a:rPr lang="en-GB" sz="1800" dirty="0">
                <a:effectLst/>
                <a:latin typeface="Calibri" panose="020F0502020204030204" pitchFamily="34" charset="0"/>
                <a:ea typeface="Calibri" panose="020F0502020204030204" pitchFamily="34" charset="0"/>
                <a:cs typeface="Times New Roman" panose="02020603050405020304" pitchFamily="18" charset="0"/>
              </a:rPr>
              <a:t>C. Beyond 1.5</a:t>
            </a:r>
            <a:r>
              <a:rPr lang="en-GB" sz="1800" baseline="30000" dirty="0">
                <a:effectLst/>
                <a:latin typeface="Calibri" panose="020F0502020204030204" pitchFamily="34" charset="0"/>
                <a:ea typeface="Calibri" panose="020F0502020204030204" pitchFamily="34" charset="0"/>
                <a:cs typeface="Times New Roman" panose="02020603050405020304" pitchFamily="18" charset="0"/>
              </a:rPr>
              <a:t>o</a:t>
            </a:r>
            <a:r>
              <a:rPr lang="en-GB" sz="1800" dirty="0">
                <a:effectLst/>
                <a:latin typeface="Calibri" panose="020F0502020204030204" pitchFamily="34" charset="0"/>
                <a:ea typeface="Calibri" panose="020F0502020204030204" pitchFamily="34" charset="0"/>
                <a:cs typeface="Times New Roman" panose="02020603050405020304" pitchFamily="18" charset="0"/>
              </a:rPr>
              <a:t>C global warming will cause huge problems for people and nature.</a:t>
            </a:r>
          </a:p>
          <a:p>
            <a:pPr marL="342900" lvl="0" indent="-342900">
              <a:lnSpc>
                <a:spcPct val="107000"/>
              </a:lnSpc>
              <a:buFont typeface="Symbol" panose="05050102010706020507" pitchFamily="18" charset="2"/>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Pollution</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300-400 million tonnes of pollution are dumped into freshwater ecosystems every year.</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marL="457200">
              <a:lnSpc>
                <a:spcPct val="107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Ocean plastic pollution has increased by ten times since 1980, and now affects more than 267 species – including 86% of marine turtles.</a:t>
            </a:r>
          </a:p>
          <a:p>
            <a:pPr marL="342900" lvl="0" indent="-342900">
              <a:lnSpc>
                <a:spcPct val="107000"/>
              </a:lnSpc>
              <a:buFont typeface="Symbol" panose="05050102010706020507" pitchFamily="18" charset="2"/>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Habitat loss</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alibri" panose="020F0502020204030204" pitchFamily="34" charset="0"/>
                <a:ea typeface="Calibri" panose="020F0502020204030204" pitchFamily="34" charset="0"/>
                <a:cs typeface="Times New Roman" panose="02020603050405020304" pitchFamily="18" charset="0"/>
              </a:rPr>
              <a:t>75% of the Earth’s ice-free land surface has been changed by humans, mainly to create farmland for food production. 90% of wetland area has been lost globally.</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About 100,000 </a:t>
            </a:r>
            <a:r>
              <a:rPr lang="en-GB"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sq</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km of forest is lost per year, or roughly one football pitch every two seconds.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Wildlife extinctions</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alibri" panose="020F0502020204030204" pitchFamily="34" charset="0"/>
                <a:ea typeface="Calibri" panose="020F0502020204030204" pitchFamily="34" charset="0"/>
                <a:cs typeface="Times New Roman" panose="02020603050405020304" pitchFamily="18" charset="0"/>
              </a:rPr>
              <a:t>1 million species are threatened with extinction many in the coming decades</a:t>
            </a:r>
            <a:r>
              <a:rPr lang="en-GB" sz="1800" baseline="300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buFont typeface="Symbol" panose="05050102010706020507" pitchFamily="18" charset="2"/>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Habitat fragmentation</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alibri" panose="020F0502020204030204" pitchFamily="34" charset="0"/>
                <a:ea typeface="Calibri" panose="020F0502020204030204" pitchFamily="34" charset="0"/>
                <a:cs typeface="Times New Roman" panose="02020603050405020304" pitchFamily="18" charset="0"/>
              </a:rPr>
              <a:t>Natural processes are becoming disrupted as habitats in land, sea and freshwater are fragmented.</a:t>
            </a:r>
          </a:p>
          <a:p>
            <a:pPr marL="457200">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…to a healthy living planet that works for…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Nature</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alibri" panose="020F0502020204030204" pitchFamily="34" charset="0"/>
                <a:ea typeface="Calibri" panose="020F0502020204030204" pitchFamily="34" charset="0"/>
                <a:cs typeface="Times New Roman" panose="02020603050405020304" pitchFamily="18" charset="0"/>
              </a:rPr>
              <a:t>Connections between protected and restored habitats worldwide allow movement of wildlife species and the flow of natural processes.</a:t>
            </a:r>
          </a:p>
          <a:p>
            <a:pPr marL="342900" lvl="0" indent="-342900">
              <a:lnSpc>
                <a:spcPct val="107000"/>
              </a:lnSpc>
              <a:buFont typeface="Symbol" panose="05050102010706020507" pitchFamily="18" charset="2"/>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People</a:t>
            </a:r>
            <a:br>
              <a:rPr lang="en-GB" sz="1800" b="1"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alibri" panose="020F0502020204030204" pitchFamily="34" charset="0"/>
                <a:ea typeface="Calibri" panose="020F0502020204030204" pitchFamily="34" charset="0"/>
                <a:cs typeface="Times New Roman" panose="02020603050405020304" pitchFamily="18" charset="0"/>
              </a:rPr>
              <a:t>Fair, just management of natural resources to ensure everyone has access to healthy food and a stable environment.</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alibri" panose="020F0502020204030204" pitchFamily="34" charset="0"/>
                <a:ea typeface="Calibri" panose="020F0502020204030204" pitchFamily="34" charset="0"/>
                <a:cs typeface="Times New Roman" panose="02020603050405020304" pitchFamily="18" charset="0"/>
              </a:rPr>
              <a:t>Conservation led and informed by Indigenous Peoples.</a:t>
            </a:r>
          </a:p>
          <a:p>
            <a:pPr marL="457200">
              <a:lnSpc>
                <a:spcPct val="107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Communities most affected by climate change nature loss are involved in decisions that affect their lives, and supported to adapt.</a:t>
            </a:r>
          </a:p>
          <a:p>
            <a:pPr marL="342900" lvl="0" indent="-342900">
              <a:lnSpc>
                <a:spcPct val="107000"/>
              </a:lnSpc>
              <a:buFont typeface="Symbol" panose="05050102010706020507" pitchFamily="18" charset="2"/>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Climate</a:t>
            </a:r>
            <a:br>
              <a:rPr lang="en-GB" sz="1800" b="1"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alibri" panose="020F0502020204030204" pitchFamily="34" charset="0"/>
                <a:ea typeface="Calibri" panose="020F0502020204030204" pitchFamily="34" charset="0"/>
                <a:cs typeface="Times New Roman" panose="02020603050405020304" pitchFamily="18" charset="0"/>
              </a:rPr>
              <a:t>Global carbon emissions cut through a shift to renewable energy and sustainable practices. Global warming limited to 1.5 degrees.</a:t>
            </a:r>
            <a:br>
              <a:rPr lang="en-GB" sz="1800" b="1" dirty="0">
                <a:effectLst/>
                <a:latin typeface="Calibri" panose="020F0502020204030204" pitchFamily="34" charset="0"/>
                <a:ea typeface="Calibri" panose="020F0502020204030204" pitchFamily="34" charset="0"/>
                <a:cs typeface="Times New Roman" panose="02020603050405020304" pitchFamily="18" charset="0"/>
              </a:rPr>
            </a:b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Data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Data on wildlife populations, climate change and habitat connectivity collected for the LPI, BII and other measures, allows us to identify and understand problems, and assess whether our solutions are helping to address them.</a:t>
            </a:r>
          </a:p>
        </p:txBody>
      </p:sp>
      <p:sp>
        <p:nvSpPr>
          <p:cNvPr id="4" name="Slide Number Placeholder 3"/>
          <p:cNvSpPr>
            <a:spLocks noGrp="1"/>
          </p:cNvSpPr>
          <p:nvPr>
            <p:ph type="sldNum" sz="quarter" idx="5"/>
          </p:nvPr>
        </p:nvSpPr>
        <p:spPr/>
        <p:txBody>
          <a:bodyPr/>
          <a:lstStyle/>
          <a:p>
            <a:fld id="{2D8E5C5F-13F8-E046-8E8B-779781043F7C}" type="slidenum">
              <a:rPr lang="en-US" smtClean="0"/>
              <a:t>10</a:t>
            </a:fld>
            <a:endParaRPr lang="en-US"/>
          </a:p>
        </p:txBody>
      </p:sp>
    </p:spTree>
    <p:extLst>
      <p:ext uri="{BB962C8B-B14F-4D97-AF65-F5344CB8AC3E}">
        <p14:creationId xmlns:p14="http://schemas.microsoft.com/office/powerpoint/2010/main" val="2913015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Indigenous Peoples</a:t>
            </a: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means the first human inhabitants of an area, who have traditions and culture associated with a landscape because they have generations of history there. It is ‘Peoples’ rather than ‘People’ because it refers to many different groups.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Indigenous peoples are very important to any effort to protect wildlife, because they often have the best understanding of the ecosystem and how to draw benefits from a landscape without breaking the natural balance. Often they are the most affected by issues caused by unsustainable use of a landscape’s resources, despite not being to blame for these practices and the resulting problems. This means that as well as protecting wildlife in a landscape, we must respect and promote the rights of Indigenous Peoples.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Since 2007 more than 140 countries around the world have agreed to respect and protect the rights of Indigenous Peoples, set out in The UN Declaration on the Rights of Indigenous Peoples.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UN Declaration on the Rights of Indigenous Peoples: </a:t>
            </a:r>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https://www.un.org/development/desa/indigenouspeoples/wp-content/uploads/sites/19/2018/11/UNDRIP_E_web.pdf</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alibri" panose="020F0502020204030204" pitchFamily="34" charset="0"/>
                <a:ea typeface="Calibri" panose="020F0502020204030204" pitchFamily="34" charset="0"/>
                <a:cs typeface="Times New Roman" panose="02020603050405020304" pitchFamily="18" charset="0"/>
              </a:rPr>
              <a:t>Youth-friendly version: </a:t>
            </a:r>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https://www.un.org/development/desa/indigenouspeoples/publications/2013/09/adolescent-friendly-version-of-the-un-declaration-on-the-rights-of-indigenous-peoples/</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GB" dirty="0"/>
          </a:p>
        </p:txBody>
      </p:sp>
      <p:sp>
        <p:nvSpPr>
          <p:cNvPr id="4" name="Slide Number Placeholder 3"/>
          <p:cNvSpPr>
            <a:spLocks noGrp="1"/>
          </p:cNvSpPr>
          <p:nvPr>
            <p:ph type="sldNum" sz="quarter" idx="5"/>
          </p:nvPr>
        </p:nvSpPr>
        <p:spPr/>
        <p:txBody>
          <a:bodyPr/>
          <a:lstStyle/>
          <a:p>
            <a:fld id="{2D8E5C5F-13F8-E046-8E8B-779781043F7C}" type="slidenum">
              <a:rPr lang="en-US" smtClean="0"/>
              <a:t>11</a:t>
            </a:fld>
            <a:endParaRPr lang="en-US"/>
          </a:p>
        </p:txBody>
      </p:sp>
    </p:spTree>
    <p:extLst>
      <p:ext uri="{BB962C8B-B14F-4D97-AF65-F5344CB8AC3E}">
        <p14:creationId xmlns:p14="http://schemas.microsoft.com/office/powerpoint/2010/main" val="594843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1C7E229E-3B4F-7242-8EEE-6B6A4A2725F6}" type="datetimeFigureOut">
              <a:rPr lang="en-US" smtClean="0"/>
              <a:t>10/12/2022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8CC676-E535-1C41-AE60-03D4D43F2763}" type="slidenum">
              <a:rPr lang="en-US" smtClean="0"/>
              <a:t>‹#›</a:t>
            </a:fld>
            <a:endParaRPr lang="en-US"/>
          </a:p>
        </p:txBody>
      </p:sp>
    </p:spTree>
    <p:extLst>
      <p:ext uri="{BB962C8B-B14F-4D97-AF65-F5344CB8AC3E}">
        <p14:creationId xmlns:p14="http://schemas.microsoft.com/office/powerpoint/2010/main" val="1072599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C7E229E-3B4F-7242-8EEE-6B6A4A2725F6}" type="datetimeFigureOut">
              <a:rPr lang="en-US" smtClean="0"/>
              <a:t>10/12/2022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8CC676-E535-1C41-AE60-03D4D43F2763}" type="slidenum">
              <a:rPr lang="en-US" smtClean="0"/>
              <a:t>‹#›</a:t>
            </a:fld>
            <a:endParaRPr lang="en-US"/>
          </a:p>
        </p:txBody>
      </p:sp>
    </p:spTree>
    <p:extLst>
      <p:ext uri="{BB962C8B-B14F-4D97-AF65-F5344CB8AC3E}">
        <p14:creationId xmlns:p14="http://schemas.microsoft.com/office/powerpoint/2010/main" val="256380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C7E229E-3B4F-7242-8EEE-6B6A4A2725F6}" type="datetimeFigureOut">
              <a:rPr lang="en-US" smtClean="0"/>
              <a:t>10/12/2022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8CC676-E535-1C41-AE60-03D4D43F2763}" type="slidenum">
              <a:rPr lang="en-US" smtClean="0"/>
              <a:t>‹#›</a:t>
            </a:fld>
            <a:endParaRPr lang="en-US"/>
          </a:p>
        </p:txBody>
      </p:sp>
    </p:spTree>
    <p:extLst>
      <p:ext uri="{BB962C8B-B14F-4D97-AF65-F5344CB8AC3E}">
        <p14:creationId xmlns:p14="http://schemas.microsoft.com/office/powerpoint/2010/main" val="986667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C7E229E-3B4F-7242-8EEE-6B6A4A2725F6}" type="datetimeFigureOut">
              <a:rPr lang="en-US" smtClean="0"/>
              <a:t>10/12/2022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8CC676-E535-1C41-AE60-03D4D43F2763}" type="slidenum">
              <a:rPr lang="en-US" smtClean="0"/>
              <a:t>‹#›</a:t>
            </a:fld>
            <a:endParaRPr lang="en-US"/>
          </a:p>
        </p:txBody>
      </p:sp>
    </p:spTree>
    <p:extLst>
      <p:ext uri="{BB962C8B-B14F-4D97-AF65-F5344CB8AC3E}">
        <p14:creationId xmlns:p14="http://schemas.microsoft.com/office/powerpoint/2010/main" val="2022585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C7E229E-3B4F-7242-8EEE-6B6A4A2725F6}" type="datetimeFigureOut">
              <a:rPr lang="en-US" smtClean="0"/>
              <a:t>10/12/2022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8CC676-E535-1C41-AE60-03D4D43F2763}" type="slidenum">
              <a:rPr lang="en-US" smtClean="0"/>
              <a:t>‹#›</a:t>
            </a:fld>
            <a:endParaRPr lang="en-US"/>
          </a:p>
        </p:txBody>
      </p:sp>
    </p:spTree>
    <p:extLst>
      <p:ext uri="{BB962C8B-B14F-4D97-AF65-F5344CB8AC3E}">
        <p14:creationId xmlns:p14="http://schemas.microsoft.com/office/powerpoint/2010/main" val="2859099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1C7E229E-3B4F-7242-8EEE-6B6A4A2725F6}" type="datetimeFigureOut">
              <a:rPr lang="en-US" smtClean="0"/>
              <a:t>10/12/2022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8CC676-E535-1C41-AE60-03D4D43F2763}" type="slidenum">
              <a:rPr lang="en-US" smtClean="0"/>
              <a:t>‹#›</a:t>
            </a:fld>
            <a:endParaRPr lang="en-US"/>
          </a:p>
        </p:txBody>
      </p:sp>
    </p:spTree>
    <p:extLst>
      <p:ext uri="{BB962C8B-B14F-4D97-AF65-F5344CB8AC3E}">
        <p14:creationId xmlns:p14="http://schemas.microsoft.com/office/powerpoint/2010/main" val="3106132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1C7E229E-3B4F-7242-8EEE-6B6A4A2725F6}" type="datetimeFigureOut">
              <a:rPr lang="en-US" smtClean="0"/>
              <a:t>10/12/2022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8CC676-E535-1C41-AE60-03D4D43F2763}" type="slidenum">
              <a:rPr lang="en-US" smtClean="0"/>
              <a:t>‹#›</a:t>
            </a:fld>
            <a:endParaRPr lang="en-US"/>
          </a:p>
        </p:txBody>
      </p:sp>
    </p:spTree>
    <p:extLst>
      <p:ext uri="{BB962C8B-B14F-4D97-AF65-F5344CB8AC3E}">
        <p14:creationId xmlns:p14="http://schemas.microsoft.com/office/powerpoint/2010/main" val="1303479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1C7E229E-3B4F-7242-8EEE-6B6A4A2725F6}" type="datetimeFigureOut">
              <a:rPr lang="en-US" smtClean="0"/>
              <a:t>10/12/2022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8CC676-E535-1C41-AE60-03D4D43F2763}" type="slidenum">
              <a:rPr lang="en-US" smtClean="0"/>
              <a:t>‹#›</a:t>
            </a:fld>
            <a:endParaRPr lang="en-US"/>
          </a:p>
        </p:txBody>
      </p:sp>
    </p:spTree>
    <p:extLst>
      <p:ext uri="{BB962C8B-B14F-4D97-AF65-F5344CB8AC3E}">
        <p14:creationId xmlns:p14="http://schemas.microsoft.com/office/powerpoint/2010/main" val="2608856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E229E-3B4F-7242-8EEE-6B6A4A2725F6}" type="datetimeFigureOut">
              <a:rPr lang="en-US" smtClean="0"/>
              <a:t>10/12/2022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8CC676-E535-1C41-AE60-03D4D43F2763}" type="slidenum">
              <a:rPr lang="en-US" smtClean="0"/>
              <a:t>‹#›</a:t>
            </a:fld>
            <a:endParaRPr lang="en-US"/>
          </a:p>
        </p:txBody>
      </p:sp>
    </p:spTree>
    <p:extLst>
      <p:ext uri="{BB962C8B-B14F-4D97-AF65-F5344CB8AC3E}">
        <p14:creationId xmlns:p14="http://schemas.microsoft.com/office/powerpoint/2010/main" val="188067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1C7E229E-3B4F-7242-8EEE-6B6A4A2725F6}" type="datetimeFigureOut">
              <a:rPr lang="en-US" smtClean="0"/>
              <a:t>10/12/2022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8CC676-E535-1C41-AE60-03D4D43F2763}" type="slidenum">
              <a:rPr lang="en-US" smtClean="0"/>
              <a:t>‹#›</a:t>
            </a:fld>
            <a:endParaRPr lang="en-US"/>
          </a:p>
        </p:txBody>
      </p:sp>
    </p:spTree>
    <p:extLst>
      <p:ext uri="{BB962C8B-B14F-4D97-AF65-F5344CB8AC3E}">
        <p14:creationId xmlns:p14="http://schemas.microsoft.com/office/powerpoint/2010/main" val="4215943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1C7E229E-3B4F-7242-8EEE-6B6A4A2725F6}" type="datetimeFigureOut">
              <a:rPr lang="en-US" smtClean="0"/>
              <a:t>10/12/2022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8CC676-E535-1C41-AE60-03D4D43F2763}" type="slidenum">
              <a:rPr lang="en-US" smtClean="0"/>
              <a:t>‹#›</a:t>
            </a:fld>
            <a:endParaRPr lang="en-US"/>
          </a:p>
        </p:txBody>
      </p:sp>
    </p:spTree>
    <p:extLst>
      <p:ext uri="{BB962C8B-B14F-4D97-AF65-F5344CB8AC3E}">
        <p14:creationId xmlns:p14="http://schemas.microsoft.com/office/powerpoint/2010/main" val="4272156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1C7E229E-3B4F-7242-8EEE-6B6A4A2725F6}" type="datetimeFigureOut">
              <a:rPr lang="en-US" smtClean="0"/>
              <a:t>10/12/2022</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618CC676-E535-1C41-AE60-03D4D43F2763}" type="slidenum">
              <a:rPr lang="en-US" smtClean="0"/>
              <a:t>‹#›</a:t>
            </a:fld>
            <a:endParaRPr lang="en-US"/>
          </a:p>
        </p:txBody>
      </p:sp>
    </p:spTree>
    <p:extLst>
      <p:ext uri="{BB962C8B-B14F-4D97-AF65-F5344CB8AC3E}">
        <p14:creationId xmlns:p14="http://schemas.microsoft.com/office/powerpoint/2010/main" val="30291362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youtu.be/lKny-qERI-E" TargetMode="Externa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2.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1E63E1A6-7935-674F-971E-E4BFD24E257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3522" y="114736"/>
            <a:ext cx="998071" cy="1105648"/>
          </a:xfrm>
          <a:prstGeom prst="rect">
            <a:avLst/>
          </a:prstGeom>
        </p:spPr>
      </p:pic>
      <p:sp>
        <p:nvSpPr>
          <p:cNvPr id="5" name="Rectangle 4">
            <a:extLst>
              <a:ext uri="{FF2B5EF4-FFF2-40B4-BE49-F238E27FC236}">
                <a16:creationId xmlns:a16="http://schemas.microsoft.com/office/drawing/2014/main" id="{AE36ECF5-A3A8-0643-BF86-209CF5171C89}"/>
              </a:ext>
            </a:extLst>
          </p:cNvPr>
          <p:cNvSpPr/>
          <p:nvPr/>
        </p:nvSpPr>
        <p:spPr>
          <a:xfrm>
            <a:off x="317769" y="1816744"/>
            <a:ext cx="2830081" cy="16317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The LPR is published every two years by WWF and the Zoological Society of London (ZSL).</a:t>
            </a:r>
          </a:p>
          <a:p>
            <a:endParaRPr lang="en-GB" sz="400" dirty="0">
              <a:solidFill>
                <a:schemeClr val="tx1"/>
              </a:solidFill>
            </a:endParaRPr>
          </a:p>
          <a:p>
            <a:r>
              <a:rPr lang="en-GB" dirty="0">
                <a:solidFill>
                  <a:schemeClr val="tx1"/>
                </a:solidFill>
              </a:rPr>
              <a:t>It is a health-check for the planet, </a:t>
            </a:r>
            <a:r>
              <a:rPr lang="en-GB" kern="1200" dirty="0">
                <a:solidFill>
                  <a:schemeClr val="tx1"/>
                </a:solidFill>
                <a:effectLst/>
                <a:latin typeface="+mn-lt"/>
                <a:ea typeface="+mn-ea"/>
                <a:cs typeface="+mn-cs"/>
              </a:rPr>
              <a:t>showing how the natural world is doing, what threats it faces, and what this means for us humans. </a:t>
            </a:r>
          </a:p>
        </p:txBody>
      </p:sp>
      <p:pic>
        <p:nvPicPr>
          <p:cNvPr id="4" name="Picture 3" descr="A picture containing text, book, vector graphics&#10;&#10;Description automatically generated">
            <a:extLst>
              <a:ext uri="{FF2B5EF4-FFF2-40B4-BE49-F238E27FC236}">
                <a16:creationId xmlns:a16="http://schemas.microsoft.com/office/drawing/2014/main" id="{B2109141-D53E-7A1A-8D96-F358539E9F0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29000" y="0"/>
            <a:ext cx="5715000" cy="5715000"/>
          </a:xfrm>
          <a:prstGeom prst="rect">
            <a:avLst/>
          </a:prstGeom>
        </p:spPr>
      </p:pic>
      <p:pic>
        <p:nvPicPr>
          <p:cNvPr id="1030" name="Picture 6" descr="zsl">
            <a:extLst>
              <a:ext uri="{FF2B5EF4-FFF2-40B4-BE49-F238E27FC236}">
                <a16:creationId xmlns:a16="http://schemas.microsoft.com/office/drawing/2014/main" id="{12688B65-D5B6-433A-ECF8-4179784887A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715498" y="269995"/>
            <a:ext cx="1351723" cy="79513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hlinkClick r:id="rId6"/>
            <a:extLst>
              <a:ext uri="{FF2B5EF4-FFF2-40B4-BE49-F238E27FC236}">
                <a16:creationId xmlns:a16="http://schemas.microsoft.com/office/drawing/2014/main" id="{8C0B6BE1-BF1C-6669-126B-448C4030814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61923" y="4200093"/>
            <a:ext cx="2643577" cy="1329652"/>
          </a:xfrm>
          <a:prstGeom prst="rect">
            <a:avLst/>
          </a:prstGeom>
        </p:spPr>
      </p:pic>
      <p:sp>
        <p:nvSpPr>
          <p:cNvPr id="3" name="TextBox 2">
            <a:extLst>
              <a:ext uri="{FF2B5EF4-FFF2-40B4-BE49-F238E27FC236}">
                <a16:creationId xmlns:a16="http://schemas.microsoft.com/office/drawing/2014/main" id="{068BAFDA-0F64-05B6-E37A-E5F614229342}"/>
              </a:ext>
            </a:extLst>
          </p:cNvPr>
          <p:cNvSpPr txBox="1"/>
          <p:nvPr/>
        </p:nvSpPr>
        <p:spPr>
          <a:xfrm>
            <a:off x="857272" y="4541753"/>
            <a:ext cx="1825726" cy="646331"/>
          </a:xfrm>
          <a:prstGeom prst="rect">
            <a:avLst/>
          </a:prstGeom>
          <a:noFill/>
        </p:spPr>
        <p:txBody>
          <a:bodyPr wrap="square" rtlCol="0">
            <a:spAutoFit/>
          </a:bodyPr>
          <a:lstStyle/>
          <a:p>
            <a:pPr algn="ctr"/>
            <a:r>
              <a:rPr lang="en-GB" b="1" dirty="0">
                <a:solidFill>
                  <a:schemeClr val="bg1"/>
                </a:solidFill>
              </a:rPr>
              <a:t>PLAY</a:t>
            </a:r>
          </a:p>
          <a:p>
            <a:pPr algn="ctr"/>
            <a:r>
              <a:rPr lang="en-GB" b="1" dirty="0">
                <a:solidFill>
                  <a:schemeClr val="bg1"/>
                </a:solidFill>
              </a:rPr>
              <a:t>VIDEO</a:t>
            </a:r>
          </a:p>
        </p:txBody>
      </p:sp>
    </p:spTree>
    <p:extLst>
      <p:ext uri="{BB962C8B-B14F-4D97-AF65-F5344CB8AC3E}">
        <p14:creationId xmlns:p14="http://schemas.microsoft.com/office/powerpoint/2010/main" val="3053727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712A99DA-1A9E-42AF-0581-5E6F995D409A}"/>
              </a:ext>
            </a:extLst>
          </p:cNvPr>
          <p:cNvSpPr/>
          <p:nvPr/>
        </p:nvSpPr>
        <p:spPr>
          <a:xfrm>
            <a:off x="5276088" y="4035758"/>
            <a:ext cx="1159036" cy="1020873"/>
          </a:xfrm>
          <a:prstGeom prst="ellipse">
            <a:avLst/>
          </a:prstGeom>
          <a:solidFill>
            <a:srgbClr val="AACE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D52FC44F-BA9C-0D4C-B740-5CF22ADE6083}"/>
              </a:ext>
            </a:extLst>
          </p:cNvPr>
          <p:cNvSpPr/>
          <p:nvPr/>
        </p:nvSpPr>
        <p:spPr>
          <a:xfrm>
            <a:off x="0" y="185068"/>
            <a:ext cx="6254496" cy="6507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en-GB" sz="2400" b="1" dirty="0"/>
              <a:t>Transforming our relationship with nature</a:t>
            </a:r>
          </a:p>
        </p:txBody>
      </p:sp>
      <p:pic>
        <p:nvPicPr>
          <p:cNvPr id="4" name="Picture 3" descr="A picture containing text, vector graphics&#10;&#10;Description automatically generated">
            <a:extLst>
              <a:ext uri="{FF2B5EF4-FFF2-40B4-BE49-F238E27FC236}">
                <a16:creationId xmlns:a16="http://schemas.microsoft.com/office/drawing/2014/main" id="{B6C051B0-DDFB-6085-A0F6-4EBCDA1DD09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53681" y="972530"/>
            <a:ext cx="6784109" cy="4797334"/>
          </a:xfrm>
          <a:prstGeom prst="rect">
            <a:avLst/>
          </a:prstGeom>
        </p:spPr>
      </p:pic>
      <p:sp>
        <p:nvSpPr>
          <p:cNvPr id="10" name="TextBox 9">
            <a:extLst>
              <a:ext uri="{FF2B5EF4-FFF2-40B4-BE49-F238E27FC236}">
                <a16:creationId xmlns:a16="http://schemas.microsoft.com/office/drawing/2014/main" id="{E822E447-72CB-4E0B-3601-A7AA8A9D5C47}"/>
              </a:ext>
            </a:extLst>
          </p:cNvPr>
          <p:cNvSpPr txBox="1"/>
          <p:nvPr/>
        </p:nvSpPr>
        <p:spPr>
          <a:xfrm>
            <a:off x="193550" y="1014984"/>
            <a:ext cx="1752815" cy="369332"/>
          </a:xfrm>
          <a:prstGeom prst="rect">
            <a:avLst/>
          </a:prstGeom>
          <a:solidFill>
            <a:schemeClr val="accent2">
              <a:lumMod val="40000"/>
              <a:lumOff val="60000"/>
            </a:schemeClr>
          </a:solidFill>
        </p:spPr>
        <p:txBody>
          <a:bodyPr wrap="square" rtlCol="0">
            <a:spAutoFit/>
          </a:bodyPr>
          <a:lstStyle/>
          <a:p>
            <a:r>
              <a:rPr lang="en-GB" b="1" dirty="0"/>
              <a:t>From…</a:t>
            </a:r>
          </a:p>
        </p:txBody>
      </p:sp>
      <p:sp>
        <p:nvSpPr>
          <p:cNvPr id="11" name="TextBox 10">
            <a:extLst>
              <a:ext uri="{FF2B5EF4-FFF2-40B4-BE49-F238E27FC236}">
                <a16:creationId xmlns:a16="http://schemas.microsoft.com/office/drawing/2014/main" id="{1F8D909D-23BB-7B55-C6ED-E59CC13ED596}"/>
              </a:ext>
            </a:extLst>
          </p:cNvPr>
          <p:cNvSpPr txBox="1"/>
          <p:nvPr/>
        </p:nvSpPr>
        <p:spPr>
          <a:xfrm>
            <a:off x="6574536" y="189475"/>
            <a:ext cx="2430778" cy="646331"/>
          </a:xfrm>
          <a:prstGeom prst="rect">
            <a:avLst/>
          </a:prstGeom>
          <a:solidFill>
            <a:schemeClr val="accent6">
              <a:lumMod val="40000"/>
              <a:lumOff val="60000"/>
            </a:schemeClr>
          </a:solidFill>
        </p:spPr>
        <p:txBody>
          <a:bodyPr wrap="square" rtlCol="0">
            <a:spAutoFit/>
          </a:bodyPr>
          <a:lstStyle/>
          <a:p>
            <a:r>
              <a:rPr lang="en-GB" b="1" dirty="0"/>
              <a:t>…to a healthy living planet that works for…</a:t>
            </a:r>
          </a:p>
        </p:txBody>
      </p:sp>
      <p:sp>
        <p:nvSpPr>
          <p:cNvPr id="12" name="TextBox 11">
            <a:extLst>
              <a:ext uri="{FF2B5EF4-FFF2-40B4-BE49-F238E27FC236}">
                <a16:creationId xmlns:a16="http://schemas.microsoft.com/office/drawing/2014/main" id="{EEE8686D-248E-709F-3106-083CCF25336D}"/>
              </a:ext>
            </a:extLst>
          </p:cNvPr>
          <p:cNvSpPr txBox="1"/>
          <p:nvPr/>
        </p:nvSpPr>
        <p:spPr>
          <a:xfrm>
            <a:off x="193550" y="1448500"/>
            <a:ext cx="1752815" cy="1569660"/>
          </a:xfrm>
          <a:prstGeom prst="rect">
            <a:avLst/>
          </a:prstGeom>
          <a:solidFill>
            <a:schemeClr val="accent2">
              <a:lumMod val="40000"/>
              <a:lumOff val="60000"/>
            </a:schemeClr>
          </a:solidFill>
        </p:spPr>
        <p:txBody>
          <a:bodyPr wrap="square" rtlCol="0">
            <a:spAutoFit/>
          </a:bodyPr>
          <a:lstStyle/>
          <a:p>
            <a:pPr marL="285750" indent="-285750">
              <a:buFont typeface="Arial" panose="020B0604020202020204" pitchFamily="34" charset="0"/>
              <a:buChar char="•"/>
            </a:pPr>
            <a:r>
              <a:rPr lang="en-GB" sz="1600" dirty="0"/>
              <a:t>Climate change</a:t>
            </a:r>
          </a:p>
          <a:p>
            <a:pPr marL="285750" indent="-285750">
              <a:buFont typeface="Arial" panose="020B0604020202020204" pitchFamily="34" charset="0"/>
              <a:buChar char="•"/>
            </a:pPr>
            <a:r>
              <a:rPr lang="en-GB" sz="1600" dirty="0"/>
              <a:t>Pollution</a:t>
            </a:r>
          </a:p>
          <a:p>
            <a:pPr marL="285750" indent="-285750">
              <a:buFont typeface="Arial" panose="020B0604020202020204" pitchFamily="34" charset="0"/>
              <a:buChar char="•"/>
            </a:pPr>
            <a:r>
              <a:rPr lang="en-GB" sz="1600" dirty="0"/>
              <a:t>Habitat loss / fragmentation</a:t>
            </a:r>
          </a:p>
          <a:p>
            <a:pPr marL="285750" indent="-285750">
              <a:buFont typeface="Arial" panose="020B0604020202020204" pitchFamily="34" charset="0"/>
              <a:buChar char="•"/>
            </a:pPr>
            <a:r>
              <a:rPr lang="en-GB" sz="1600" dirty="0"/>
              <a:t>Wildlife extinctions</a:t>
            </a:r>
          </a:p>
        </p:txBody>
      </p:sp>
      <p:sp>
        <p:nvSpPr>
          <p:cNvPr id="13" name="TextBox 12">
            <a:extLst>
              <a:ext uri="{FF2B5EF4-FFF2-40B4-BE49-F238E27FC236}">
                <a16:creationId xmlns:a16="http://schemas.microsoft.com/office/drawing/2014/main" id="{96A671CD-F1E9-DEB5-C613-44D31F24D153}"/>
              </a:ext>
            </a:extLst>
          </p:cNvPr>
          <p:cNvSpPr txBox="1"/>
          <p:nvPr/>
        </p:nvSpPr>
        <p:spPr>
          <a:xfrm>
            <a:off x="8022932" y="2291741"/>
            <a:ext cx="878587" cy="369332"/>
          </a:xfrm>
          <a:prstGeom prst="rect">
            <a:avLst/>
          </a:prstGeom>
          <a:solidFill>
            <a:schemeClr val="accent6">
              <a:lumMod val="40000"/>
              <a:lumOff val="60000"/>
            </a:schemeClr>
          </a:solidFill>
        </p:spPr>
        <p:txBody>
          <a:bodyPr wrap="square" rtlCol="0">
            <a:spAutoFit/>
          </a:bodyPr>
          <a:lstStyle/>
          <a:p>
            <a:r>
              <a:rPr lang="en-GB" b="1" dirty="0"/>
              <a:t>Nature</a:t>
            </a:r>
          </a:p>
        </p:txBody>
      </p:sp>
      <p:sp>
        <p:nvSpPr>
          <p:cNvPr id="14" name="TextBox 13">
            <a:extLst>
              <a:ext uri="{FF2B5EF4-FFF2-40B4-BE49-F238E27FC236}">
                <a16:creationId xmlns:a16="http://schemas.microsoft.com/office/drawing/2014/main" id="{148ECBEA-5B60-CAAE-0DDA-500637B6E551}"/>
              </a:ext>
            </a:extLst>
          </p:cNvPr>
          <p:cNvSpPr txBox="1"/>
          <p:nvPr/>
        </p:nvSpPr>
        <p:spPr>
          <a:xfrm>
            <a:off x="7964168" y="3751066"/>
            <a:ext cx="878587" cy="369332"/>
          </a:xfrm>
          <a:prstGeom prst="rect">
            <a:avLst/>
          </a:prstGeom>
          <a:solidFill>
            <a:schemeClr val="accent6">
              <a:lumMod val="40000"/>
              <a:lumOff val="60000"/>
            </a:schemeClr>
          </a:solidFill>
        </p:spPr>
        <p:txBody>
          <a:bodyPr wrap="square" rtlCol="0">
            <a:spAutoFit/>
          </a:bodyPr>
          <a:lstStyle/>
          <a:p>
            <a:r>
              <a:rPr lang="en-GB" b="1" dirty="0"/>
              <a:t>People</a:t>
            </a:r>
          </a:p>
        </p:txBody>
      </p:sp>
      <p:sp>
        <p:nvSpPr>
          <p:cNvPr id="15" name="TextBox 14">
            <a:extLst>
              <a:ext uri="{FF2B5EF4-FFF2-40B4-BE49-F238E27FC236}">
                <a16:creationId xmlns:a16="http://schemas.microsoft.com/office/drawing/2014/main" id="{2675744E-638E-FE9F-8932-15C005C7994D}"/>
              </a:ext>
            </a:extLst>
          </p:cNvPr>
          <p:cNvSpPr txBox="1"/>
          <p:nvPr/>
        </p:nvSpPr>
        <p:spPr>
          <a:xfrm>
            <a:off x="7031568" y="5051579"/>
            <a:ext cx="991364" cy="369332"/>
          </a:xfrm>
          <a:prstGeom prst="rect">
            <a:avLst/>
          </a:prstGeom>
          <a:solidFill>
            <a:schemeClr val="accent6">
              <a:lumMod val="40000"/>
              <a:lumOff val="60000"/>
            </a:schemeClr>
          </a:solidFill>
        </p:spPr>
        <p:txBody>
          <a:bodyPr wrap="square" rtlCol="0">
            <a:spAutoFit/>
          </a:bodyPr>
          <a:lstStyle/>
          <a:p>
            <a:r>
              <a:rPr lang="en-GB" b="1" dirty="0"/>
              <a:t>Climate</a:t>
            </a:r>
          </a:p>
        </p:txBody>
      </p:sp>
    </p:spTree>
    <p:extLst>
      <p:ext uri="{BB962C8B-B14F-4D97-AF65-F5344CB8AC3E}">
        <p14:creationId xmlns:p14="http://schemas.microsoft.com/office/powerpoint/2010/main" val="2605794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people on a boat in a river&#10;&#10;Description automatically generated with low confidence">
            <a:extLst>
              <a:ext uri="{FF2B5EF4-FFF2-40B4-BE49-F238E27FC236}">
                <a16:creationId xmlns:a16="http://schemas.microsoft.com/office/drawing/2014/main" id="{8C02C704-EC7A-FD3E-7AE8-3B0743EF971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8572" cy="5715000"/>
          </a:xfrm>
          <a:prstGeom prst="rect">
            <a:avLst/>
          </a:prstGeom>
        </p:spPr>
      </p:pic>
      <p:sp>
        <p:nvSpPr>
          <p:cNvPr id="8" name="TextBox 7">
            <a:extLst>
              <a:ext uri="{FF2B5EF4-FFF2-40B4-BE49-F238E27FC236}">
                <a16:creationId xmlns:a16="http://schemas.microsoft.com/office/drawing/2014/main" id="{CA111181-49E4-4041-F35A-9E6F21B28321}"/>
              </a:ext>
            </a:extLst>
          </p:cNvPr>
          <p:cNvSpPr txBox="1"/>
          <p:nvPr/>
        </p:nvSpPr>
        <p:spPr>
          <a:xfrm>
            <a:off x="6668919" y="5376276"/>
            <a:ext cx="2479653" cy="307777"/>
          </a:xfrm>
          <a:prstGeom prst="rect">
            <a:avLst/>
          </a:prstGeom>
          <a:noFill/>
        </p:spPr>
        <p:txBody>
          <a:bodyPr wrap="none" rtlCol="0">
            <a:spAutoFit/>
          </a:bodyPr>
          <a:lstStyle/>
          <a:p>
            <a:r>
              <a:rPr lang="en-GB" sz="1400" dirty="0">
                <a:solidFill>
                  <a:schemeClr val="bg1"/>
                </a:solidFill>
              </a:rPr>
              <a:t>© Daniel Martínez / WWF-Peru</a:t>
            </a:r>
          </a:p>
        </p:txBody>
      </p:sp>
      <p:sp>
        <p:nvSpPr>
          <p:cNvPr id="9" name="Rectangle 8">
            <a:extLst>
              <a:ext uri="{FF2B5EF4-FFF2-40B4-BE49-F238E27FC236}">
                <a16:creationId xmlns:a16="http://schemas.microsoft.com/office/drawing/2014/main" id="{40535ACE-DA9D-2962-1605-D03E2CF8434A}"/>
              </a:ext>
            </a:extLst>
          </p:cNvPr>
          <p:cNvSpPr/>
          <p:nvPr/>
        </p:nvSpPr>
        <p:spPr>
          <a:xfrm>
            <a:off x="795529" y="685998"/>
            <a:ext cx="7242048" cy="224008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3F5A20C0-DC86-ABF2-4F56-F989EC1CF26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76768" y="78318"/>
            <a:ext cx="1757064" cy="2779182"/>
          </a:xfrm>
          <a:prstGeom prst="rect">
            <a:avLst/>
          </a:prstGeom>
        </p:spPr>
      </p:pic>
      <p:sp>
        <p:nvSpPr>
          <p:cNvPr id="10" name="TextBox 9">
            <a:extLst>
              <a:ext uri="{FF2B5EF4-FFF2-40B4-BE49-F238E27FC236}">
                <a16:creationId xmlns:a16="http://schemas.microsoft.com/office/drawing/2014/main" id="{69484C35-9244-4B3A-9FFD-34687059CD16}"/>
              </a:ext>
            </a:extLst>
          </p:cNvPr>
          <p:cNvSpPr txBox="1"/>
          <p:nvPr/>
        </p:nvSpPr>
        <p:spPr>
          <a:xfrm>
            <a:off x="1005840" y="832104"/>
            <a:ext cx="5570928" cy="1938992"/>
          </a:xfrm>
          <a:prstGeom prst="rect">
            <a:avLst/>
          </a:prstGeom>
          <a:noFill/>
        </p:spPr>
        <p:txBody>
          <a:bodyPr wrap="square" rtlCol="0">
            <a:spAutoFit/>
          </a:bodyPr>
          <a:lstStyle/>
          <a:p>
            <a:r>
              <a:rPr lang="en-GB"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Indigenous Peoples</a:t>
            </a: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means the first human inhabitants of an area.</a:t>
            </a:r>
          </a:p>
          <a:p>
            <a:endParaRPr lang="en-GB"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r>
              <a:rPr lang="en-GB" dirty="0">
                <a:solidFill>
                  <a:srgbClr val="000000"/>
                </a:solidFill>
                <a:latin typeface="Calibri" panose="020F0502020204030204" pitchFamily="34" charset="0"/>
                <a:cs typeface="Times New Roman" panose="02020603050405020304" pitchFamily="18" charset="0"/>
              </a:rPr>
              <a:t>Their leadership and local knowledge is vital to any effort to protect a landscape and its wildlife.</a:t>
            </a:r>
          </a:p>
          <a:p>
            <a:endParaRPr lang="en-GB" sz="1400" dirty="0">
              <a:solidFill>
                <a:srgbClr val="000000"/>
              </a:solidFill>
              <a:latin typeface="Calibri" panose="020F0502020204030204" pitchFamily="34" charset="0"/>
              <a:cs typeface="Times New Roman" panose="02020603050405020304" pitchFamily="18" charset="0"/>
            </a:endParaRPr>
          </a:p>
          <a:p>
            <a:r>
              <a:rPr lang="en-GB" dirty="0">
                <a:solidFill>
                  <a:srgbClr val="000000"/>
                </a:solidFill>
                <a:latin typeface="Calibri" panose="020F0502020204030204" pitchFamily="34" charset="0"/>
                <a:cs typeface="Times New Roman" panose="02020603050405020304" pitchFamily="18" charset="0"/>
              </a:rPr>
              <a:t>Their rights must be respected and promoted at all times.</a:t>
            </a:r>
            <a:endParaRPr lang="en-GB" dirty="0"/>
          </a:p>
        </p:txBody>
      </p:sp>
    </p:spTree>
    <p:extLst>
      <p:ext uri="{BB962C8B-B14F-4D97-AF65-F5344CB8AC3E}">
        <p14:creationId xmlns:p14="http://schemas.microsoft.com/office/powerpoint/2010/main" val="3414924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E60C972F-A3C3-A45C-B57C-00246A655D80}"/>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99"/>
          <a:stretch/>
        </p:blipFill>
        <p:spPr bwMode="auto">
          <a:xfrm>
            <a:off x="0" y="-8930"/>
            <a:ext cx="9144000" cy="572393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ECAB0D0-CC83-E772-AA8F-20009866CED6}"/>
              </a:ext>
            </a:extLst>
          </p:cNvPr>
          <p:cNvSpPr/>
          <p:nvPr/>
        </p:nvSpPr>
        <p:spPr>
          <a:xfrm>
            <a:off x="0" y="185068"/>
            <a:ext cx="4005072" cy="6507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en-GB" sz="2400" b="1" dirty="0"/>
              <a:t>Spotlight on the Amazon</a:t>
            </a:r>
          </a:p>
        </p:txBody>
      </p:sp>
      <p:pic>
        <p:nvPicPr>
          <p:cNvPr id="11" name="Picture 10" descr="A screenshot of a video game&#10;&#10;Description automatically generated">
            <a:extLst>
              <a:ext uri="{FF2B5EF4-FFF2-40B4-BE49-F238E27FC236}">
                <a16:creationId xmlns:a16="http://schemas.microsoft.com/office/drawing/2014/main" id="{71393770-8BC8-F37B-F5B2-087DF4BCB2E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52413" y="998068"/>
            <a:ext cx="8588578" cy="4373510"/>
          </a:xfrm>
          <a:prstGeom prst="rect">
            <a:avLst/>
          </a:prstGeom>
        </p:spPr>
      </p:pic>
      <p:sp>
        <p:nvSpPr>
          <p:cNvPr id="12" name="TextBox 11">
            <a:extLst>
              <a:ext uri="{FF2B5EF4-FFF2-40B4-BE49-F238E27FC236}">
                <a16:creationId xmlns:a16="http://schemas.microsoft.com/office/drawing/2014/main" id="{3D3EE7AD-5DFF-E840-8FBC-7AF68821426B}"/>
              </a:ext>
            </a:extLst>
          </p:cNvPr>
          <p:cNvSpPr txBox="1"/>
          <p:nvPr/>
        </p:nvSpPr>
        <p:spPr>
          <a:xfrm>
            <a:off x="0" y="5376043"/>
            <a:ext cx="2107052" cy="307777"/>
          </a:xfrm>
          <a:prstGeom prst="rect">
            <a:avLst/>
          </a:prstGeom>
          <a:noFill/>
        </p:spPr>
        <p:txBody>
          <a:bodyPr wrap="none" rtlCol="0">
            <a:spAutoFit/>
          </a:bodyPr>
          <a:lstStyle/>
          <a:p>
            <a:r>
              <a:rPr lang="en-GB" sz="1400" dirty="0">
                <a:solidFill>
                  <a:schemeClr val="bg1"/>
                </a:solidFill>
              </a:rPr>
              <a:t>© Luis Barreto / WWF-UK</a:t>
            </a:r>
          </a:p>
        </p:txBody>
      </p:sp>
    </p:spTree>
    <p:extLst>
      <p:ext uri="{BB962C8B-B14F-4D97-AF65-F5344CB8AC3E}">
        <p14:creationId xmlns:p14="http://schemas.microsoft.com/office/powerpoint/2010/main" val="2149913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moke, train, spring, steam&#10;&#10;Description automatically generated">
            <a:extLst>
              <a:ext uri="{FF2B5EF4-FFF2-40B4-BE49-F238E27FC236}">
                <a16:creationId xmlns:a16="http://schemas.microsoft.com/office/drawing/2014/main" id="{AEA1900C-5D7A-5C8D-409C-AC949338816B}"/>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r="-142"/>
          <a:stretch/>
        </p:blipFill>
        <p:spPr>
          <a:xfrm>
            <a:off x="0" y="-376166"/>
            <a:ext cx="9208008" cy="6122346"/>
          </a:xfrm>
          <a:prstGeom prst="rect">
            <a:avLst/>
          </a:prstGeom>
        </p:spPr>
      </p:pic>
      <p:sp>
        <p:nvSpPr>
          <p:cNvPr id="4" name="Rectangle 3">
            <a:extLst>
              <a:ext uri="{FF2B5EF4-FFF2-40B4-BE49-F238E27FC236}">
                <a16:creationId xmlns:a16="http://schemas.microsoft.com/office/drawing/2014/main" id="{9ECAB0D0-CC83-E772-AA8F-20009866CED6}"/>
              </a:ext>
            </a:extLst>
          </p:cNvPr>
          <p:cNvSpPr/>
          <p:nvPr/>
        </p:nvSpPr>
        <p:spPr>
          <a:xfrm>
            <a:off x="0" y="185068"/>
            <a:ext cx="4005072" cy="6507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en-GB" sz="2400" b="1" dirty="0"/>
              <a:t>Spotlight on the Amazon</a:t>
            </a:r>
          </a:p>
        </p:txBody>
      </p:sp>
      <p:sp>
        <p:nvSpPr>
          <p:cNvPr id="9" name="TextBox 8">
            <a:extLst>
              <a:ext uri="{FF2B5EF4-FFF2-40B4-BE49-F238E27FC236}">
                <a16:creationId xmlns:a16="http://schemas.microsoft.com/office/drawing/2014/main" id="{554B7092-5DB8-7D72-6EC6-699D50EE6FFA}"/>
              </a:ext>
            </a:extLst>
          </p:cNvPr>
          <p:cNvSpPr txBox="1"/>
          <p:nvPr/>
        </p:nvSpPr>
        <p:spPr>
          <a:xfrm>
            <a:off x="7036948" y="5411688"/>
            <a:ext cx="2107052" cy="307777"/>
          </a:xfrm>
          <a:prstGeom prst="rect">
            <a:avLst/>
          </a:prstGeom>
          <a:noFill/>
        </p:spPr>
        <p:txBody>
          <a:bodyPr wrap="none" rtlCol="0">
            <a:spAutoFit/>
          </a:bodyPr>
          <a:lstStyle/>
          <a:p>
            <a:r>
              <a:rPr lang="en-GB" sz="1400" dirty="0">
                <a:solidFill>
                  <a:schemeClr val="bg1"/>
                </a:solidFill>
              </a:rPr>
              <a:t>© Andre Dib / WWF-Brazil</a:t>
            </a:r>
          </a:p>
        </p:txBody>
      </p:sp>
      <p:pic>
        <p:nvPicPr>
          <p:cNvPr id="3" name="Picture 2" descr="A screenshot of a video game&#10;&#10;Description automatically generated">
            <a:extLst>
              <a:ext uri="{FF2B5EF4-FFF2-40B4-BE49-F238E27FC236}">
                <a16:creationId xmlns:a16="http://schemas.microsoft.com/office/drawing/2014/main" id="{19C373C8-B7A4-DAF5-B88D-DACB9060006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47061" y="3150847"/>
            <a:ext cx="8249877" cy="1586057"/>
          </a:xfrm>
          <a:prstGeom prst="rect">
            <a:avLst/>
          </a:prstGeom>
        </p:spPr>
      </p:pic>
      <p:sp>
        <p:nvSpPr>
          <p:cNvPr id="5" name="TextBox 4">
            <a:extLst>
              <a:ext uri="{FF2B5EF4-FFF2-40B4-BE49-F238E27FC236}">
                <a16:creationId xmlns:a16="http://schemas.microsoft.com/office/drawing/2014/main" id="{908E2732-7E30-5A7B-93F9-8F199F8526A5}"/>
              </a:ext>
            </a:extLst>
          </p:cNvPr>
          <p:cNvSpPr txBox="1"/>
          <p:nvPr/>
        </p:nvSpPr>
        <p:spPr>
          <a:xfrm>
            <a:off x="386703" y="1224354"/>
            <a:ext cx="8434602" cy="646331"/>
          </a:xfrm>
          <a:prstGeom prst="rect">
            <a:avLst/>
          </a:prstGeom>
          <a:noFill/>
        </p:spPr>
        <p:txBody>
          <a:bodyPr wrap="square" rtlCol="0">
            <a:spAutoFit/>
          </a:bodyPr>
          <a:lstStyle/>
          <a:p>
            <a:r>
              <a:rPr lang="en-GB" sz="3600" b="1" dirty="0">
                <a:solidFill>
                  <a:schemeClr val="bg1"/>
                </a:solidFill>
              </a:rPr>
              <a:t>What threatens the Amazon’s biodiversity?</a:t>
            </a:r>
          </a:p>
        </p:txBody>
      </p:sp>
      <p:sp>
        <p:nvSpPr>
          <p:cNvPr id="7" name="TextBox 6">
            <a:extLst>
              <a:ext uri="{FF2B5EF4-FFF2-40B4-BE49-F238E27FC236}">
                <a16:creationId xmlns:a16="http://schemas.microsoft.com/office/drawing/2014/main" id="{E392710E-83D4-4A6A-23EC-8A1AC1FFE4A2}"/>
              </a:ext>
            </a:extLst>
          </p:cNvPr>
          <p:cNvSpPr txBox="1"/>
          <p:nvPr/>
        </p:nvSpPr>
        <p:spPr>
          <a:xfrm>
            <a:off x="447061" y="4630706"/>
            <a:ext cx="1325880" cy="400110"/>
          </a:xfrm>
          <a:prstGeom prst="rect">
            <a:avLst/>
          </a:prstGeom>
          <a:solidFill>
            <a:schemeClr val="accent6">
              <a:lumMod val="60000"/>
              <a:lumOff val="40000"/>
            </a:schemeClr>
          </a:solidFill>
        </p:spPr>
        <p:txBody>
          <a:bodyPr wrap="square" rtlCol="0">
            <a:spAutoFit/>
          </a:bodyPr>
          <a:lstStyle/>
          <a:p>
            <a:pPr algn="ctr"/>
            <a:r>
              <a:rPr lang="en-GB" sz="2000" b="1" dirty="0"/>
              <a:t>Dams</a:t>
            </a:r>
          </a:p>
        </p:txBody>
      </p:sp>
      <p:sp>
        <p:nvSpPr>
          <p:cNvPr id="10" name="TextBox 9">
            <a:extLst>
              <a:ext uri="{FF2B5EF4-FFF2-40B4-BE49-F238E27FC236}">
                <a16:creationId xmlns:a16="http://schemas.microsoft.com/office/drawing/2014/main" id="{FC2CCCA3-A49B-6DDA-0005-CA5BFD8D5499}"/>
              </a:ext>
            </a:extLst>
          </p:cNvPr>
          <p:cNvSpPr txBox="1"/>
          <p:nvPr/>
        </p:nvSpPr>
        <p:spPr>
          <a:xfrm>
            <a:off x="1408705" y="2442961"/>
            <a:ext cx="1983720" cy="707886"/>
          </a:xfrm>
          <a:prstGeom prst="rect">
            <a:avLst/>
          </a:prstGeom>
          <a:solidFill>
            <a:schemeClr val="accent6">
              <a:lumMod val="60000"/>
              <a:lumOff val="40000"/>
            </a:schemeClr>
          </a:solidFill>
        </p:spPr>
        <p:txBody>
          <a:bodyPr wrap="square" rtlCol="0">
            <a:spAutoFit/>
          </a:bodyPr>
          <a:lstStyle/>
          <a:p>
            <a:pPr algn="ctr"/>
            <a:r>
              <a:rPr lang="en-GB" sz="2000" b="1" dirty="0"/>
              <a:t>Land conversion</a:t>
            </a:r>
          </a:p>
          <a:p>
            <a:pPr algn="ctr"/>
            <a:r>
              <a:rPr lang="en-GB" sz="2000" b="1" dirty="0"/>
              <a:t>for farming</a:t>
            </a:r>
          </a:p>
        </p:txBody>
      </p:sp>
      <p:sp>
        <p:nvSpPr>
          <p:cNvPr id="13" name="TextBox 12">
            <a:extLst>
              <a:ext uri="{FF2B5EF4-FFF2-40B4-BE49-F238E27FC236}">
                <a16:creationId xmlns:a16="http://schemas.microsoft.com/office/drawing/2014/main" id="{A4F8E18B-E96C-0E50-F5EE-DB39DFE9E5B9}"/>
              </a:ext>
            </a:extLst>
          </p:cNvPr>
          <p:cNvSpPr txBox="1"/>
          <p:nvPr/>
        </p:nvSpPr>
        <p:spPr>
          <a:xfrm>
            <a:off x="3035309" y="4583051"/>
            <a:ext cx="1636777" cy="400110"/>
          </a:xfrm>
          <a:prstGeom prst="rect">
            <a:avLst/>
          </a:prstGeom>
          <a:solidFill>
            <a:schemeClr val="accent6">
              <a:lumMod val="60000"/>
              <a:lumOff val="40000"/>
            </a:schemeClr>
          </a:solidFill>
        </p:spPr>
        <p:txBody>
          <a:bodyPr wrap="square" rtlCol="0">
            <a:spAutoFit/>
          </a:bodyPr>
          <a:lstStyle/>
          <a:p>
            <a:pPr algn="ctr"/>
            <a:r>
              <a:rPr lang="en-GB" sz="2000" b="1" dirty="0"/>
              <a:t>Illegal logging</a:t>
            </a:r>
          </a:p>
        </p:txBody>
      </p:sp>
      <p:sp>
        <p:nvSpPr>
          <p:cNvPr id="14" name="TextBox 13">
            <a:extLst>
              <a:ext uri="{FF2B5EF4-FFF2-40B4-BE49-F238E27FC236}">
                <a16:creationId xmlns:a16="http://schemas.microsoft.com/office/drawing/2014/main" id="{7C5BE71A-03F6-9145-DFCB-1ADA5CE134EF}"/>
              </a:ext>
            </a:extLst>
          </p:cNvPr>
          <p:cNvSpPr txBox="1"/>
          <p:nvPr/>
        </p:nvSpPr>
        <p:spPr>
          <a:xfrm>
            <a:off x="4158001" y="2503557"/>
            <a:ext cx="1983720" cy="707886"/>
          </a:xfrm>
          <a:prstGeom prst="rect">
            <a:avLst/>
          </a:prstGeom>
          <a:solidFill>
            <a:schemeClr val="accent6">
              <a:lumMod val="60000"/>
              <a:lumOff val="40000"/>
            </a:schemeClr>
          </a:solidFill>
        </p:spPr>
        <p:txBody>
          <a:bodyPr wrap="square" rtlCol="0">
            <a:spAutoFit/>
          </a:bodyPr>
          <a:lstStyle/>
          <a:p>
            <a:pPr algn="ctr"/>
            <a:r>
              <a:rPr lang="en-GB" sz="2000" b="1" dirty="0"/>
              <a:t>Roads and railways</a:t>
            </a:r>
          </a:p>
        </p:txBody>
      </p:sp>
      <p:sp>
        <p:nvSpPr>
          <p:cNvPr id="15" name="TextBox 14">
            <a:extLst>
              <a:ext uri="{FF2B5EF4-FFF2-40B4-BE49-F238E27FC236}">
                <a16:creationId xmlns:a16="http://schemas.microsoft.com/office/drawing/2014/main" id="{AAF2DE70-586A-54F4-3A1D-BA4250712AED}"/>
              </a:ext>
            </a:extLst>
          </p:cNvPr>
          <p:cNvSpPr txBox="1"/>
          <p:nvPr/>
        </p:nvSpPr>
        <p:spPr>
          <a:xfrm>
            <a:off x="5409701" y="4583051"/>
            <a:ext cx="2252971" cy="400110"/>
          </a:xfrm>
          <a:prstGeom prst="rect">
            <a:avLst/>
          </a:prstGeom>
          <a:solidFill>
            <a:schemeClr val="accent6">
              <a:lumMod val="60000"/>
              <a:lumOff val="40000"/>
            </a:schemeClr>
          </a:solidFill>
        </p:spPr>
        <p:txBody>
          <a:bodyPr wrap="square" rtlCol="0">
            <a:spAutoFit/>
          </a:bodyPr>
          <a:lstStyle/>
          <a:p>
            <a:pPr algn="ctr"/>
            <a:r>
              <a:rPr lang="en-GB" sz="2000" b="1" dirty="0"/>
              <a:t>Forest degradation</a:t>
            </a:r>
          </a:p>
        </p:txBody>
      </p:sp>
      <p:sp>
        <p:nvSpPr>
          <p:cNvPr id="16" name="TextBox 15">
            <a:extLst>
              <a:ext uri="{FF2B5EF4-FFF2-40B4-BE49-F238E27FC236}">
                <a16:creationId xmlns:a16="http://schemas.microsoft.com/office/drawing/2014/main" id="{97345AAE-6ABF-09A6-ACB2-DB5DDE481D15}"/>
              </a:ext>
            </a:extLst>
          </p:cNvPr>
          <p:cNvSpPr txBox="1"/>
          <p:nvPr/>
        </p:nvSpPr>
        <p:spPr>
          <a:xfrm>
            <a:off x="6968753" y="2780574"/>
            <a:ext cx="1983720" cy="400110"/>
          </a:xfrm>
          <a:prstGeom prst="rect">
            <a:avLst/>
          </a:prstGeom>
          <a:solidFill>
            <a:schemeClr val="accent6">
              <a:lumMod val="60000"/>
              <a:lumOff val="40000"/>
            </a:schemeClr>
          </a:solidFill>
        </p:spPr>
        <p:txBody>
          <a:bodyPr wrap="square" rtlCol="0">
            <a:spAutoFit/>
          </a:bodyPr>
          <a:lstStyle/>
          <a:p>
            <a:pPr algn="ctr"/>
            <a:r>
              <a:rPr lang="en-GB" sz="2000" b="1" dirty="0"/>
              <a:t>Mining</a:t>
            </a:r>
          </a:p>
        </p:txBody>
      </p:sp>
    </p:spTree>
    <p:extLst>
      <p:ext uri="{BB962C8B-B14F-4D97-AF65-F5344CB8AC3E}">
        <p14:creationId xmlns:p14="http://schemas.microsoft.com/office/powerpoint/2010/main" val="440082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E6F91675-B6BE-4A96-FC25-0B4E9953BF3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93927"/>
            <a:ext cx="9166959" cy="611923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6B247A8-B5FD-109E-8E19-1A998A6777ED}"/>
              </a:ext>
            </a:extLst>
          </p:cNvPr>
          <p:cNvSpPr/>
          <p:nvPr/>
        </p:nvSpPr>
        <p:spPr>
          <a:xfrm>
            <a:off x="0" y="185068"/>
            <a:ext cx="4005072" cy="6507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en-GB" sz="2400" b="1" dirty="0"/>
              <a:t>Spotlight on the Amazon</a:t>
            </a:r>
          </a:p>
        </p:txBody>
      </p:sp>
      <p:sp>
        <p:nvSpPr>
          <p:cNvPr id="7" name="TextBox 6">
            <a:extLst>
              <a:ext uri="{FF2B5EF4-FFF2-40B4-BE49-F238E27FC236}">
                <a16:creationId xmlns:a16="http://schemas.microsoft.com/office/drawing/2014/main" id="{F03D3D36-AED9-B9F4-5CAC-2358CAA5A1AC}"/>
              </a:ext>
            </a:extLst>
          </p:cNvPr>
          <p:cNvSpPr txBox="1"/>
          <p:nvPr/>
        </p:nvSpPr>
        <p:spPr>
          <a:xfrm>
            <a:off x="6949440" y="5347680"/>
            <a:ext cx="2107052" cy="307777"/>
          </a:xfrm>
          <a:prstGeom prst="rect">
            <a:avLst/>
          </a:prstGeom>
          <a:noFill/>
        </p:spPr>
        <p:txBody>
          <a:bodyPr wrap="none" rtlCol="0">
            <a:spAutoFit/>
          </a:bodyPr>
          <a:lstStyle/>
          <a:p>
            <a:r>
              <a:rPr lang="en-GB" sz="1400" dirty="0">
                <a:solidFill>
                  <a:schemeClr val="bg1"/>
                </a:solidFill>
              </a:rPr>
              <a:t>© Andre Dib / WWF-Brazil</a:t>
            </a:r>
          </a:p>
        </p:txBody>
      </p:sp>
      <p:sp>
        <p:nvSpPr>
          <p:cNvPr id="9" name="Rectangle: Rounded Corners 8">
            <a:extLst>
              <a:ext uri="{FF2B5EF4-FFF2-40B4-BE49-F238E27FC236}">
                <a16:creationId xmlns:a16="http://schemas.microsoft.com/office/drawing/2014/main" id="{B73DEDFD-DB33-6DF8-1914-CCC83B0A6232}"/>
              </a:ext>
            </a:extLst>
          </p:cNvPr>
          <p:cNvSpPr/>
          <p:nvPr/>
        </p:nvSpPr>
        <p:spPr>
          <a:xfrm>
            <a:off x="1255063" y="1998564"/>
            <a:ext cx="6473952" cy="3066145"/>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descr="A picture containing text&#10;&#10;Description automatically generated">
            <a:extLst>
              <a:ext uri="{FF2B5EF4-FFF2-40B4-BE49-F238E27FC236}">
                <a16:creationId xmlns:a16="http://schemas.microsoft.com/office/drawing/2014/main" id="{A5CFEA15-BA18-5777-6C0B-99155710028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54200" y="2150402"/>
            <a:ext cx="5835600" cy="2648400"/>
          </a:xfrm>
          <a:prstGeom prst="rect">
            <a:avLst/>
          </a:prstGeom>
        </p:spPr>
      </p:pic>
      <p:sp>
        <p:nvSpPr>
          <p:cNvPr id="10" name="TextBox 9">
            <a:extLst>
              <a:ext uri="{FF2B5EF4-FFF2-40B4-BE49-F238E27FC236}">
                <a16:creationId xmlns:a16="http://schemas.microsoft.com/office/drawing/2014/main" id="{54BC531B-30DC-60A0-6B1D-E70FA32AE460}"/>
              </a:ext>
            </a:extLst>
          </p:cNvPr>
          <p:cNvSpPr txBox="1"/>
          <p:nvPr/>
        </p:nvSpPr>
        <p:spPr>
          <a:xfrm>
            <a:off x="1746504" y="2313432"/>
            <a:ext cx="2825496" cy="584775"/>
          </a:xfrm>
          <a:prstGeom prst="rect">
            <a:avLst/>
          </a:prstGeom>
          <a:noFill/>
        </p:spPr>
        <p:txBody>
          <a:bodyPr wrap="square" rtlCol="0">
            <a:spAutoFit/>
          </a:bodyPr>
          <a:lstStyle/>
          <a:p>
            <a:r>
              <a:rPr lang="en-GB" sz="3200" b="1" dirty="0">
                <a:solidFill>
                  <a:schemeClr val="bg1"/>
                </a:solidFill>
              </a:rPr>
              <a:t>Tipping Point</a:t>
            </a:r>
          </a:p>
        </p:txBody>
      </p:sp>
    </p:spTree>
    <p:extLst>
      <p:ext uri="{BB962C8B-B14F-4D97-AF65-F5344CB8AC3E}">
        <p14:creationId xmlns:p14="http://schemas.microsoft.com/office/powerpoint/2010/main" val="2098711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BD913B8B-9629-1614-AB23-57E39D5D0F28}"/>
              </a:ext>
            </a:extLst>
          </p:cNvPr>
          <p:cNvSpPr/>
          <p:nvPr/>
        </p:nvSpPr>
        <p:spPr>
          <a:xfrm>
            <a:off x="307847" y="2672600"/>
            <a:ext cx="1278474" cy="127847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9B3CE925-D6B0-2E0E-7FC4-2C9F6D2A2169}"/>
              </a:ext>
            </a:extLst>
          </p:cNvPr>
          <p:cNvSpPr/>
          <p:nvPr/>
        </p:nvSpPr>
        <p:spPr>
          <a:xfrm>
            <a:off x="-1" y="285652"/>
            <a:ext cx="3118105" cy="6507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en-GB" sz="2400" b="1" dirty="0"/>
              <a:t>What can you do?</a:t>
            </a:r>
          </a:p>
        </p:txBody>
      </p:sp>
      <p:sp>
        <p:nvSpPr>
          <p:cNvPr id="7" name="TextBox 6">
            <a:extLst>
              <a:ext uri="{FF2B5EF4-FFF2-40B4-BE49-F238E27FC236}">
                <a16:creationId xmlns:a16="http://schemas.microsoft.com/office/drawing/2014/main" id="{0CC24A36-0CA5-EC5E-00C6-0E6AA643CB8B}"/>
              </a:ext>
            </a:extLst>
          </p:cNvPr>
          <p:cNvSpPr txBox="1"/>
          <p:nvPr/>
        </p:nvSpPr>
        <p:spPr>
          <a:xfrm>
            <a:off x="1755085" y="1444739"/>
            <a:ext cx="6986016" cy="923330"/>
          </a:xfrm>
          <a:prstGeom prst="rect">
            <a:avLst/>
          </a:prstGeom>
          <a:noFill/>
        </p:spPr>
        <p:txBody>
          <a:bodyPr wrap="square">
            <a:spAutoFit/>
          </a:bodyPr>
          <a:lstStyle/>
          <a:p>
            <a:r>
              <a:rPr lang="en-GB" sz="1800" b="1" dirty="0">
                <a:effectLst/>
                <a:latin typeface="Calibri" panose="020F0502020204030204" pitchFamily="34" charset="0"/>
                <a:ea typeface="Calibri" panose="020F0502020204030204" pitchFamily="34" charset="0"/>
                <a:cs typeface="Times New Roman" panose="02020603050405020304" pitchFamily="18" charset="0"/>
              </a:rPr>
              <a:t>Make informed choices </a:t>
            </a:r>
            <a:r>
              <a:rPr lang="en-GB" sz="1800" dirty="0">
                <a:effectLst/>
                <a:latin typeface="Calibri" panose="020F0502020204030204" pitchFamily="34" charset="0"/>
                <a:ea typeface="Calibri" panose="020F0502020204030204" pitchFamily="34" charset="0"/>
                <a:cs typeface="Times New Roman" panose="02020603050405020304" pitchFamily="18" charset="0"/>
              </a:rPr>
              <a:t>about what you eat, the way you travel and th</a:t>
            </a:r>
            <a:r>
              <a:rPr lang="en-GB" dirty="0">
                <a:latin typeface="Calibri" panose="020F0502020204030204" pitchFamily="34" charset="0"/>
                <a:ea typeface="Calibri" panose="020F0502020204030204" pitchFamily="34" charset="0"/>
                <a:cs typeface="Times New Roman" panose="02020603050405020304" pitchFamily="18" charset="0"/>
              </a:rPr>
              <a:t>e things you buy. If you don’t know what the impact on the planet might be, try to find out.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896891FA-5B50-A310-5DC4-F76D37763F55}"/>
              </a:ext>
            </a:extLst>
          </p:cNvPr>
          <p:cNvSpPr txBox="1"/>
          <p:nvPr/>
        </p:nvSpPr>
        <p:spPr>
          <a:xfrm>
            <a:off x="1745941" y="2563859"/>
            <a:ext cx="7068313" cy="1561005"/>
          </a:xfrm>
          <a:prstGeom prst="rect">
            <a:avLst/>
          </a:prstGeom>
          <a:noFill/>
        </p:spPr>
        <p:txBody>
          <a:bodyPr wrap="square">
            <a:spAutoFit/>
          </a:bodyPr>
          <a:lstStyle/>
          <a:p>
            <a:pPr lvl="0">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Speak up </a:t>
            </a:r>
            <a:r>
              <a:rPr lang="en-GB" sz="1800" dirty="0">
                <a:effectLst/>
                <a:latin typeface="Calibri" panose="020F0502020204030204" pitchFamily="34" charset="0"/>
                <a:ea typeface="Calibri" panose="020F0502020204030204" pitchFamily="34" charset="0"/>
                <a:cs typeface="Times New Roman" panose="02020603050405020304" pitchFamily="18" charset="0"/>
              </a:rPr>
              <a:t>about the importance of protecting and restoring nature through peaceful protest, blogging, writing for a local paper or sharing your thoughts with your school, local decision-makers and businesses. Remember that the people you influence may then be able to make have more impact through their choices and actions than you.</a:t>
            </a:r>
          </a:p>
        </p:txBody>
      </p:sp>
      <p:pic>
        <p:nvPicPr>
          <p:cNvPr id="2" name="Picture 1">
            <a:extLst>
              <a:ext uri="{FF2B5EF4-FFF2-40B4-BE49-F238E27FC236}">
                <a16:creationId xmlns:a16="http://schemas.microsoft.com/office/drawing/2014/main" id="{7DE87AFE-4DF3-44CD-0D2A-253F5D32AA29}"/>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26156" y="2756062"/>
            <a:ext cx="1014272" cy="1014272"/>
          </a:xfrm>
          <a:prstGeom prst="rect">
            <a:avLst/>
          </a:prstGeom>
          <a:noFill/>
          <a:ln>
            <a:noFill/>
          </a:ln>
        </p:spPr>
      </p:pic>
      <p:sp>
        <p:nvSpPr>
          <p:cNvPr id="5" name="Oval 4">
            <a:extLst>
              <a:ext uri="{FF2B5EF4-FFF2-40B4-BE49-F238E27FC236}">
                <a16:creationId xmlns:a16="http://schemas.microsoft.com/office/drawing/2014/main" id="{89C5C5AF-1ACD-16C0-C3F0-09C94C8AF307}"/>
              </a:ext>
            </a:extLst>
          </p:cNvPr>
          <p:cNvSpPr/>
          <p:nvPr/>
        </p:nvSpPr>
        <p:spPr>
          <a:xfrm>
            <a:off x="307847" y="1288504"/>
            <a:ext cx="1278474" cy="127847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63D99EDB-80F6-F0CB-AACF-F17AA0012A4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482835" y="1551663"/>
            <a:ext cx="928497" cy="709483"/>
          </a:xfrm>
          <a:prstGeom prst="rect">
            <a:avLst/>
          </a:prstGeom>
          <a:noFill/>
          <a:ln>
            <a:noFill/>
          </a:ln>
          <a:extLst>
            <a:ext uri="{53640926-AAD7-44D8-BBD7-CCE9431645EC}">
              <a14:shadowObscured xmlns:a14="http://schemas.microsoft.com/office/drawing/2010/main"/>
            </a:ext>
          </a:extLst>
        </p:spPr>
      </p:pic>
      <p:sp>
        <p:nvSpPr>
          <p:cNvPr id="12" name="TextBox 11">
            <a:extLst>
              <a:ext uri="{FF2B5EF4-FFF2-40B4-BE49-F238E27FC236}">
                <a16:creationId xmlns:a16="http://schemas.microsoft.com/office/drawing/2014/main" id="{ED61D3A5-D6CC-E0B8-A3C9-25DAB6573BC5}"/>
              </a:ext>
            </a:extLst>
          </p:cNvPr>
          <p:cNvSpPr txBox="1"/>
          <p:nvPr/>
        </p:nvSpPr>
        <p:spPr>
          <a:xfrm>
            <a:off x="1745941" y="4326315"/>
            <a:ext cx="6618331" cy="968278"/>
          </a:xfrm>
          <a:prstGeom prst="rect">
            <a:avLst/>
          </a:prstGeom>
          <a:noFill/>
        </p:spPr>
        <p:txBody>
          <a:bodyPr wrap="square">
            <a:spAutoFit/>
          </a:bodyPr>
          <a:lstStyle/>
          <a:p>
            <a:pPr lvl="0">
              <a:lnSpc>
                <a:spcPct val="107000"/>
              </a:lnSpc>
            </a:pPr>
            <a:r>
              <a:rPr lang="en-GB" sz="1800" b="1" dirty="0">
                <a:effectLst/>
                <a:latin typeface="Calibri" panose="020F0502020204030204" pitchFamily="34" charset="0"/>
                <a:ea typeface="Calibri" panose="020F0502020204030204" pitchFamily="34" charset="0"/>
                <a:cs typeface="Times New Roman" panose="02020603050405020304" pitchFamily="18" charset="0"/>
              </a:rPr>
              <a:t>Plan a sustainable career pathway </a:t>
            </a:r>
            <a:r>
              <a:rPr lang="en-GB" sz="1800" dirty="0">
                <a:effectLst/>
                <a:latin typeface="Calibri" panose="020F0502020204030204" pitchFamily="34" charset="0"/>
                <a:ea typeface="Calibri" panose="020F0502020204030204" pitchFamily="34" charset="0"/>
                <a:cs typeface="Times New Roman" panose="02020603050405020304" pitchFamily="18" charset="0"/>
              </a:rPr>
              <a:t>by building up your knowledge and skills in sustainability so you can choose and succeed in a career that is good for you and the planet. Any career can be green!</a:t>
            </a:r>
          </a:p>
        </p:txBody>
      </p:sp>
      <p:sp>
        <p:nvSpPr>
          <p:cNvPr id="13" name="Oval 12">
            <a:extLst>
              <a:ext uri="{FF2B5EF4-FFF2-40B4-BE49-F238E27FC236}">
                <a16:creationId xmlns:a16="http://schemas.microsoft.com/office/drawing/2014/main" id="{59D3562A-727A-0FCF-1AC8-37621FB2C591}"/>
              </a:ext>
            </a:extLst>
          </p:cNvPr>
          <p:cNvSpPr/>
          <p:nvPr/>
        </p:nvSpPr>
        <p:spPr>
          <a:xfrm>
            <a:off x="307847" y="4163349"/>
            <a:ext cx="1278474" cy="127847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1EB2EA5A-9606-0A7F-CC6D-72262F07CDA5}"/>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20680" y="4394122"/>
            <a:ext cx="852805" cy="852805"/>
          </a:xfrm>
          <a:prstGeom prst="rect">
            <a:avLst/>
          </a:prstGeom>
          <a:noFill/>
          <a:ln>
            <a:noFill/>
          </a:ln>
        </p:spPr>
      </p:pic>
    </p:spTree>
    <p:extLst>
      <p:ext uri="{BB962C8B-B14F-4D97-AF65-F5344CB8AC3E}">
        <p14:creationId xmlns:p14="http://schemas.microsoft.com/office/powerpoint/2010/main" val="34578833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38976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18F21-8C4D-4CBF-BB0A-A3247F6B0E2B}"/>
              </a:ext>
            </a:extLst>
          </p:cNvPr>
          <p:cNvSpPr>
            <a:spLocks noGrp="1"/>
          </p:cNvSpPr>
          <p:nvPr>
            <p:ph type="title"/>
          </p:nvPr>
        </p:nvSpPr>
        <p:spPr/>
        <p:txBody>
          <a:bodyPr/>
          <a:lstStyle/>
          <a:p>
            <a:endParaRPr lang="en-US"/>
          </a:p>
        </p:txBody>
      </p:sp>
      <p:pic>
        <p:nvPicPr>
          <p:cNvPr id="4" name="Picture 4" descr="A picture containing different, table&#10;&#10;Description automatically generated">
            <a:extLst>
              <a:ext uri="{FF2B5EF4-FFF2-40B4-BE49-F238E27FC236}">
                <a16:creationId xmlns:a16="http://schemas.microsoft.com/office/drawing/2014/main" id="{47B313FD-F4BF-487C-AB7F-83078379B0BD}"/>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0" y="304271"/>
            <a:ext cx="9138681" cy="5162745"/>
          </a:xfrm>
        </p:spPr>
      </p:pic>
    </p:spTree>
    <p:extLst>
      <p:ext uri="{BB962C8B-B14F-4D97-AF65-F5344CB8AC3E}">
        <p14:creationId xmlns:p14="http://schemas.microsoft.com/office/powerpoint/2010/main" val="33160759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BD00A088-5EFE-40BF-8F25-C48BD0D9807B}"/>
              </a:ext>
            </a:extLst>
          </p:cNvPr>
          <p:cNvPicPr>
            <a:picLocks noChangeAspect="1"/>
          </p:cNvPicPr>
          <p:nvPr/>
        </p:nvPicPr>
        <p:blipFill>
          <a:blip r:embed="rId3"/>
          <a:stretch>
            <a:fillRect/>
          </a:stretch>
        </p:blipFill>
        <p:spPr>
          <a:xfrm>
            <a:off x="3766248" y="1890334"/>
            <a:ext cx="1611504" cy="2152277"/>
          </a:xfrm>
          <a:prstGeom prst="rect">
            <a:avLst/>
          </a:prstGeom>
        </p:spPr>
      </p:pic>
    </p:spTree>
    <p:extLst>
      <p:ext uri="{BB962C8B-B14F-4D97-AF65-F5344CB8AC3E}">
        <p14:creationId xmlns:p14="http://schemas.microsoft.com/office/powerpoint/2010/main" val="4080458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vector graphics&#10;&#10;Description automatically generated">
            <a:extLst>
              <a:ext uri="{FF2B5EF4-FFF2-40B4-BE49-F238E27FC236}">
                <a16:creationId xmlns:a16="http://schemas.microsoft.com/office/drawing/2014/main" id="{3EB3F8BD-187F-5627-9825-29A57BDA588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64792" y="-1033064"/>
            <a:ext cx="3270648" cy="3121150"/>
          </a:xfrm>
          <a:prstGeom prst="rect">
            <a:avLst/>
          </a:prstGeom>
        </p:spPr>
      </p:pic>
      <p:sp>
        <p:nvSpPr>
          <p:cNvPr id="4" name="Rectangle 3">
            <a:extLst>
              <a:ext uri="{FF2B5EF4-FFF2-40B4-BE49-F238E27FC236}">
                <a16:creationId xmlns:a16="http://schemas.microsoft.com/office/drawing/2014/main" id="{9B3CE925-D6B0-2E0E-7FC4-2C9F6D2A2169}"/>
              </a:ext>
            </a:extLst>
          </p:cNvPr>
          <p:cNvSpPr/>
          <p:nvPr/>
        </p:nvSpPr>
        <p:spPr>
          <a:xfrm>
            <a:off x="-1" y="431956"/>
            <a:ext cx="3666746" cy="6507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en-GB" sz="2400" b="1" dirty="0"/>
              <a:t>Glossary of key terms</a:t>
            </a:r>
          </a:p>
        </p:txBody>
      </p:sp>
      <p:sp>
        <p:nvSpPr>
          <p:cNvPr id="7" name="TextBox 6">
            <a:extLst>
              <a:ext uri="{FF2B5EF4-FFF2-40B4-BE49-F238E27FC236}">
                <a16:creationId xmlns:a16="http://schemas.microsoft.com/office/drawing/2014/main" id="{0CC24A36-0CA5-EC5E-00C6-0E6AA643CB8B}"/>
              </a:ext>
            </a:extLst>
          </p:cNvPr>
          <p:cNvSpPr txBox="1"/>
          <p:nvPr/>
        </p:nvSpPr>
        <p:spPr>
          <a:xfrm>
            <a:off x="478535" y="1458981"/>
            <a:ext cx="8071105" cy="400110"/>
          </a:xfrm>
          <a:prstGeom prst="rect">
            <a:avLst/>
          </a:prstGeom>
          <a:noFill/>
        </p:spPr>
        <p:txBody>
          <a:bodyPr wrap="square">
            <a:spAutoFit/>
          </a:bodyPr>
          <a:lstStyle/>
          <a:p>
            <a:r>
              <a:rPr lang="en-GB" sz="2000" b="1"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Biodiversity</a:t>
            </a:r>
            <a:r>
              <a:rPr lang="en-GB" sz="2000" b="1" dirty="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GB" sz="2000" dirty="0">
                <a:effectLst/>
                <a:latin typeface="Calibri" panose="020F0502020204030204" pitchFamily="34" charset="0"/>
                <a:ea typeface="Calibri" panose="020F0502020204030204" pitchFamily="34" charset="0"/>
                <a:cs typeface="Times New Roman" panose="02020603050405020304" pitchFamily="18" charset="0"/>
              </a:rPr>
              <a:t>all the different living things found in an area.</a:t>
            </a:r>
          </a:p>
        </p:txBody>
      </p:sp>
      <p:sp>
        <p:nvSpPr>
          <p:cNvPr id="9" name="TextBox 8">
            <a:extLst>
              <a:ext uri="{FF2B5EF4-FFF2-40B4-BE49-F238E27FC236}">
                <a16:creationId xmlns:a16="http://schemas.microsoft.com/office/drawing/2014/main" id="{896891FA-5B50-A310-5DC4-F76D37763F55}"/>
              </a:ext>
            </a:extLst>
          </p:cNvPr>
          <p:cNvSpPr txBox="1"/>
          <p:nvPr/>
        </p:nvSpPr>
        <p:spPr>
          <a:xfrm>
            <a:off x="478535" y="2116506"/>
            <a:ext cx="8339330" cy="1724318"/>
          </a:xfrm>
          <a:prstGeom prst="rect">
            <a:avLst/>
          </a:prstGeom>
          <a:noFill/>
        </p:spPr>
        <p:txBody>
          <a:bodyPr wrap="square">
            <a:spAutoFit/>
          </a:bodyPr>
          <a:lstStyle/>
          <a:p>
            <a:pPr>
              <a:lnSpc>
                <a:spcPct val="107000"/>
              </a:lnSpc>
              <a:spcAft>
                <a:spcPts val="800"/>
              </a:spcAft>
            </a:pPr>
            <a:r>
              <a:rPr lang="en-GB" sz="2000" b="1"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Ecosystems</a:t>
            </a:r>
            <a:r>
              <a:rPr lang="en-GB"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are communities of living and non-living things in an environment. All parts of an ecosystem are connected and these connections are essential for life on Earth. Ecosystems can be studied at different scales – for example you could consider the ecosystem of a small pond, of the whole ocean, or even of the planet.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07BF3791-C095-2661-96E1-736C8F268DE5}"/>
              </a:ext>
            </a:extLst>
          </p:cNvPr>
          <p:cNvSpPr txBox="1"/>
          <p:nvPr/>
        </p:nvSpPr>
        <p:spPr>
          <a:xfrm>
            <a:off x="478535" y="4085253"/>
            <a:ext cx="8339330" cy="1323439"/>
          </a:xfrm>
          <a:prstGeom prst="rect">
            <a:avLst/>
          </a:prstGeom>
          <a:solidFill>
            <a:schemeClr val="accent6">
              <a:lumMod val="20000"/>
              <a:lumOff val="80000"/>
            </a:schemeClr>
          </a:solidFill>
        </p:spPr>
        <p:txBody>
          <a:bodyPr wrap="square">
            <a:spAutoFit/>
          </a:bodyPr>
          <a:lstStyle/>
          <a:p>
            <a:r>
              <a:rPr lang="en-GB" sz="2000" dirty="0">
                <a:effectLst/>
                <a:latin typeface="Calibri" panose="020F0502020204030204" pitchFamily="34" charset="0"/>
                <a:ea typeface="Calibri" panose="020F0502020204030204" pitchFamily="34" charset="0"/>
                <a:cs typeface="Times New Roman" panose="02020603050405020304" pitchFamily="18" charset="0"/>
              </a:rPr>
              <a:t>When an ecosystem has a lot of biodiversity it is usually more resilient to change or problems, because there are so many connections and relationships that each living thing is more likely to find another way to cope if one of these is lost or damaged.</a:t>
            </a:r>
            <a:endParaRPr lang="en-GB" sz="2000" dirty="0"/>
          </a:p>
        </p:txBody>
      </p:sp>
      <p:pic>
        <p:nvPicPr>
          <p:cNvPr id="14" name="Picture 13" descr="A picture containing map&#10;&#10;Description automatically generated">
            <a:extLst>
              <a:ext uri="{FF2B5EF4-FFF2-40B4-BE49-F238E27FC236}">
                <a16:creationId xmlns:a16="http://schemas.microsoft.com/office/drawing/2014/main" id="{28AB7EFC-83BC-FEFE-5A52-8D753819D1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32791" y="-15390"/>
            <a:ext cx="2811209" cy="2033427"/>
          </a:xfrm>
          <a:prstGeom prst="rect">
            <a:avLst/>
          </a:prstGeom>
        </p:spPr>
      </p:pic>
    </p:spTree>
    <p:extLst>
      <p:ext uri="{BB962C8B-B14F-4D97-AF65-F5344CB8AC3E}">
        <p14:creationId xmlns:p14="http://schemas.microsoft.com/office/powerpoint/2010/main" val="3854194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7F1E6"/>
        </a:solidFill>
        <a:effectLst/>
      </p:bgPr>
    </p:bg>
    <p:spTree>
      <p:nvGrpSpPr>
        <p:cNvPr id="1" name=""/>
        <p:cNvGrpSpPr/>
        <p:nvPr/>
      </p:nvGrpSpPr>
      <p:grpSpPr>
        <a:xfrm>
          <a:off x="0" y="0"/>
          <a:ext cx="0" cy="0"/>
          <a:chOff x="0" y="0"/>
          <a:chExt cx="0" cy="0"/>
        </a:xfrm>
      </p:grpSpPr>
      <p:pic>
        <p:nvPicPr>
          <p:cNvPr id="3" name="Picture 2" descr="A picture containing clock&#10;&#10;Description automatically generated">
            <a:extLst>
              <a:ext uri="{FF2B5EF4-FFF2-40B4-BE49-F238E27FC236}">
                <a16:creationId xmlns:a16="http://schemas.microsoft.com/office/drawing/2014/main" id="{3E2A969A-1868-4F43-90C8-ED0917BA860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715000"/>
          </a:xfrm>
          <a:prstGeom prst="rect">
            <a:avLst/>
          </a:prstGeom>
        </p:spPr>
      </p:pic>
      <p:sp>
        <p:nvSpPr>
          <p:cNvPr id="6" name="Rectangle 5">
            <a:extLst>
              <a:ext uri="{FF2B5EF4-FFF2-40B4-BE49-F238E27FC236}">
                <a16:creationId xmlns:a16="http://schemas.microsoft.com/office/drawing/2014/main" id="{EC3BE882-842A-0748-9D8E-2BEE01F8C135}"/>
              </a:ext>
            </a:extLst>
          </p:cNvPr>
          <p:cNvSpPr/>
          <p:nvPr/>
        </p:nvSpPr>
        <p:spPr>
          <a:xfrm>
            <a:off x="-2" y="907116"/>
            <a:ext cx="3352801" cy="6507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en-GB" sz="2400" b="1" dirty="0"/>
              <a:t>Planet Index (LPI)?</a:t>
            </a:r>
          </a:p>
        </p:txBody>
      </p:sp>
      <p:sp>
        <p:nvSpPr>
          <p:cNvPr id="5" name="Rectangle 4">
            <a:extLst>
              <a:ext uri="{FF2B5EF4-FFF2-40B4-BE49-F238E27FC236}">
                <a16:creationId xmlns:a16="http://schemas.microsoft.com/office/drawing/2014/main" id="{A46C2F53-8BAE-8244-B4CD-0E26E6C0E350}"/>
              </a:ext>
            </a:extLst>
          </p:cNvPr>
          <p:cNvSpPr/>
          <p:nvPr/>
        </p:nvSpPr>
        <p:spPr>
          <a:xfrm>
            <a:off x="-1" y="437707"/>
            <a:ext cx="3352800" cy="6507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en-GB" sz="2400" b="1" dirty="0"/>
              <a:t>What is the Living</a:t>
            </a:r>
          </a:p>
        </p:txBody>
      </p:sp>
    </p:spTree>
    <p:extLst>
      <p:ext uri="{BB962C8B-B14F-4D97-AF65-F5344CB8AC3E}">
        <p14:creationId xmlns:p14="http://schemas.microsoft.com/office/powerpoint/2010/main" val="3829644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47E7813-B6A2-494F-822C-8AF49879BCC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 y="29226"/>
            <a:ext cx="9144000" cy="5715000"/>
          </a:xfrm>
          <a:prstGeom prst="rect">
            <a:avLst/>
          </a:prstGeom>
        </p:spPr>
      </p:pic>
      <p:sp>
        <p:nvSpPr>
          <p:cNvPr id="5" name="TextBox 4">
            <a:extLst>
              <a:ext uri="{FF2B5EF4-FFF2-40B4-BE49-F238E27FC236}">
                <a16:creationId xmlns:a16="http://schemas.microsoft.com/office/drawing/2014/main" id="{EB481ECA-845E-574C-9A39-C1A0DDC977E8}"/>
              </a:ext>
            </a:extLst>
          </p:cNvPr>
          <p:cNvSpPr txBox="1"/>
          <p:nvPr/>
        </p:nvSpPr>
        <p:spPr>
          <a:xfrm>
            <a:off x="512064" y="3193676"/>
            <a:ext cx="1732904" cy="1754326"/>
          </a:xfrm>
          <a:prstGeom prst="rect">
            <a:avLst/>
          </a:prstGeom>
          <a:noFill/>
        </p:spPr>
        <p:txBody>
          <a:bodyPr wrap="square" rtlCol="0">
            <a:spAutoFit/>
          </a:bodyPr>
          <a:lstStyle/>
          <a:p>
            <a:r>
              <a:rPr lang="en-GB" dirty="0"/>
              <a:t>decline in average population size in global wildlife populations since 1970.</a:t>
            </a:r>
          </a:p>
        </p:txBody>
      </p:sp>
      <p:sp>
        <p:nvSpPr>
          <p:cNvPr id="6" name="Rectangle 5">
            <a:extLst>
              <a:ext uri="{FF2B5EF4-FFF2-40B4-BE49-F238E27FC236}">
                <a16:creationId xmlns:a16="http://schemas.microsoft.com/office/drawing/2014/main" id="{B35A159F-492D-6044-BA5A-7DD65FCD7859}"/>
              </a:ext>
            </a:extLst>
          </p:cNvPr>
          <p:cNvSpPr/>
          <p:nvPr/>
        </p:nvSpPr>
        <p:spPr>
          <a:xfrm>
            <a:off x="-1" y="431956"/>
            <a:ext cx="4572002" cy="6507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en-GB" sz="2400" b="1" dirty="0"/>
              <a:t>How can we bend the curve?</a:t>
            </a:r>
          </a:p>
        </p:txBody>
      </p:sp>
      <p:sp>
        <p:nvSpPr>
          <p:cNvPr id="7" name="Rectangle 6">
            <a:extLst>
              <a:ext uri="{FF2B5EF4-FFF2-40B4-BE49-F238E27FC236}">
                <a16:creationId xmlns:a16="http://schemas.microsoft.com/office/drawing/2014/main" id="{5139DEFB-2A3E-844B-9763-FAA832A2B560}"/>
              </a:ext>
            </a:extLst>
          </p:cNvPr>
          <p:cNvSpPr/>
          <p:nvPr/>
        </p:nvSpPr>
        <p:spPr>
          <a:xfrm>
            <a:off x="610649" y="1492546"/>
            <a:ext cx="2137443" cy="6507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ts val="2240"/>
              </a:lnSpc>
            </a:pPr>
            <a:r>
              <a:rPr lang="en-GB" b="1" dirty="0">
                <a:solidFill>
                  <a:srgbClr val="076D30"/>
                </a:solidFill>
              </a:rPr>
              <a:t>Wildlife</a:t>
            </a:r>
          </a:p>
          <a:p>
            <a:pPr algn="r">
              <a:lnSpc>
                <a:spcPts val="2240"/>
              </a:lnSpc>
            </a:pPr>
            <a:r>
              <a:rPr lang="en-GB" b="1" dirty="0">
                <a:solidFill>
                  <a:srgbClr val="076D30"/>
                </a:solidFill>
              </a:rPr>
              <a:t>population size</a:t>
            </a:r>
          </a:p>
        </p:txBody>
      </p:sp>
      <p:sp>
        <p:nvSpPr>
          <p:cNvPr id="8" name="Rectangle 7">
            <a:extLst>
              <a:ext uri="{FF2B5EF4-FFF2-40B4-BE49-F238E27FC236}">
                <a16:creationId xmlns:a16="http://schemas.microsoft.com/office/drawing/2014/main" id="{36C99D7C-250D-E84C-809C-B77D08700DF1}"/>
              </a:ext>
            </a:extLst>
          </p:cNvPr>
          <p:cNvSpPr/>
          <p:nvPr/>
        </p:nvSpPr>
        <p:spPr>
          <a:xfrm>
            <a:off x="7330792" y="1893210"/>
            <a:ext cx="1502658" cy="262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240"/>
              </a:lnSpc>
            </a:pPr>
            <a:r>
              <a:rPr lang="en-GB" sz="1600" b="1" dirty="0">
                <a:solidFill>
                  <a:srgbClr val="0089BF"/>
                </a:solidFill>
              </a:rPr>
              <a:t>Recovering</a:t>
            </a:r>
          </a:p>
        </p:txBody>
      </p:sp>
      <p:sp>
        <p:nvSpPr>
          <p:cNvPr id="9" name="Rectangle 8">
            <a:extLst>
              <a:ext uri="{FF2B5EF4-FFF2-40B4-BE49-F238E27FC236}">
                <a16:creationId xmlns:a16="http://schemas.microsoft.com/office/drawing/2014/main" id="{12FB0CB1-39AB-DD40-A864-14F4BA71BBA4}"/>
              </a:ext>
            </a:extLst>
          </p:cNvPr>
          <p:cNvSpPr/>
          <p:nvPr/>
        </p:nvSpPr>
        <p:spPr>
          <a:xfrm>
            <a:off x="7330791" y="3511154"/>
            <a:ext cx="1443935" cy="2627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240"/>
              </a:lnSpc>
            </a:pPr>
            <a:r>
              <a:rPr lang="en-GB" sz="1600" b="1" dirty="0">
                <a:solidFill>
                  <a:srgbClr val="EC903E"/>
                </a:solidFill>
              </a:rPr>
              <a:t>Stabilising</a:t>
            </a:r>
          </a:p>
        </p:txBody>
      </p:sp>
      <p:sp>
        <p:nvSpPr>
          <p:cNvPr id="10" name="Rectangle 9">
            <a:extLst>
              <a:ext uri="{FF2B5EF4-FFF2-40B4-BE49-F238E27FC236}">
                <a16:creationId xmlns:a16="http://schemas.microsoft.com/office/drawing/2014/main" id="{E7976089-620F-064B-B8C2-B1DD72367506}"/>
              </a:ext>
            </a:extLst>
          </p:cNvPr>
          <p:cNvSpPr/>
          <p:nvPr/>
        </p:nvSpPr>
        <p:spPr>
          <a:xfrm>
            <a:off x="7330792" y="4138953"/>
            <a:ext cx="1502658" cy="262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240"/>
              </a:lnSpc>
            </a:pPr>
            <a:r>
              <a:rPr lang="en-GB" sz="1600" b="1" dirty="0">
                <a:solidFill>
                  <a:srgbClr val="DB324B"/>
                </a:solidFill>
              </a:rPr>
              <a:t>Declining</a:t>
            </a:r>
          </a:p>
        </p:txBody>
      </p:sp>
      <p:sp>
        <p:nvSpPr>
          <p:cNvPr id="2" name="TextBox 1">
            <a:extLst>
              <a:ext uri="{FF2B5EF4-FFF2-40B4-BE49-F238E27FC236}">
                <a16:creationId xmlns:a16="http://schemas.microsoft.com/office/drawing/2014/main" id="{B4240F8A-9540-310D-1D33-D2B1A6A8C0A0}"/>
              </a:ext>
            </a:extLst>
          </p:cNvPr>
          <p:cNvSpPr txBox="1"/>
          <p:nvPr/>
        </p:nvSpPr>
        <p:spPr>
          <a:xfrm>
            <a:off x="512064" y="2514600"/>
            <a:ext cx="1167307" cy="769441"/>
          </a:xfrm>
          <a:prstGeom prst="rect">
            <a:avLst/>
          </a:prstGeom>
          <a:noFill/>
        </p:spPr>
        <p:txBody>
          <a:bodyPr wrap="none" rtlCol="0">
            <a:spAutoFit/>
          </a:bodyPr>
          <a:lstStyle/>
          <a:p>
            <a:r>
              <a:rPr lang="en-GB" sz="4400" b="1" dirty="0">
                <a:solidFill>
                  <a:srgbClr val="076D30"/>
                </a:solidFill>
              </a:rPr>
              <a:t>69%</a:t>
            </a:r>
          </a:p>
        </p:txBody>
      </p:sp>
    </p:spTree>
    <p:extLst>
      <p:ext uri="{BB962C8B-B14F-4D97-AF65-F5344CB8AC3E}">
        <p14:creationId xmlns:p14="http://schemas.microsoft.com/office/powerpoint/2010/main" val="73090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envelope, businesscard, vector graphics&#10;&#10;Description automatically generated">
            <a:extLst>
              <a:ext uri="{FF2B5EF4-FFF2-40B4-BE49-F238E27FC236}">
                <a16:creationId xmlns:a16="http://schemas.microsoft.com/office/drawing/2014/main" id="{F764707C-4860-CD47-7BCC-9F95F86A78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74066" y="0"/>
            <a:ext cx="5717079" cy="5715000"/>
          </a:xfrm>
          <a:prstGeom prst="rect">
            <a:avLst/>
          </a:prstGeom>
        </p:spPr>
      </p:pic>
      <p:sp>
        <p:nvSpPr>
          <p:cNvPr id="6" name="TextBox 5">
            <a:extLst>
              <a:ext uri="{FF2B5EF4-FFF2-40B4-BE49-F238E27FC236}">
                <a16:creationId xmlns:a16="http://schemas.microsoft.com/office/drawing/2014/main" id="{5CB3C8B4-1B44-DBC5-A5A0-E3F2EBF3BD9C}"/>
              </a:ext>
            </a:extLst>
          </p:cNvPr>
          <p:cNvSpPr txBox="1"/>
          <p:nvPr/>
        </p:nvSpPr>
        <p:spPr>
          <a:xfrm>
            <a:off x="214787" y="1451288"/>
            <a:ext cx="2729161" cy="3930178"/>
          </a:xfrm>
          <a:prstGeom prst="rect">
            <a:avLst/>
          </a:prstGeom>
          <a:noFill/>
        </p:spPr>
        <p:txBody>
          <a:bodyPr wrap="square" rtlCol="0">
            <a:spAutoFit/>
          </a:bodyPr>
          <a:lstStyle/>
          <a:p>
            <a:pPr>
              <a:lnSpc>
                <a:spcPct val="107000"/>
              </a:lnSpc>
              <a:spcAft>
                <a:spcPts val="800"/>
              </a:spcAft>
            </a:pPr>
            <a:r>
              <a:rPr lang="en-GB" sz="3200" b="1" dirty="0">
                <a:effectLst/>
                <a:latin typeface="Calibri" panose="020F0502020204030204" pitchFamily="34" charset="0"/>
                <a:ea typeface="Calibri" panose="020F0502020204030204" pitchFamily="34" charset="0"/>
                <a:cs typeface="Times New Roman" panose="02020603050405020304" pitchFamily="18" charset="0"/>
              </a:rPr>
              <a:t>The global double emergency</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p>
            <a:r>
              <a:rPr lang="en-GB" sz="2000" b="1" dirty="0">
                <a:effectLst/>
                <a:latin typeface="Calibri" panose="020F0502020204030204" pitchFamily="34" charset="0"/>
                <a:ea typeface="Calibri" panose="020F0502020204030204" pitchFamily="34" charset="0"/>
                <a:cs typeface="Times New Roman" panose="02020603050405020304" pitchFamily="18" charset="0"/>
              </a:rPr>
              <a:t>Climate change </a:t>
            </a:r>
            <a:r>
              <a:rPr lang="en-GB" sz="2000" dirty="0">
                <a:effectLst/>
                <a:latin typeface="Calibri" panose="020F0502020204030204" pitchFamily="34" charset="0"/>
                <a:ea typeface="Calibri" panose="020F0502020204030204" pitchFamily="34" charset="0"/>
                <a:cs typeface="Times New Roman" panose="02020603050405020304" pitchFamily="18" charset="0"/>
              </a:rPr>
              <a:t>is talked about more than the </a:t>
            </a:r>
            <a:r>
              <a:rPr lang="en-GB" sz="2000" b="1" dirty="0">
                <a:effectLst/>
                <a:latin typeface="Calibri" panose="020F0502020204030204" pitchFamily="34" charset="0"/>
                <a:ea typeface="Calibri" panose="020F0502020204030204" pitchFamily="34" charset="0"/>
                <a:cs typeface="Times New Roman" panose="02020603050405020304" pitchFamily="18" charset="0"/>
              </a:rPr>
              <a:t>loss of wildlife and habitats</a:t>
            </a:r>
            <a:r>
              <a:rPr lang="en-GB" sz="2000" dirty="0">
                <a:effectLst/>
                <a:latin typeface="Calibri" panose="020F0502020204030204" pitchFamily="34" charset="0"/>
                <a:ea typeface="Calibri" panose="020F0502020204030204" pitchFamily="34" charset="0"/>
                <a:cs typeface="Times New Roman" panose="02020603050405020304" pitchFamily="18" charset="0"/>
              </a:rPr>
              <a:t>, but these two crises are strongly connected.</a:t>
            </a:r>
            <a:endParaRPr lang="en-GB" sz="4000" dirty="0"/>
          </a:p>
        </p:txBody>
      </p:sp>
      <p:sp>
        <p:nvSpPr>
          <p:cNvPr id="7" name="TextBox 6">
            <a:extLst>
              <a:ext uri="{FF2B5EF4-FFF2-40B4-BE49-F238E27FC236}">
                <a16:creationId xmlns:a16="http://schemas.microsoft.com/office/drawing/2014/main" id="{101AC7B1-F90D-1F8E-DC4D-5B0A268BAE61}"/>
              </a:ext>
            </a:extLst>
          </p:cNvPr>
          <p:cNvSpPr txBox="1"/>
          <p:nvPr/>
        </p:nvSpPr>
        <p:spPr>
          <a:xfrm>
            <a:off x="7211833" y="5119856"/>
            <a:ext cx="1932167" cy="523220"/>
          </a:xfrm>
          <a:prstGeom prst="rect">
            <a:avLst/>
          </a:prstGeom>
          <a:noFill/>
        </p:spPr>
        <p:txBody>
          <a:bodyPr wrap="square" rtlCol="0">
            <a:spAutoFit/>
          </a:bodyPr>
          <a:lstStyle/>
          <a:p>
            <a:r>
              <a:rPr lang="en-GB" sz="1400" b="1" dirty="0">
                <a:solidFill>
                  <a:srgbClr val="C00000"/>
                </a:solidFill>
              </a:rPr>
              <a:t>Weakened ecosystems absorb less carbon</a:t>
            </a:r>
          </a:p>
        </p:txBody>
      </p:sp>
      <p:sp>
        <p:nvSpPr>
          <p:cNvPr id="8" name="TextBox 7">
            <a:extLst>
              <a:ext uri="{FF2B5EF4-FFF2-40B4-BE49-F238E27FC236}">
                <a16:creationId xmlns:a16="http://schemas.microsoft.com/office/drawing/2014/main" id="{C522B47E-39EC-2D1B-51A5-8F975126A8AC}"/>
              </a:ext>
            </a:extLst>
          </p:cNvPr>
          <p:cNvSpPr txBox="1"/>
          <p:nvPr/>
        </p:nvSpPr>
        <p:spPr>
          <a:xfrm>
            <a:off x="7358978" y="133963"/>
            <a:ext cx="1932167" cy="523220"/>
          </a:xfrm>
          <a:prstGeom prst="rect">
            <a:avLst/>
          </a:prstGeom>
          <a:noFill/>
        </p:spPr>
        <p:txBody>
          <a:bodyPr wrap="square" rtlCol="0">
            <a:spAutoFit/>
          </a:bodyPr>
          <a:lstStyle/>
          <a:p>
            <a:r>
              <a:rPr lang="en-GB" sz="1400" b="1" dirty="0">
                <a:solidFill>
                  <a:srgbClr val="C00000"/>
                </a:solidFill>
              </a:rPr>
              <a:t>Human activities damage ecosystems</a:t>
            </a:r>
          </a:p>
        </p:txBody>
      </p:sp>
      <p:sp>
        <p:nvSpPr>
          <p:cNvPr id="9" name="TextBox 8">
            <a:extLst>
              <a:ext uri="{FF2B5EF4-FFF2-40B4-BE49-F238E27FC236}">
                <a16:creationId xmlns:a16="http://schemas.microsoft.com/office/drawing/2014/main" id="{078DA79F-B6D6-45C6-9B28-0ABD23493AF5}"/>
              </a:ext>
            </a:extLst>
          </p:cNvPr>
          <p:cNvSpPr txBox="1"/>
          <p:nvPr/>
        </p:nvSpPr>
        <p:spPr>
          <a:xfrm>
            <a:off x="2943948" y="3752380"/>
            <a:ext cx="1562386" cy="738664"/>
          </a:xfrm>
          <a:prstGeom prst="rect">
            <a:avLst/>
          </a:prstGeom>
          <a:noFill/>
        </p:spPr>
        <p:txBody>
          <a:bodyPr wrap="square" rtlCol="0">
            <a:spAutoFit/>
          </a:bodyPr>
          <a:lstStyle/>
          <a:p>
            <a:r>
              <a:rPr lang="en-GB" sz="1400" b="1" dirty="0">
                <a:solidFill>
                  <a:srgbClr val="C00000"/>
                </a:solidFill>
              </a:rPr>
              <a:t>Rapid climate change threatens ecosystems</a:t>
            </a:r>
          </a:p>
        </p:txBody>
      </p:sp>
      <p:sp>
        <p:nvSpPr>
          <p:cNvPr id="10" name="Rectangle 9">
            <a:extLst>
              <a:ext uri="{FF2B5EF4-FFF2-40B4-BE49-F238E27FC236}">
                <a16:creationId xmlns:a16="http://schemas.microsoft.com/office/drawing/2014/main" id="{8878BE5B-D1DA-81DD-58F2-253935E7AD57}"/>
              </a:ext>
            </a:extLst>
          </p:cNvPr>
          <p:cNvSpPr/>
          <p:nvPr/>
        </p:nvSpPr>
        <p:spPr>
          <a:xfrm>
            <a:off x="0" y="153392"/>
            <a:ext cx="3363403" cy="6507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en-GB" sz="2400" b="1" dirty="0"/>
              <a:t>Climate and Nature</a:t>
            </a:r>
          </a:p>
        </p:txBody>
      </p:sp>
    </p:spTree>
    <p:extLst>
      <p:ext uri="{BB962C8B-B14F-4D97-AF65-F5344CB8AC3E}">
        <p14:creationId xmlns:p14="http://schemas.microsoft.com/office/powerpoint/2010/main" val="4021608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CB3C8B4-1B44-DBC5-A5A0-E3F2EBF3BD9C}"/>
              </a:ext>
            </a:extLst>
          </p:cNvPr>
          <p:cNvSpPr txBox="1"/>
          <p:nvPr/>
        </p:nvSpPr>
        <p:spPr>
          <a:xfrm>
            <a:off x="165114" y="1213373"/>
            <a:ext cx="3349362" cy="4107406"/>
          </a:xfrm>
          <a:prstGeom prst="rect">
            <a:avLst/>
          </a:prstGeom>
          <a:noFill/>
        </p:spPr>
        <p:txBody>
          <a:bodyPr wrap="square" rtlCol="0">
            <a:spAutoFit/>
          </a:bodyPr>
          <a:lstStyle/>
          <a:p>
            <a:pPr>
              <a:lnSpc>
                <a:spcPct val="107000"/>
              </a:lnSpc>
              <a:spcAft>
                <a:spcPts val="800"/>
              </a:spcAft>
            </a:pPr>
            <a:r>
              <a:rPr lang="en-GB" sz="3200" b="1" dirty="0">
                <a:effectLst/>
                <a:latin typeface="Calibri" panose="020F0502020204030204" pitchFamily="34" charset="0"/>
                <a:ea typeface="Calibri" panose="020F0502020204030204" pitchFamily="34" charset="0"/>
                <a:cs typeface="Times New Roman" panose="02020603050405020304" pitchFamily="18" charset="0"/>
              </a:rPr>
              <a:t>Forests</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p>
            <a:r>
              <a:rPr lang="en-GB" sz="2000" dirty="0">
                <a:effectLst/>
                <a:latin typeface="Calibri" panose="020F0502020204030204" pitchFamily="34" charset="0"/>
                <a:ea typeface="Calibri" panose="020F0502020204030204" pitchFamily="34" charset="0"/>
                <a:cs typeface="Times New Roman" panose="02020603050405020304" pitchFamily="18" charset="0"/>
              </a:rPr>
              <a:t>Healthy forests draw carbon from the atmosphere as CO2,</a:t>
            </a:r>
          </a:p>
          <a:p>
            <a:r>
              <a:rPr lang="en-GB" sz="2000" dirty="0">
                <a:effectLst/>
                <a:latin typeface="Calibri" panose="020F0502020204030204" pitchFamily="34" charset="0"/>
                <a:ea typeface="Calibri" panose="020F0502020204030204" pitchFamily="34" charset="0"/>
                <a:cs typeface="Times New Roman" panose="02020603050405020304" pitchFamily="18" charset="0"/>
              </a:rPr>
              <a:t>and lock it into trees and soil.</a:t>
            </a: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000" dirty="0">
                <a:effectLst/>
                <a:latin typeface="Calibri" panose="020F0502020204030204" pitchFamily="34" charset="0"/>
                <a:ea typeface="Calibri" panose="020F0502020204030204" pitchFamily="34" charset="0"/>
                <a:cs typeface="Times New Roman" panose="02020603050405020304" pitchFamily="18" charset="0"/>
              </a:rPr>
              <a:t>Climate change increases the risks from forest fires and </a:t>
            </a:r>
          </a:p>
          <a:p>
            <a:r>
              <a:rPr lang="en-GB" sz="2000" dirty="0">
                <a:effectLst/>
                <a:latin typeface="Calibri" panose="020F0502020204030204" pitchFamily="34" charset="0"/>
                <a:ea typeface="Calibri" panose="020F0502020204030204" pitchFamily="34" charset="0"/>
                <a:cs typeface="Times New Roman" panose="02020603050405020304" pitchFamily="18" charset="0"/>
              </a:rPr>
              <a:t>invasive pests, which are especially damaging for forests that are fragmented by human activities.</a:t>
            </a:r>
            <a:endParaRPr lang="en-GB" sz="4000" dirty="0"/>
          </a:p>
        </p:txBody>
      </p:sp>
      <p:pic>
        <p:nvPicPr>
          <p:cNvPr id="3" name="Picture 2" descr="A picture containing text&#10;&#10;Description automatically generated">
            <a:extLst>
              <a:ext uri="{FF2B5EF4-FFF2-40B4-BE49-F238E27FC236}">
                <a16:creationId xmlns:a16="http://schemas.microsoft.com/office/drawing/2014/main" id="{805C3B2D-CD1E-451E-3B37-FFF57F86FB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72124" y="-13716"/>
            <a:ext cx="5715000" cy="5715000"/>
          </a:xfrm>
          <a:prstGeom prst="rect">
            <a:avLst/>
          </a:prstGeom>
        </p:spPr>
      </p:pic>
      <p:sp>
        <p:nvSpPr>
          <p:cNvPr id="4" name="Rectangle 3">
            <a:extLst>
              <a:ext uri="{FF2B5EF4-FFF2-40B4-BE49-F238E27FC236}">
                <a16:creationId xmlns:a16="http://schemas.microsoft.com/office/drawing/2014/main" id="{4EC2F003-B479-94B1-253E-456A89EC9D15}"/>
              </a:ext>
            </a:extLst>
          </p:cNvPr>
          <p:cNvSpPr/>
          <p:nvPr/>
        </p:nvSpPr>
        <p:spPr>
          <a:xfrm>
            <a:off x="0" y="153392"/>
            <a:ext cx="3363403" cy="6507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en-GB" sz="2400" b="1" dirty="0"/>
              <a:t>Climate and Nature</a:t>
            </a:r>
          </a:p>
        </p:txBody>
      </p:sp>
    </p:spTree>
    <p:extLst>
      <p:ext uri="{BB962C8B-B14F-4D97-AF65-F5344CB8AC3E}">
        <p14:creationId xmlns:p14="http://schemas.microsoft.com/office/powerpoint/2010/main" val="2943232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CB3C8B4-1B44-DBC5-A5A0-E3F2EBF3BD9C}"/>
              </a:ext>
            </a:extLst>
          </p:cNvPr>
          <p:cNvSpPr txBox="1"/>
          <p:nvPr/>
        </p:nvSpPr>
        <p:spPr>
          <a:xfrm>
            <a:off x="165113" y="1121933"/>
            <a:ext cx="3412973" cy="4415183"/>
          </a:xfrm>
          <a:prstGeom prst="rect">
            <a:avLst/>
          </a:prstGeom>
          <a:noFill/>
        </p:spPr>
        <p:txBody>
          <a:bodyPr wrap="square" rtlCol="0">
            <a:spAutoFit/>
          </a:bodyPr>
          <a:lstStyle/>
          <a:p>
            <a:pPr>
              <a:lnSpc>
                <a:spcPct val="107000"/>
              </a:lnSpc>
              <a:spcAft>
                <a:spcPts val="800"/>
              </a:spcAft>
            </a:pPr>
            <a:r>
              <a:rPr lang="en-GB" sz="3200" b="1" dirty="0">
                <a:effectLst/>
                <a:latin typeface="Calibri" panose="020F0502020204030204" pitchFamily="34" charset="0"/>
                <a:ea typeface="Calibri" panose="020F0502020204030204" pitchFamily="34" charset="0"/>
                <a:cs typeface="Times New Roman" panose="02020603050405020304" pitchFamily="18" charset="0"/>
              </a:rPr>
              <a:t>Oceans</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p>
            <a:r>
              <a:rPr lang="en-GB" sz="2000" dirty="0">
                <a:effectLst/>
                <a:latin typeface="Calibri" panose="020F0502020204030204" pitchFamily="34" charset="0"/>
                <a:ea typeface="Calibri" panose="020F0502020204030204" pitchFamily="34" charset="0"/>
                <a:cs typeface="Times New Roman" panose="02020603050405020304" pitchFamily="18" charset="0"/>
              </a:rPr>
              <a:t>In a thriving ocean ecosystem carbon is drawn from the </a:t>
            </a:r>
          </a:p>
          <a:p>
            <a:r>
              <a:rPr lang="en-GB" sz="2000" dirty="0">
                <a:effectLst/>
                <a:latin typeface="Calibri" panose="020F0502020204030204" pitchFamily="34" charset="0"/>
                <a:ea typeface="Calibri" panose="020F0502020204030204" pitchFamily="34" charset="0"/>
                <a:cs typeface="Times New Roman" panose="02020603050405020304" pitchFamily="18" charset="0"/>
              </a:rPr>
              <a:t>atmosphere by phytoplankton, stored in wildlife biomass, </a:t>
            </a:r>
          </a:p>
          <a:p>
            <a:r>
              <a:rPr lang="en-GB" sz="2000" dirty="0">
                <a:effectLst/>
                <a:latin typeface="Calibri" panose="020F0502020204030204" pitchFamily="34" charset="0"/>
                <a:ea typeface="Calibri" panose="020F0502020204030204" pitchFamily="34" charset="0"/>
                <a:cs typeface="Times New Roman" panose="02020603050405020304" pitchFamily="18" charset="0"/>
              </a:rPr>
              <a:t>then sinks to the ocean floor as poo and debris.</a:t>
            </a: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000" dirty="0">
                <a:effectLst/>
                <a:latin typeface="Calibri" panose="020F0502020204030204" pitchFamily="34" charset="0"/>
                <a:ea typeface="Calibri" panose="020F0502020204030204" pitchFamily="34" charset="0"/>
                <a:cs typeface="Times New Roman" panose="02020603050405020304" pitchFamily="18" charset="0"/>
              </a:rPr>
              <a:t>Climate change threatens key habitats that are vital for </a:t>
            </a:r>
          </a:p>
          <a:p>
            <a:r>
              <a:rPr lang="en-GB" sz="2000" dirty="0">
                <a:effectLst/>
                <a:latin typeface="Calibri" panose="020F0502020204030204" pitchFamily="34" charset="0"/>
                <a:ea typeface="Calibri" panose="020F0502020204030204" pitchFamily="34" charset="0"/>
                <a:cs typeface="Times New Roman" panose="02020603050405020304" pitchFamily="18" charset="0"/>
              </a:rPr>
              <a:t>sustaining ocean ecosystems – such as coral reefs.</a:t>
            </a:r>
            <a:endParaRPr lang="en-GB" sz="4000" dirty="0"/>
          </a:p>
        </p:txBody>
      </p:sp>
      <p:pic>
        <p:nvPicPr>
          <p:cNvPr id="4" name="Picture 3" descr="Diagram&#10;&#10;Description automatically generated">
            <a:extLst>
              <a:ext uri="{FF2B5EF4-FFF2-40B4-BE49-F238E27FC236}">
                <a16:creationId xmlns:a16="http://schemas.microsoft.com/office/drawing/2014/main" id="{90E188FD-9C32-6512-ECFE-7E6F591D64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78086" y="0"/>
            <a:ext cx="5715000" cy="5715000"/>
          </a:xfrm>
          <a:prstGeom prst="rect">
            <a:avLst/>
          </a:prstGeom>
        </p:spPr>
      </p:pic>
      <p:sp>
        <p:nvSpPr>
          <p:cNvPr id="5" name="Rectangle 4">
            <a:extLst>
              <a:ext uri="{FF2B5EF4-FFF2-40B4-BE49-F238E27FC236}">
                <a16:creationId xmlns:a16="http://schemas.microsoft.com/office/drawing/2014/main" id="{C08D5B70-ADC4-52FA-3BFA-F11A5F7600AF}"/>
              </a:ext>
            </a:extLst>
          </p:cNvPr>
          <p:cNvSpPr/>
          <p:nvPr/>
        </p:nvSpPr>
        <p:spPr>
          <a:xfrm>
            <a:off x="0" y="153392"/>
            <a:ext cx="3363403" cy="6507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en-GB" sz="2400" b="1" dirty="0"/>
              <a:t>Climate and Nature</a:t>
            </a:r>
          </a:p>
        </p:txBody>
      </p:sp>
    </p:spTree>
    <p:extLst>
      <p:ext uri="{BB962C8B-B14F-4D97-AF65-F5344CB8AC3E}">
        <p14:creationId xmlns:p14="http://schemas.microsoft.com/office/powerpoint/2010/main" val="1667166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2392479C-9B4E-2BC6-897F-CABC7D826E89}"/>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049079" y="-439746"/>
            <a:ext cx="4094922" cy="647703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7E7FE4B-7E02-ACA8-556C-6D1F9865556E}"/>
              </a:ext>
            </a:extLst>
          </p:cNvPr>
          <p:cNvSpPr txBox="1"/>
          <p:nvPr/>
        </p:nvSpPr>
        <p:spPr>
          <a:xfrm>
            <a:off x="7331102" y="5397639"/>
            <a:ext cx="1900362" cy="276999"/>
          </a:xfrm>
          <a:prstGeom prst="rect">
            <a:avLst/>
          </a:prstGeom>
          <a:noFill/>
        </p:spPr>
        <p:txBody>
          <a:bodyPr wrap="square" rtlCol="0">
            <a:spAutoFit/>
          </a:bodyPr>
          <a:lstStyle/>
          <a:p>
            <a:r>
              <a:rPr lang="en-GB" sz="1200" dirty="0">
                <a:solidFill>
                  <a:schemeClr val="bg1"/>
                </a:solidFill>
              </a:rPr>
              <a:t>© Martin Harvey / WWF</a:t>
            </a:r>
          </a:p>
        </p:txBody>
      </p:sp>
      <p:pic>
        <p:nvPicPr>
          <p:cNvPr id="6" name="Picture 5" descr="A picture containing silhouette, vector graphics&#10;&#10;Description automatically generated">
            <a:extLst>
              <a:ext uri="{FF2B5EF4-FFF2-40B4-BE49-F238E27FC236}">
                <a16:creationId xmlns:a16="http://schemas.microsoft.com/office/drawing/2014/main" id="{6D9BCBF5-B5B6-5C42-2453-B9A07C4CA0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3183" y="2748963"/>
            <a:ext cx="3180721" cy="3180721"/>
          </a:xfrm>
          <a:prstGeom prst="rect">
            <a:avLst/>
          </a:prstGeom>
        </p:spPr>
      </p:pic>
      <p:sp>
        <p:nvSpPr>
          <p:cNvPr id="7" name="TextBox 6">
            <a:extLst>
              <a:ext uri="{FF2B5EF4-FFF2-40B4-BE49-F238E27FC236}">
                <a16:creationId xmlns:a16="http://schemas.microsoft.com/office/drawing/2014/main" id="{5F2B2D55-B972-0969-F380-5FC522A46424}"/>
              </a:ext>
            </a:extLst>
          </p:cNvPr>
          <p:cNvSpPr txBox="1"/>
          <p:nvPr/>
        </p:nvSpPr>
        <p:spPr>
          <a:xfrm>
            <a:off x="323020" y="1072361"/>
            <a:ext cx="4329487" cy="2256323"/>
          </a:xfrm>
          <a:prstGeom prst="rect">
            <a:avLst/>
          </a:prstGeom>
          <a:noFill/>
        </p:spPr>
        <p:txBody>
          <a:bodyPr wrap="square" rtlCol="0">
            <a:spAutoFit/>
          </a:bodyPr>
          <a:lstStyle/>
          <a:p>
            <a:pPr>
              <a:lnSpc>
                <a:spcPct val="107000"/>
              </a:lnSpc>
              <a:spcAft>
                <a:spcPts val="800"/>
              </a:spcAft>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Increasing heatwaves and droughts resulting from higher global temperatures threaten many species. </a:t>
            </a:r>
          </a:p>
          <a:p>
            <a:pPr>
              <a:lnSpc>
                <a:spcPct val="107000"/>
              </a:lnSpc>
              <a:spcAft>
                <a:spcPts val="800"/>
              </a:spcAft>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During a heatwave in Australia in November 2018 at least 23,000  ‘flying fox’ bats died from the heat over two days, reducing the nation’s population by almost a third.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C0038990-6D4E-493F-9183-40A061DE42C7}"/>
              </a:ext>
            </a:extLst>
          </p:cNvPr>
          <p:cNvSpPr/>
          <p:nvPr/>
        </p:nvSpPr>
        <p:spPr>
          <a:xfrm>
            <a:off x="0" y="153392"/>
            <a:ext cx="3363403" cy="6507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en-GB" sz="2400" b="1" dirty="0"/>
              <a:t>Climate and Nature</a:t>
            </a:r>
          </a:p>
        </p:txBody>
      </p:sp>
    </p:spTree>
    <p:extLst>
      <p:ext uri="{BB962C8B-B14F-4D97-AF65-F5344CB8AC3E}">
        <p14:creationId xmlns:p14="http://schemas.microsoft.com/office/powerpoint/2010/main" val="3939291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89BF"/>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0BCAFE0-8BD0-477A-943C-BBFD7329E5D2}"/>
              </a:ext>
            </a:extLst>
          </p:cNvPr>
          <p:cNvSpPr/>
          <p:nvPr/>
        </p:nvSpPr>
        <p:spPr>
          <a:xfrm>
            <a:off x="0" y="489024"/>
            <a:ext cx="3870388" cy="6507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en-GB" sz="2400" dirty="0">
                <a:latin typeface="Georgia" panose="02040502050405020303" pitchFamily="18" charset="0"/>
              </a:rPr>
              <a:t>Deep Dive: Freshwater</a:t>
            </a:r>
          </a:p>
        </p:txBody>
      </p:sp>
      <p:sp>
        <p:nvSpPr>
          <p:cNvPr id="6" name="Rectangle 5">
            <a:extLst>
              <a:ext uri="{FF2B5EF4-FFF2-40B4-BE49-F238E27FC236}">
                <a16:creationId xmlns:a16="http://schemas.microsoft.com/office/drawing/2014/main" id="{CDF76782-C488-4694-8878-5BD77097EC86}"/>
              </a:ext>
            </a:extLst>
          </p:cNvPr>
          <p:cNvSpPr/>
          <p:nvPr/>
        </p:nvSpPr>
        <p:spPr>
          <a:xfrm>
            <a:off x="631001" y="1738063"/>
            <a:ext cx="2197104" cy="8293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6440"/>
              </a:lnSpc>
            </a:pPr>
            <a:r>
              <a:rPr lang="en-GB" sz="6400" dirty="0">
                <a:solidFill>
                  <a:schemeClr val="tx1"/>
                </a:solidFill>
                <a:latin typeface="WWF" panose="02000000000000000000" pitchFamily="2" charset="0"/>
              </a:rPr>
              <a:t>84%</a:t>
            </a:r>
          </a:p>
        </p:txBody>
      </p:sp>
      <p:sp>
        <p:nvSpPr>
          <p:cNvPr id="7" name="TextBox 6">
            <a:extLst>
              <a:ext uri="{FF2B5EF4-FFF2-40B4-BE49-F238E27FC236}">
                <a16:creationId xmlns:a16="http://schemas.microsoft.com/office/drawing/2014/main" id="{3B5592D4-E254-4363-A929-0AEC6BC513DC}"/>
              </a:ext>
            </a:extLst>
          </p:cNvPr>
          <p:cNvSpPr txBox="1"/>
          <p:nvPr/>
        </p:nvSpPr>
        <p:spPr>
          <a:xfrm>
            <a:off x="628649" y="2627469"/>
            <a:ext cx="3241739" cy="646331"/>
          </a:xfrm>
          <a:prstGeom prst="rect">
            <a:avLst/>
          </a:prstGeom>
          <a:noFill/>
        </p:spPr>
        <p:txBody>
          <a:bodyPr wrap="square" rtlCol="0">
            <a:spAutoFit/>
          </a:bodyPr>
          <a:lstStyle/>
          <a:p>
            <a:r>
              <a:rPr lang="en-GB" dirty="0">
                <a:latin typeface="Georgia" panose="02040502050405020303" pitchFamily="18" charset="0"/>
              </a:rPr>
              <a:t>decrease in population size in freshwater environments</a:t>
            </a:r>
          </a:p>
        </p:txBody>
      </p:sp>
      <p:pic>
        <p:nvPicPr>
          <p:cNvPr id="3" name="Picture 2" descr="A picture containing fish, shark&#10;&#10;Description automatically generated">
            <a:extLst>
              <a:ext uri="{FF2B5EF4-FFF2-40B4-BE49-F238E27FC236}">
                <a16:creationId xmlns:a16="http://schemas.microsoft.com/office/drawing/2014/main" id="{60214301-59C5-D429-DE6A-3B0E5075ABC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4000" cy="5715000"/>
          </a:xfrm>
          <a:prstGeom prst="rect">
            <a:avLst/>
          </a:prstGeom>
        </p:spPr>
      </p:pic>
      <p:sp>
        <p:nvSpPr>
          <p:cNvPr id="8" name="TextBox 7">
            <a:extLst>
              <a:ext uri="{FF2B5EF4-FFF2-40B4-BE49-F238E27FC236}">
                <a16:creationId xmlns:a16="http://schemas.microsoft.com/office/drawing/2014/main" id="{E5D8F64F-655E-40C3-796B-0EB10C1B7A90}"/>
              </a:ext>
            </a:extLst>
          </p:cNvPr>
          <p:cNvSpPr txBox="1"/>
          <p:nvPr/>
        </p:nvSpPr>
        <p:spPr>
          <a:xfrm>
            <a:off x="7028953" y="5397639"/>
            <a:ext cx="2043485" cy="276999"/>
          </a:xfrm>
          <a:prstGeom prst="rect">
            <a:avLst/>
          </a:prstGeom>
          <a:noFill/>
        </p:spPr>
        <p:txBody>
          <a:bodyPr wrap="square" rtlCol="0">
            <a:spAutoFit/>
          </a:bodyPr>
          <a:lstStyle/>
          <a:p>
            <a:r>
              <a:rPr lang="en-GB" sz="1200" dirty="0">
                <a:solidFill>
                  <a:schemeClr val="bg1"/>
                </a:solidFill>
              </a:rPr>
              <a:t>© Elke Bojanowski / WWF-HK</a:t>
            </a:r>
          </a:p>
        </p:txBody>
      </p:sp>
      <p:sp>
        <p:nvSpPr>
          <p:cNvPr id="11" name="Oval 10">
            <a:extLst>
              <a:ext uri="{FF2B5EF4-FFF2-40B4-BE49-F238E27FC236}">
                <a16:creationId xmlns:a16="http://schemas.microsoft.com/office/drawing/2014/main" id="{9B307261-558C-7E2D-0075-2290AAF3A34D}"/>
              </a:ext>
            </a:extLst>
          </p:cNvPr>
          <p:cNvSpPr/>
          <p:nvPr/>
        </p:nvSpPr>
        <p:spPr>
          <a:xfrm>
            <a:off x="6193905" y="52561"/>
            <a:ext cx="2990430" cy="299043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descr="A picture containing text, ax, gear&#10;&#10;Description automatically generated">
            <a:extLst>
              <a:ext uri="{FF2B5EF4-FFF2-40B4-BE49-F238E27FC236}">
                <a16:creationId xmlns:a16="http://schemas.microsoft.com/office/drawing/2014/main" id="{C00BB784-DE12-27BB-5BC5-14E85156F45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64466" y="1839106"/>
            <a:ext cx="3062774" cy="1043861"/>
          </a:xfrm>
          <a:prstGeom prst="rect">
            <a:avLst/>
          </a:prstGeom>
        </p:spPr>
      </p:pic>
      <p:sp>
        <p:nvSpPr>
          <p:cNvPr id="12" name="TextBox 11">
            <a:extLst>
              <a:ext uri="{FF2B5EF4-FFF2-40B4-BE49-F238E27FC236}">
                <a16:creationId xmlns:a16="http://schemas.microsoft.com/office/drawing/2014/main" id="{0C46C6C9-61EF-E980-BBA8-A6887E8BB4C2}"/>
              </a:ext>
            </a:extLst>
          </p:cNvPr>
          <p:cNvSpPr txBox="1"/>
          <p:nvPr/>
        </p:nvSpPr>
        <p:spPr>
          <a:xfrm>
            <a:off x="6528020" y="723569"/>
            <a:ext cx="2544417" cy="1077218"/>
          </a:xfrm>
          <a:prstGeom prst="rect">
            <a:avLst/>
          </a:prstGeom>
          <a:noFill/>
        </p:spPr>
        <p:txBody>
          <a:bodyPr wrap="square" rtlCol="0">
            <a:spAutoFit/>
          </a:bodyPr>
          <a:lstStyle/>
          <a:p>
            <a:r>
              <a:rPr lang="en-GB" sz="2800" b="1" dirty="0">
                <a:solidFill>
                  <a:schemeClr val="bg1"/>
                </a:solidFill>
              </a:rPr>
              <a:t>95% </a:t>
            </a:r>
          </a:p>
          <a:p>
            <a:r>
              <a:rPr lang="en-GB" dirty="0">
                <a:solidFill>
                  <a:schemeClr val="bg1"/>
                </a:solidFill>
              </a:rPr>
              <a:t>global decline in</a:t>
            </a:r>
          </a:p>
          <a:p>
            <a:r>
              <a:rPr lang="en-GB" dirty="0">
                <a:solidFill>
                  <a:schemeClr val="bg1"/>
                </a:solidFill>
              </a:rPr>
              <a:t>Oceanic Whitetip Sharks</a:t>
            </a:r>
          </a:p>
        </p:txBody>
      </p:sp>
      <p:sp>
        <p:nvSpPr>
          <p:cNvPr id="13" name="TextBox 12">
            <a:extLst>
              <a:ext uri="{FF2B5EF4-FFF2-40B4-BE49-F238E27FC236}">
                <a16:creationId xmlns:a16="http://schemas.microsoft.com/office/drawing/2014/main" id="{0318969A-1BEE-5E56-620A-E1AA97EF2F60}"/>
              </a:ext>
            </a:extLst>
          </p:cNvPr>
          <p:cNvSpPr txBox="1"/>
          <p:nvPr/>
        </p:nvSpPr>
        <p:spPr>
          <a:xfrm rot="1183644">
            <a:off x="7073870" y="551372"/>
            <a:ext cx="2186609" cy="646331"/>
          </a:xfrm>
          <a:prstGeom prst="rect">
            <a:avLst/>
          </a:prstGeom>
          <a:noFill/>
        </p:spPr>
        <p:txBody>
          <a:bodyPr wrap="square" rtlCol="0">
            <a:spAutoFit/>
          </a:bodyPr>
          <a:lstStyle/>
          <a:p>
            <a:pPr algn="ctr"/>
            <a:r>
              <a:rPr lang="en-GB" b="1" dirty="0">
                <a:solidFill>
                  <a:srgbClr val="C00000"/>
                </a:solidFill>
                <a:latin typeface="Bahnschrift SemiLight SemiConde" panose="020B0502040204020203" pitchFamily="34" charset="0"/>
              </a:rPr>
              <a:t>CRITICALLY</a:t>
            </a:r>
          </a:p>
          <a:p>
            <a:pPr algn="ctr"/>
            <a:r>
              <a:rPr lang="en-GB" b="1" dirty="0">
                <a:solidFill>
                  <a:srgbClr val="C00000"/>
                </a:solidFill>
                <a:latin typeface="Bahnschrift SemiLight SemiConde" panose="020B0502040204020203" pitchFamily="34" charset="0"/>
              </a:rPr>
              <a:t>ENDANGERED</a:t>
            </a:r>
          </a:p>
        </p:txBody>
      </p:sp>
    </p:spTree>
    <p:extLst>
      <p:ext uri="{BB962C8B-B14F-4D97-AF65-F5344CB8AC3E}">
        <p14:creationId xmlns:p14="http://schemas.microsoft.com/office/powerpoint/2010/main" val="344757440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712D9145BD324F94A2B596178AF4B5" ma:contentTypeVersion="13" ma:contentTypeDescription="Create a new document." ma:contentTypeScope="" ma:versionID="a2144be513c4fc24192a04fd430ba0b2">
  <xsd:schema xmlns:xsd="http://www.w3.org/2001/XMLSchema" xmlns:xs="http://www.w3.org/2001/XMLSchema" xmlns:p="http://schemas.microsoft.com/office/2006/metadata/properties" xmlns:ns3="b8f87992-a8ea-4a4b-9407-f1f291eb68c6" xmlns:ns4="949c0215-b28a-4dd6-90a0-602735e23724" targetNamespace="http://schemas.microsoft.com/office/2006/metadata/properties" ma:root="true" ma:fieldsID="e3a57334f92c36fa208f8fa0b45f9c2c" ns3:_="" ns4:_="">
    <xsd:import namespace="b8f87992-a8ea-4a4b-9407-f1f291eb68c6"/>
    <xsd:import namespace="949c0215-b28a-4dd6-90a0-602735e2372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f87992-a8ea-4a4b-9407-f1f291eb68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9c0215-b28a-4dd6-90a0-602735e2372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5010D9A-4461-4741-8167-1E1547BDB5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f87992-a8ea-4a4b-9407-f1f291eb68c6"/>
    <ds:schemaRef ds:uri="949c0215-b28a-4dd6-90a0-602735e237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04160A8-7F8F-400C-9D34-68D4D86B5A75}">
  <ds:schemaRefs>
    <ds:schemaRef ds:uri="http://schemas.microsoft.com/sharepoint/v3/contenttype/forms"/>
  </ds:schemaRefs>
</ds:datastoreItem>
</file>

<file path=customXml/itemProps3.xml><?xml version="1.0" encoding="utf-8"?>
<ds:datastoreItem xmlns:ds="http://schemas.openxmlformats.org/officeDocument/2006/customXml" ds:itemID="{1757360E-2AC1-473D-B3AB-3AD671BDF972}">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6381</TotalTime>
  <Words>3582</Words>
  <Application>Microsoft Office PowerPoint</Application>
  <PresentationFormat>On-screen Show (16:10)</PresentationFormat>
  <Paragraphs>218</Paragraphs>
  <Slides>17</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arial</vt:lpstr>
      <vt:lpstr>arial</vt:lpstr>
      <vt:lpstr>Bahnschrift SemiLight SemiConde</vt:lpstr>
      <vt:lpstr>Calibri</vt:lpstr>
      <vt:lpstr>Calibri Light</vt:lpstr>
      <vt:lpstr>Georgia</vt:lpstr>
      <vt:lpstr>Open Sans</vt:lpstr>
      <vt:lpstr>Symbol</vt:lpstr>
      <vt:lpstr>WWF</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Wright</dc:creator>
  <cp:lastModifiedBy>Matt Larsen-Daw</cp:lastModifiedBy>
  <cp:revision>118</cp:revision>
  <dcterms:created xsi:type="dcterms:W3CDTF">2020-09-01T08:24:39Z</dcterms:created>
  <dcterms:modified xsi:type="dcterms:W3CDTF">2022-10-12T21:24:38Z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0x01010081712D9145BD324F94A2B596178AF4B5</vt:lpwstr>
  </property>
  <property fmtid="{D5CDD505-2E9C-101B-9397-08002B2CF9AE}" pid="3" name="TaxKeyword">
    <vt:lpwstr/>
  </property>
  <property fmtid="{D5CDD505-2E9C-101B-9397-08002B2CF9AE}" pid="4" name="WWF_Goal">
    <vt:lpwstr/>
  </property>
  <property fmtid="{D5CDD505-2E9C-101B-9397-08002B2CF9AE}" pid="5" name="WWF_Sensitivity">
    <vt:lpwstr/>
  </property>
  <property fmtid="{D5CDD505-2E9C-101B-9397-08002B2CF9AE}" pid="6" name="WWF_Document_Status">
    <vt:lpwstr/>
  </property>
  <property fmtid="{D5CDD505-2E9C-101B-9397-08002B2CF9AE}" pid="7" name="WWF_Department">
    <vt:lpwstr/>
  </property>
  <property fmtid="{D5CDD505-2E9C-101B-9397-08002B2CF9AE}" pid="8" name="WWF_Project_Code">
    <vt:lpwstr/>
  </property>
  <property fmtid="{D5CDD505-2E9C-101B-9397-08002B2CF9AE}" pid="9" name="WWF_Office">
    <vt:lpwstr/>
  </property>
  <property fmtid="{D5CDD505-2E9C-101B-9397-08002B2CF9AE}" pid="10" name="WWF_Document_Type">
    <vt:lpwstr/>
  </property>
</Properties>
</file>