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7"/>
  </p:notesMasterIdLst>
  <p:sldIdLst>
    <p:sldId id="302" r:id="rId6"/>
    <p:sldId id="303" r:id="rId7"/>
    <p:sldId id="304" r:id="rId8"/>
    <p:sldId id="316" r:id="rId9"/>
    <p:sldId id="318" r:id="rId10"/>
    <p:sldId id="321" r:id="rId11"/>
    <p:sldId id="320" r:id="rId12"/>
    <p:sldId id="322" r:id="rId13"/>
    <p:sldId id="319" r:id="rId14"/>
    <p:sldId id="330" r:id="rId15"/>
    <p:sldId id="329" r:id="rId16"/>
    <p:sldId id="323" r:id="rId17"/>
    <p:sldId id="324" r:id="rId18"/>
    <p:sldId id="305" r:id="rId19"/>
    <p:sldId id="325" r:id="rId20"/>
    <p:sldId id="327" r:id="rId21"/>
    <p:sldId id="328" r:id="rId22"/>
    <p:sldId id="312" r:id="rId23"/>
    <p:sldId id="310" r:id="rId24"/>
    <p:sldId id="311" r:id="rId25"/>
    <p:sldId id="309"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Poppins" panose="00000500000000000000" pitchFamily="2" charset="0"/>
      <p:regular r:id="rId34"/>
      <p:bold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19"/>
    <a:srgbClr val="A4EBDF"/>
    <a:srgbClr val="FDECE5"/>
    <a:srgbClr val="0091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36" autoAdjust="0"/>
    <p:restoredTop sz="54926" autoAdjust="0"/>
  </p:normalViewPr>
  <p:slideViewPr>
    <p:cSldViewPr snapToGrid="0">
      <p:cViewPr varScale="1">
        <p:scale>
          <a:sx n="36" d="100"/>
          <a:sy n="36" d="100"/>
        </p:scale>
        <p:origin x="12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7.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A180E-70F6-40ED-B89F-CE7E2B4089FD}" type="datetimeFigureOut">
              <a:rPr lang="en-GB" smtClean="0"/>
              <a:t>14/10/2022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E6BD1-A524-4E56-950A-ADD628406465}" type="slidenum">
              <a:rPr lang="en-GB" smtClean="0"/>
              <a:t>‹#›</a:t>
            </a:fld>
            <a:endParaRPr lang="en-GB"/>
          </a:p>
        </p:txBody>
      </p:sp>
    </p:spTree>
    <p:extLst>
      <p:ext uri="{BB962C8B-B14F-4D97-AF65-F5344CB8AC3E}">
        <p14:creationId xmlns:p14="http://schemas.microsoft.com/office/powerpoint/2010/main" val="389981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83E6BD1-A524-4E56-950A-ADD628406465}" type="slidenum">
              <a:rPr lang="en-GB" smtClean="0"/>
              <a:t>2</a:t>
            </a:fld>
            <a:endParaRPr lang="en-GB"/>
          </a:p>
        </p:txBody>
      </p:sp>
    </p:spTree>
    <p:extLst>
      <p:ext uri="{BB962C8B-B14F-4D97-AF65-F5344CB8AC3E}">
        <p14:creationId xmlns:p14="http://schemas.microsoft.com/office/powerpoint/2010/main" val="3516890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class to think of a time when they have had the most fun in nature – hands up or write on whiteboards. When answering ask children to explain what made their experience so fun.</a:t>
            </a:r>
          </a:p>
        </p:txBody>
      </p:sp>
      <p:sp>
        <p:nvSpPr>
          <p:cNvPr id="4" name="Slide Number Placeholder 3"/>
          <p:cNvSpPr>
            <a:spLocks noGrp="1"/>
          </p:cNvSpPr>
          <p:nvPr>
            <p:ph type="sldNum" sz="quarter" idx="5"/>
          </p:nvPr>
        </p:nvSpPr>
        <p:spPr/>
        <p:txBody>
          <a:bodyPr/>
          <a:lstStyle/>
          <a:p>
            <a:fld id="{483E6BD1-A524-4E56-950A-ADD628406465}" type="slidenum">
              <a:rPr lang="en-GB" smtClean="0"/>
              <a:t>13</a:t>
            </a:fld>
            <a:endParaRPr lang="en-GB"/>
          </a:p>
        </p:txBody>
      </p:sp>
    </p:spTree>
    <p:extLst>
      <p:ext uri="{BB962C8B-B14F-4D97-AF65-F5344CB8AC3E}">
        <p14:creationId xmlns:p14="http://schemas.microsoft.com/office/powerpoint/2010/main" val="144394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to discuss with partners and then ask each child in the class to say one thing they love about nature. Write down words on the board for class to see range of answers</a:t>
            </a:r>
          </a:p>
        </p:txBody>
      </p:sp>
      <p:sp>
        <p:nvSpPr>
          <p:cNvPr id="4" name="Slide Number Placeholder 3"/>
          <p:cNvSpPr>
            <a:spLocks noGrp="1"/>
          </p:cNvSpPr>
          <p:nvPr>
            <p:ph type="sldNum" sz="quarter" idx="5"/>
          </p:nvPr>
        </p:nvSpPr>
        <p:spPr/>
        <p:txBody>
          <a:bodyPr/>
          <a:lstStyle/>
          <a:p>
            <a:fld id="{483E6BD1-A524-4E56-950A-ADD628406465}" type="slidenum">
              <a:rPr lang="en-GB" smtClean="0"/>
              <a:t>14</a:t>
            </a:fld>
            <a:endParaRPr lang="en-GB"/>
          </a:p>
        </p:txBody>
      </p:sp>
    </p:spTree>
    <p:extLst>
      <p:ext uri="{BB962C8B-B14F-4D97-AF65-F5344CB8AC3E}">
        <p14:creationId xmlns:p14="http://schemas.microsoft.com/office/powerpoint/2010/main" val="78959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sz="1800" dirty="0">
                <a:effectLst/>
                <a:latin typeface="Calibri" panose="020F0502020204030204" pitchFamily="34" charset="0"/>
                <a:ea typeface="Times New Roman" panose="02020603050405020304" pitchFamily="18" charset="0"/>
              </a:rPr>
              <a:t>Children put heads down and close their eyes for 1 minute and imagine that there is no nature left in the UK. What would you miss if all our nature disappeared? Hands up for answers. Keep focussed on nature we have here in the UK or nature around your local area rather than rainforests, polar regions etc. </a:t>
            </a:r>
          </a:p>
          <a:p>
            <a:pPr marL="0" lvl="0" indent="0">
              <a:buFont typeface="+mj-lt"/>
              <a:buNone/>
            </a:pPr>
            <a:endParaRPr lang="en-GB" sz="1800" dirty="0">
              <a:effectLst/>
              <a:latin typeface="Calibri" panose="020F0502020204030204" pitchFamily="34" charset="0"/>
              <a:ea typeface="Times New Roman" panose="02020603050405020304" pitchFamily="18" charset="0"/>
            </a:endParaRPr>
          </a:p>
          <a:p>
            <a:pPr marL="0" lvl="0" indent="0">
              <a:buFont typeface="+mj-lt"/>
              <a:buNone/>
            </a:pPr>
            <a:r>
              <a:rPr lang="en-GB" sz="1800" dirty="0">
                <a:effectLst/>
                <a:latin typeface="Calibri" panose="020F0502020204030204" pitchFamily="34" charset="0"/>
                <a:ea typeface="Times New Roman" panose="02020603050405020304" pitchFamily="18" charset="0"/>
              </a:rPr>
              <a:t>Run through some of these and get thoughts from the class on why they are important. Decide on shortlist based on children's responses, write these on whiteboards and place on different tables throughout the classroom. Ask children to walk around the classroom reading the statements and putting a mark on the whiteboard they most agree with.</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83E6BD1-A524-4E56-950A-ADD628406465}" type="slidenum">
              <a:rPr lang="en-GB" smtClean="0"/>
              <a:t>15</a:t>
            </a:fld>
            <a:endParaRPr lang="en-GB"/>
          </a:p>
        </p:txBody>
      </p:sp>
    </p:spTree>
    <p:extLst>
      <p:ext uri="{BB962C8B-B14F-4D97-AF65-F5344CB8AC3E}">
        <p14:creationId xmlns:p14="http://schemas.microsoft.com/office/powerpoint/2010/main" val="877123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dirty="0">
                <a:effectLst/>
                <a:latin typeface="Calibri" panose="020F0502020204030204" pitchFamily="34" charset="0"/>
                <a:ea typeface="Calibri" panose="020F0502020204030204" pitchFamily="34" charset="0"/>
              </a:rPr>
              <a:t>If nature was doing well what sort of animals do you think you would see around the school (keep UK focused e.g. hedgehogs, foxes, blue tits, blackbirds, frogs, newts, bees, butterflies etc.)? Would anything look different in a world where nature was doing well? (e.g. more trees, more wind turbines, less litter, more recycling bins etc.).</a:t>
            </a:r>
          </a:p>
          <a:p>
            <a:pPr marL="0" lvl="0" indent="0">
              <a:buFont typeface="+mj-lt"/>
              <a:buNone/>
            </a:pPr>
            <a:endParaRPr lang="en-GB" sz="1800" dirty="0">
              <a:effectLst/>
              <a:latin typeface="Calibri" panose="020F0502020204030204" pitchFamily="34" charset="0"/>
              <a:ea typeface="Calibri" panose="020F0502020204030204" pitchFamily="34" charset="0"/>
            </a:endParaRPr>
          </a:p>
          <a:p>
            <a:pPr marL="0" lvl="0" indent="0">
              <a:buFont typeface="+mj-lt"/>
              <a:buNone/>
            </a:pPr>
            <a:r>
              <a:rPr lang="en-GB" sz="1800" dirty="0">
                <a:effectLst/>
                <a:latin typeface="Calibri" panose="020F0502020204030204" pitchFamily="34" charset="0"/>
                <a:ea typeface="Calibri" panose="020F0502020204030204" pitchFamily="34" charset="0"/>
              </a:rPr>
              <a:t>Start with hands up for some ideas and then ask children to draw a picture of their local area or place they visit in the UK with nature thriving. </a:t>
            </a:r>
          </a:p>
          <a:p>
            <a:pPr marL="0" lvl="0" indent="0">
              <a:buFont typeface="+mj-lt"/>
              <a:buNone/>
            </a:pPr>
            <a:endParaRPr lang="en-GB" sz="1800" dirty="0">
              <a:effectLst/>
              <a:latin typeface="Calibri" panose="020F0502020204030204" pitchFamily="34" charset="0"/>
              <a:ea typeface="Calibri" panose="020F0502020204030204" pitchFamily="34" charset="0"/>
            </a:endParaRPr>
          </a:p>
          <a:p>
            <a:pPr marL="0" lvl="0" indent="0">
              <a:buFont typeface="+mj-lt"/>
              <a:buNone/>
            </a:pPr>
            <a:r>
              <a:rPr lang="en-GB" sz="1800" dirty="0">
                <a:effectLst/>
                <a:latin typeface="Calibri" panose="020F0502020204030204" pitchFamily="34" charset="0"/>
                <a:ea typeface="Calibri" panose="020F0502020204030204" pitchFamily="34" charset="0"/>
              </a:rPr>
              <a:t>Teacher notes down key themes for question 1 and 2 for combined answer and adds to peoplesplanfornature.org</a:t>
            </a:r>
          </a:p>
        </p:txBody>
      </p:sp>
      <p:sp>
        <p:nvSpPr>
          <p:cNvPr id="4" name="Slide Number Placeholder 3"/>
          <p:cNvSpPr>
            <a:spLocks noGrp="1"/>
          </p:cNvSpPr>
          <p:nvPr>
            <p:ph type="sldNum" sz="quarter" idx="5"/>
          </p:nvPr>
        </p:nvSpPr>
        <p:spPr/>
        <p:txBody>
          <a:bodyPr/>
          <a:lstStyle/>
          <a:p>
            <a:fld id="{483E6BD1-A524-4E56-950A-ADD628406465}" type="slidenum">
              <a:rPr lang="en-GB" smtClean="0"/>
              <a:t>16</a:t>
            </a:fld>
            <a:endParaRPr lang="en-GB"/>
          </a:p>
        </p:txBody>
      </p:sp>
    </p:spTree>
    <p:extLst>
      <p:ext uri="{BB962C8B-B14F-4D97-AF65-F5344CB8AC3E}">
        <p14:creationId xmlns:p14="http://schemas.microsoft.com/office/powerpoint/2010/main" val="122176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Q1a What do you love about nature in the UK?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Get students to work with a partner to answer this question and then share with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Q1b What would you miss if it disappeared?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Get students to work with a partner to answer this question and then share with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down answers on board to both questions and get students to vote for their favourite three by giving them three pen marks/stickers and allowing them to come and place their marks on the board next to the three things they most love and would most miss. Create a shortlist of the top 5 which have the most marks next to them.</a:t>
            </a:r>
          </a:p>
          <a:p>
            <a:endParaRPr lang="en-GB" dirty="0"/>
          </a:p>
        </p:txBody>
      </p:sp>
      <p:sp>
        <p:nvSpPr>
          <p:cNvPr id="4" name="Slide Number Placeholder 3"/>
          <p:cNvSpPr>
            <a:spLocks noGrp="1"/>
          </p:cNvSpPr>
          <p:nvPr>
            <p:ph type="sldNum" sz="quarter" idx="5"/>
          </p:nvPr>
        </p:nvSpPr>
        <p:spPr/>
        <p:txBody>
          <a:bodyPr/>
          <a:lstStyle/>
          <a:p>
            <a:fld id="{483E6BD1-A524-4E56-950A-ADD628406465}" type="slidenum">
              <a:rPr lang="en-GB" smtClean="0"/>
              <a:t>18</a:t>
            </a:fld>
            <a:endParaRPr lang="en-GB"/>
          </a:p>
        </p:txBody>
      </p:sp>
    </p:spTree>
    <p:extLst>
      <p:ext uri="{BB962C8B-B14F-4D97-AF65-F5344CB8AC3E}">
        <p14:creationId xmlns:p14="http://schemas.microsoft.com/office/powerpoint/2010/main" val="1015966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Q2 – what would a future UK be like if nature was thriving? Make sure to keep focussed on UK nature but students can think about global implications of nature thriving in and around the UK and knock on impacts to other regions.</a:t>
            </a:r>
          </a:p>
          <a:p>
            <a:endParaRPr lang="en-GB" dirty="0"/>
          </a:p>
          <a:p>
            <a:r>
              <a:rPr lang="en-GB" dirty="0"/>
              <a:t>Give students a piece of A3 scrap paper and in groups of 3-4 get them to discuss and write down their ideas on one half of the paper. After 5 minutes students nominate someone from their group to feedback their responses to the rest of the class.</a:t>
            </a:r>
          </a:p>
        </p:txBody>
      </p:sp>
      <p:sp>
        <p:nvSpPr>
          <p:cNvPr id="4" name="Slide Number Placeholder 3"/>
          <p:cNvSpPr>
            <a:spLocks noGrp="1"/>
          </p:cNvSpPr>
          <p:nvPr>
            <p:ph type="sldNum" sz="quarter" idx="5"/>
          </p:nvPr>
        </p:nvSpPr>
        <p:spPr/>
        <p:txBody>
          <a:bodyPr/>
          <a:lstStyle/>
          <a:p>
            <a:fld id="{483E6BD1-A524-4E56-950A-ADD628406465}" type="slidenum">
              <a:rPr lang="en-GB" smtClean="0"/>
              <a:t>19</a:t>
            </a:fld>
            <a:endParaRPr lang="en-GB"/>
          </a:p>
        </p:txBody>
      </p:sp>
    </p:spTree>
    <p:extLst>
      <p:ext uri="{BB962C8B-B14F-4D97-AF65-F5344CB8AC3E}">
        <p14:creationId xmlns:p14="http://schemas.microsoft.com/office/powerpoint/2010/main" val="4190337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Q3 What exciting examples have you seen of people working together to restore and protect nature?</a:t>
            </a:r>
          </a:p>
          <a:p>
            <a:endParaRPr lang="en-GB" dirty="0"/>
          </a:p>
          <a:p>
            <a:r>
              <a:rPr lang="en-GB" dirty="0"/>
              <a:t>On the other half of the scrap paper gets students to discuss in groups of 3-4 any examples they have seen around their local area or on the news of people working together to restore nature. If unsure prompt them to think about any local rewilding projects, local food growing and sharing, local beach cleans, fundraising events, local environment groups, new projects to help limit waste, local second hand or borrowing initiatives (e.g. </a:t>
            </a:r>
            <a:r>
              <a:rPr lang="en-GB"/>
              <a:t>tools). </a:t>
            </a:r>
            <a:r>
              <a:rPr lang="en-GB" dirty="0"/>
              <a:t>This could form a research homework task for them to find out more about local nature and environmental grassroots projects.</a:t>
            </a:r>
          </a:p>
          <a:p>
            <a:endParaRPr lang="en-GB" dirty="0"/>
          </a:p>
          <a:p>
            <a:r>
              <a:rPr lang="en-GB" dirty="0"/>
              <a:t>Collate responses from groups and use to respond to the three questions at peoplesplanfornature.org</a:t>
            </a:r>
          </a:p>
        </p:txBody>
      </p:sp>
      <p:sp>
        <p:nvSpPr>
          <p:cNvPr id="4" name="Slide Number Placeholder 3"/>
          <p:cNvSpPr>
            <a:spLocks noGrp="1"/>
          </p:cNvSpPr>
          <p:nvPr>
            <p:ph type="sldNum" sz="quarter" idx="5"/>
          </p:nvPr>
        </p:nvSpPr>
        <p:spPr/>
        <p:txBody>
          <a:bodyPr/>
          <a:lstStyle/>
          <a:p>
            <a:fld id="{483E6BD1-A524-4E56-950A-ADD628406465}" type="slidenum">
              <a:rPr lang="en-GB" smtClean="0"/>
              <a:t>20</a:t>
            </a:fld>
            <a:endParaRPr lang="en-GB"/>
          </a:p>
        </p:txBody>
      </p:sp>
    </p:spTree>
    <p:extLst>
      <p:ext uri="{BB962C8B-B14F-4D97-AF65-F5344CB8AC3E}">
        <p14:creationId xmlns:p14="http://schemas.microsoft.com/office/powerpoint/2010/main" val="66418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Peoples plan for nature video (1 min) RSPB YouTube channel: https://www.youtube.com/watch?v=7oWRulVDgqs</a:t>
            </a:r>
          </a:p>
          <a:p>
            <a:endParaRPr lang="en-GB" dirty="0"/>
          </a:p>
        </p:txBody>
      </p:sp>
      <p:sp>
        <p:nvSpPr>
          <p:cNvPr id="4" name="Slide Number Placeholder 3"/>
          <p:cNvSpPr>
            <a:spLocks noGrp="1"/>
          </p:cNvSpPr>
          <p:nvPr>
            <p:ph type="sldNum" sz="quarter" idx="5"/>
          </p:nvPr>
        </p:nvSpPr>
        <p:spPr/>
        <p:txBody>
          <a:bodyPr/>
          <a:lstStyle/>
          <a:p>
            <a:fld id="{483E6BD1-A524-4E56-950A-ADD628406465}" type="slidenum">
              <a:rPr lang="en-GB" smtClean="0"/>
              <a:t>4</a:t>
            </a:fld>
            <a:endParaRPr lang="en-GB"/>
          </a:p>
        </p:txBody>
      </p:sp>
    </p:spTree>
    <p:extLst>
      <p:ext uri="{BB962C8B-B14F-4D97-AF65-F5344CB8AC3E}">
        <p14:creationId xmlns:p14="http://schemas.microsoft.com/office/powerpoint/2010/main" val="64305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words do children think of when they look at these different landscapes?</a:t>
            </a:r>
          </a:p>
          <a:p>
            <a:r>
              <a:rPr lang="en-GB" dirty="0">
                <a:cs typeface="Calibri"/>
              </a:rPr>
              <a:t>What can they see? What can they imagine hearing, smelling, feeling?</a:t>
            </a:r>
          </a:p>
          <a:p>
            <a:r>
              <a:rPr lang="en-GB" dirty="0">
                <a:cs typeface="Calibri"/>
              </a:rPr>
              <a:t>What would they want to do in this landscape?</a:t>
            </a:r>
          </a:p>
          <a:p>
            <a:r>
              <a:rPr lang="en-GB" dirty="0">
                <a:cs typeface="Calibri"/>
              </a:rPr>
              <a:t>What wildlife might they find?</a:t>
            </a:r>
            <a:endParaRPr lang="en-GB" dirty="0"/>
          </a:p>
        </p:txBody>
      </p:sp>
      <p:sp>
        <p:nvSpPr>
          <p:cNvPr id="4" name="Slide Number Placeholder 3"/>
          <p:cNvSpPr>
            <a:spLocks noGrp="1"/>
          </p:cNvSpPr>
          <p:nvPr>
            <p:ph type="sldNum" sz="quarter" idx="5"/>
          </p:nvPr>
        </p:nvSpPr>
        <p:spPr/>
        <p:txBody>
          <a:bodyPr/>
          <a:lstStyle/>
          <a:p>
            <a:fld id="{483E6BD1-A524-4E56-950A-ADD628406465}" type="slidenum">
              <a:rPr lang="en-GB" smtClean="0"/>
              <a:t>5</a:t>
            </a:fld>
            <a:endParaRPr lang="en-GB"/>
          </a:p>
        </p:txBody>
      </p:sp>
    </p:spTree>
    <p:extLst>
      <p:ext uri="{BB962C8B-B14F-4D97-AF65-F5344CB8AC3E}">
        <p14:creationId xmlns:p14="http://schemas.microsoft.com/office/powerpoint/2010/main" val="1160037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GB" dirty="0"/>
              <a:t>What words do children think of when they look at these different landscapes?</a:t>
            </a:r>
            <a:endParaRPr lang="en-US"/>
          </a:p>
          <a:p>
            <a:r>
              <a:rPr lang="en-GB" dirty="0"/>
              <a:t>What can they see? What can they imagine hearing, smelling, feeling?</a:t>
            </a:r>
            <a:endParaRPr lang="en-GB" dirty="0">
              <a:cs typeface="Calibri"/>
            </a:endParaRPr>
          </a:p>
          <a:p>
            <a:r>
              <a:rPr lang="en-GB" dirty="0"/>
              <a:t>What would they want to do in this landscape?</a:t>
            </a:r>
            <a:endParaRPr lang="en-US"/>
          </a:p>
          <a:p>
            <a:r>
              <a:rPr lang="en-GB" dirty="0"/>
              <a:t>What wildlife might they find?</a:t>
            </a:r>
          </a:p>
          <a:p>
            <a:endParaRPr lang="en-GB" dirty="0"/>
          </a:p>
        </p:txBody>
      </p:sp>
      <p:sp>
        <p:nvSpPr>
          <p:cNvPr id="4" name="Slide Number Placeholder 3"/>
          <p:cNvSpPr>
            <a:spLocks noGrp="1"/>
          </p:cNvSpPr>
          <p:nvPr>
            <p:ph type="sldNum" sz="quarter" idx="5"/>
          </p:nvPr>
        </p:nvSpPr>
        <p:spPr/>
        <p:txBody>
          <a:bodyPr/>
          <a:lstStyle/>
          <a:p>
            <a:fld id="{483E6BD1-A524-4E56-950A-ADD628406465}" type="slidenum">
              <a:rPr lang="en-GB" smtClean="0"/>
              <a:t>6</a:t>
            </a:fld>
            <a:endParaRPr lang="en-GB"/>
          </a:p>
        </p:txBody>
      </p:sp>
    </p:spTree>
    <p:extLst>
      <p:ext uri="{BB962C8B-B14F-4D97-AF65-F5344CB8AC3E}">
        <p14:creationId xmlns:p14="http://schemas.microsoft.com/office/powerpoint/2010/main" val="176460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GB" dirty="0"/>
              <a:t>What words do children think of when they look at these different landscapes?</a:t>
            </a:r>
            <a:endParaRPr lang="en-US" dirty="0"/>
          </a:p>
          <a:p>
            <a:r>
              <a:rPr lang="en-GB" dirty="0"/>
              <a:t>What can they see? What can they imagine hearing, smelling, feeling?</a:t>
            </a:r>
          </a:p>
          <a:p>
            <a:r>
              <a:rPr lang="en-GB" dirty="0"/>
              <a:t>What would they want to do in this landscape?</a:t>
            </a:r>
            <a:endParaRPr lang="en-US" dirty="0"/>
          </a:p>
          <a:p>
            <a:r>
              <a:rPr lang="en-GB" dirty="0"/>
              <a:t>What wildlife might they find?</a:t>
            </a:r>
          </a:p>
          <a:p>
            <a:endParaRPr lang="en-GB" dirty="0"/>
          </a:p>
        </p:txBody>
      </p:sp>
      <p:sp>
        <p:nvSpPr>
          <p:cNvPr id="4" name="Slide Number Placeholder 3"/>
          <p:cNvSpPr>
            <a:spLocks noGrp="1"/>
          </p:cNvSpPr>
          <p:nvPr>
            <p:ph type="sldNum" sz="quarter" idx="5"/>
          </p:nvPr>
        </p:nvSpPr>
        <p:spPr/>
        <p:txBody>
          <a:bodyPr/>
          <a:lstStyle/>
          <a:p>
            <a:fld id="{483E6BD1-A524-4E56-950A-ADD628406465}" type="slidenum">
              <a:rPr lang="en-GB" smtClean="0"/>
              <a:t>7</a:t>
            </a:fld>
            <a:endParaRPr lang="en-GB"/>
          </a:p>
        </p:txBody>
      </p:sp>
    </p:spTree>
    <p:extLst>
      <p:ext uri="{BB962C8B-B14F-4D97-AF65-F5344CB8AC3E}">
        <p14:creationId xmlns:p14="http://schemas.microsoft.com/office/powerpoint/2010/main" val="406627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GB" dirty="0"/>
              <a:t>What words do children think of when they look at these different landscapes?</a:t>
            </a:r>
            <a:endParaRPr lang="en-US"/>
          </a:p>
          <a:p>
            <a:r>
              <a:rPr lang="en-GB" dirty="0"/>
              <a:t>What can they see? What can they imagine hearing, smelling, feeling?</a:t>
            </a:r>
          </a:p>
          <a:p>
            <a:r>
              <a:rPr lang="en-GB" dirty="0"/>
              <a:t>What would they want to do in this landscape?</a:t>
            </a:r>
            <a:endParaRPr lang="en-US" dirty="0"/>
          </a:p>
          <a:p>
            <a:r>
              <a:rPr lang="en-GB" dirty="0"/>
              <a:t>What wildlife might they find?</a:t>
            </a:r>
          </a:p>
          <a:p>
            <a:endParaRPr lang="en-GB" dirty="0"/>
          </a:p>
        </p:txBody>
      </p:sp>
      <p:sp>
        <p:nvSpPr>
          <p:cNvPr id="4" name="Slide Number Placeholder 3"/>
          <p:cNvSpPr>
            <a:spLocks noGrp="1"/>
          </p:cNvSpPr>
          <p:nvPr>
            <p:ph type="sldNum" sz="quarter" idx="5"/>
          </p:nvPr>
        </p:nvSpPr>
        <p:spPr/>
        <p:txBody>
          <a:bodyPr/>
          <a:lstStyle/>
          <a:p>
            <a:fld id="{483E6BD1-A524-4E56-950A-ADD628406465}" type="slidenum">
              <a:rPr lang="en-GB" smtClean="0"/>
              <a:t>8</a:t>
            </a:fld>
            <a:endParaRPr lang="en-GB"/>
          </a:p>
        </p:txBody>
      </p:sp>
    </p:spTree>
    <p:extLst>
      <p:ext uri="{BB962C8B-B14F-4D97-AF65-F5344CB8AC3E}">
        <p14:creationId xmlns:p14="http://schemas.microsoft.com/office/powerpoint/2010/main" val="351064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GB" dirty="0"/>
              <a:t>What words do children think of when they look at these different landscapes?</a:t>
            </a:r>
            <a:endParaRPr lang="en-US" dirty="0"/>
          </a:p>
          <a:p>
            <a:r>
              <a:rPr lang="en-GB" dirty="0"/>
              <a:t>What can they see? What can they imagine hearing, smelling, feeling?</a:t>
            </a:r>
            <a:endParaRPr lang="en-GB" dirty="0">
              <a:cs typeface="Calibri"/>
            </a:endParaRPr>
          </a:p>
          <a:p>
            <a:r>
              <a:rPr lang="en-GB" dirty="0"/>
              <a:t>What would they want to do in this landscape?</a:t>
            </a:r>
            <a:endParaRPr lang="en-US" dirty="0"/>
          </a:p>
          <a:p>
            <a:r>
              <a:rPr lang="en-GB" dirty="0"/>
              <a:t>What wildlife might they find?</a:t>
            </a:r>
          </a:p>
          <a:p>
            <a:endParaRPr lang="en-GB" dirty="0"/>
          </a:p>
        </p:txBody>
      </p:sp>
      <p:sp>
        <p:nvSpPr>
          <p:cNvPr id="4" name="Slide Number Placeholder 3"/>
          <p:cNvSpPr>
            <a:spLocks noGrp="1"/>
          </p:cNvSpPr>
          <p:nvPr>
            <p:ph type="sldNum" sz="quarter" idx="5"/>
          </p:nvPr>
        </p:nvSpPr>
        <p:spPr/>
        <p:txBody>
          <a:bodyPr/>
          <a:lstStyle/>
          <a:p>
            <a:fld id="{483E6BD1-A524-4E56-950A-ADD628406465}" type="slidenum">
              <a:rPr lang="en-GB" smtClean="0"/>
              <a:t>9</a:t>
            </a:fld>
            <a:endParaRPr lang="en-GB"/>
          </a:p>
        </p:txBody>
      </p:sp>
    </p:spTree>
    <p:extLst>
      <p:ext uri="{BB962C8B-B14F-4D97-AF65-F5344CB8AC3E}">
        <p14:creationId xmlns:p14="http://schemas.microsoft.com/office/powerpoint/2010/main" val="1585594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What wildlife and habitats can be found locally? Are there any wild places students can describe? Which are there favourite places for nature and why?</a:t>
            </a:r>
          </a:p>
          <a:p>
            <a:pPr>
              <a:defRPr/>
            </a:pPr>
            <a:endParaRPr lang="en-GB" dirty="0">
              <a:cs typeface="Calibri" panose="020F0502020204030204"/>
            </a:endParaRPr>
          </a:p>
          <a:p>
            <a:pPr>
              <a:defRPr/>
            </a:pPr>
            <a:r>
              <a:rPr lang="en-GB" dirty="0">
                <a:cs typeface="Calibri" panose="020F0502020204030204"/>
              </a:rPr>
              <a:t>You might wish to insert a photo of the schoolground and practice the same senses exercise with that, for students to consider what wildlife they can experience – and what they might like there to be that might be added.</a:t>
            </a:r>
          </a:p>
        </p:txBody>
      </p:sp>
      <p:sp>
        <p:nvSpPr>
          <p:cNvPr id="4" name="Slide Number Placeholder 3"/>
          <p:cNvSpPr>
            <a:spLocks noGrp="1"/>
          </p:cNvSpPr>
          <p:nvPr>
            <p:ph type="sldNum" sz="quarter" idx="5"/>
          </p:nvPr>
        </p:nvSpPr>
        <p:spPr/>
        <p:txBody>
          <a:bodyPr/>
          <a:lstStyle/>
          <a:p>
            <a:fld id="{483E6BD1-A524-4E56-950A-ADD628406465}" type="slidenum">
              <a:rPr lang="en-GB" smtClean="0"/>
              <a:t>10</a:t>
            </a:fld>
            <a:endParaRPr lang="en-GB"/>
          </a:p>
        </p:txBody>
      </p:sp>
    </p:spTree>
    <p:extLst>
      <p:ext uri="{BB962C8B-B14F-4D97-AF65-F5344CB8AC3E}">
        <p14:creationId xmlns:p14="http://schemas.microsoft.com/office/powerpoint/2010/main" val="2209044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class to think through their typical day and when they might come into contact with nature – when might they see nature, hear nature, smell or even touch nature. Work in partners and share ideas with the class.</a:t>
            </a:r>
          </a:p>
          <a:p>
            <a:endParaRPr lang="en-GB" dirty="0"/>
          </a:p>
          <a:p>
            <a:r>
              <a:rPr lang="en-GB" dirty="0"/>
              <a:t>Examples might include seeing yellow and orange Autumn leaves in the trees, smelling the damp leaves or the ground or hearing the crunch of crisp leaves on a dry day, seeing bees collecting pollen in colourful flowers, hearing buzzing insects, squirrels running up trees or birds calling from rooftops.</a:t>
            </a:r>
          </a:p>
          <a:p>
            <a:endParaRPr lang="en-GB" dirty="0"/>
          </a:p>
          <a:p>
            <a:r>
              <a:rPr lang="en-GB" dirty="0"/>
              <a:t>Ask children to think about how they feel when they see nature – is it calming? Is it exciting? Is it funny? Is it relaxing? Does it make you ask questions? Again work in partners and share ideas with the class.</a:t>
            </a:r>
          </a:p>
        </p:txBody>
      </p:sp>
      <p:sp>
        <p:nvSpPr>
          <p:cNvPr id="4" name="Slide Number Placeholder 3"/>
          <p:cNvSpPr>
            <a:spLocks noGrp="1"/>
          </p:cNvSpPr>
          <p:nvPr>
            <p:ph type="sldNum" sz="quarter" idx="5"/>
          </p:nvPr>
        </p:nvSpPr>
        <p:spPr/>
        <p:txBody>
          <a:bodyPr/>
          <a:lstStyle/>
          <a:p>
            <a:fld id="{483E6BD1-A524-4E56-950A-ADD628406465}" type="slidenum">
              <a:rPr lang="en-GB" smtClean="0"/>
              <a:t>12</a:t>
            </a:fld>
            <a:endParaRPr lang="en-GB"/>
          </a:p>
        </p:txBody>
      </p:sp>
    </p:spTree>
    <p:extLst>
      <p:ext uri="{BB962C8B-B14F-4D97-AF65-F5344CB8AC3E}">
        <p14:creationId xmlns:p14="http://schemas.microsoft.com/office/powerpoint/2010/main" val="1884136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FBB8-5ECD-4D02-B816-20A55D0B37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1C193B9-851C-4D27-AA73-439759656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1A8928-2C2A-461A-8441-3E44C02B908B}"/>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E6A33200-6526-4C51-9456-8127FA3684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A67F91-B0EF-477D-8CDF-052B3863506D}"/>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2010475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F39B-20E6-4CC2-9F83-D515600CE7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9184D-79AC-4B3B-98C3-B75FA81B0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EC3FF4-2072-45D6-AB80-A2BF3B1EB9F8}"/>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08EAD587-0DB1-4918-94C0-05EABA9AFD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AE539E-5F3A-48F9-A55E-CE26EE189382}"/>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184608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F95909-E49D-429E-B8B9-A790B5CBC9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4360CB-6BFE-45CC-9D40-8EA38DBD40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3ED945-8216-434A-BDAD-A5D7C8C8CD21}"/>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CAF0BF70-80F2-4369-BC02-515070E6D6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47ADC6-866E-443B-AB69-258E4A2B8E70}"/>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34294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FBE3-1CDC-4AE9-AAC5-6E7FBDF289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57A974-4381-4D45-9522-F0EBBC9F7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1346E6-CA86-44B2-9DE5-87EA098BE13A}"/>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68224238-0FD3-4EB3-82DE-2F498FEF5E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9CDCE8-8977-42B3-B21D-0A06BCD69FDD}"/>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189799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DAAF-67E2-4D89-B62E-970D6983EA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4C70F9-DFCD-420E-BE21-C91EDA7427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2FC4D7-7524-4A89-ACB3-ED4ADCFDC47F}"/>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D3D9047B-59CE-412A-9311-0D5D40DA7C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147612-04B9-41AB-B7F0-F476CF6B4276}"/>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60891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70344-1786-4A52-BDE1-22A2DBF089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A55598-C6C7-4B12-B35C-D539E037B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780CC3D-9778-4671-91AA-C3487958D5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2BA5A4-1CD2-4FA3-928B-27E62AF5829D}"/>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6" name="Footer Placeholder 5">
            <a:extLst>
              <a:ext uri="{FF2B5EF4-FFF2-40B4-BE49-F238E27FC236}">
                <a16:creationId xmlns:a16="http://schemas.microsoft.com/office/drawing/2014/main" id="{383A4AB4-6259-4CAC-B604-1C1C69895D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CDBA3C-5CD3-43C7-A68A-44FBCB9CC4BA}"/>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373786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EC449-F8A0-4152-B2F4-71BBE0B1BB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C5A7E7-5406-415F-98D4-E4B76E04C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D13DBE-E5E5-499A-AEB4-BEA56D43EF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00F2F2-2483-41DB-9D66-00D5B159E1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EB4B70-402E-4180-BB7C-D5D7BFD8F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DA622A-8550-4A39-8979-2801643EFE29}"/>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8" name="Footer Placeholder 7">
            <a:extLst>
              <a:ext uri="{FF2B5EF4-FFF2-40B4-BE49-F238E27FC236}">
                <a16:creationId xmlns:a16="http://schemas.microsoft.com/office/drawing/2014/main" id="{EE082E27-0639-4E2E-AA08-CA18A21BEA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C55123-E318-43B7-8AE8-0D5ADBC362C0}"/>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311691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99CB-B40D-411B-9649-7D387C4DD2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D4C9A6-712D-49DD-AC4D-BC96212A99C5}"/>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4" name="Footer Placeholder 3">
            <a:extLst>
              <a:ext uri="{FF2B5EF4-FFF2-40B4-BE49-F238E27FC236}">
                <a16:creationId xmlns:a16="http://schemas.microsoft.com/office/drawing/2014/main" id="{05457894-574D-4789-ABE1-BFCDD5FA7A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7111B2-A86D-48C0-B6A0-2E6B93A37802}"/>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3528290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A8B2AF-8B7C-467B-8F30-3A71375A2DD6}"/>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3" name="Footer Placeholder 2">
            <a:extLst>
              <a:ext uri="{FF2B5EF4-FFF2-40B4-BE49-F238E27FC236}">
                <a16:creationId xmlns:a16="http://schemas.microsoft.com/office/drawing/2014/main" id="{0029CD28-EBE4-4AB0-85C4-2D3D3751D6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0FD573-7FB5-40BD-813A-88705863C4E3}"/>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3079618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B17D9-9975-4A96-86D4-2185008799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5CDA8D-B048-44E2-A439-81AF81FEC3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CE1245-50D3-4BA0-BFFF-0EAC15C67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2B51A-A546-4F17-979F-AC2DE1044080}"/>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6" name="Footer Placeholder 5">
            <a:extLst>
              <a:ext uri="{FF2B5EF4-FFF2-40B4-BE49-F238E27FC236}">
                <a16:creationId xmlns:a16="http://schemas.microsoft.com/office/drawing/2014/main" id="{04259E9E-8ED8-4330-A1CB-40AD0FF993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658559-ED00-47C5-A0F9-8DB0E1773839}"/>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695325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559E-52D0-4F85-AC0C-AE77D9A0D1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1304C16-C837-4349-A4FA-223C24AB2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4BC22D-1B95-4E7E-B22D-E7FA57ADD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49725F-E76B-47F7-A851-F4561C75A9DB}"/>
              </a:ext>
            </a:extLst>
          </p:cNvPr>
          <p:cNvSpPr>
            <a:spLocks noGrp="1"/>
          </p:cNvSpPr>
          <p:nvPr>
            <p:ph type="dt" sz="half" idx="10"/>
          </p:nvPr>
        </p:nvSpPr>
        <p:spPr/>
        <p:txBody>
          <a:bodyPr/>
          <a:lstStyle/>
          <a:p>
            <a:fld id="{0B38E25D-7B70-4ED7-B2CE-9692B33B38FD}" type="datetimeFigureOut">
              <a:rPr lang="en-GB" smtClean="0"/>
              <a:t>14/10/2022</a:t>
            </a:fld>
            <a:endParaRPr lang="en-GB"/>
          </a:p>
        </p:txBody>
      </p:sp>
      <p:sp>
        <p:nvSpPr>
          <p:cNvPr id="6" name="Footer Placeholder 5">
            <a:extLst>
              <a:ext uri="{FF2B5EF4-FFF2-40B4-BE49-F238E27FC236}">
                <a16:creationId xmlns:a16="http://schemas.microsoft.com/office/drawing/2014/main" id="{327A9F85-3639-4C32-ADCA-ACF99B1472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C15741-8169-4CB9-8D07-8D3D04F0F938}"/>
              </a:ext>
            </a:extLst>
          </p:cNvPr>
          <p:cNvSpPr>
            <a:spLocks noGrp="1"/>
          </p:cNvSpPr>
          <p:nvPr>
            <p:ph type="sldNum" sz="quarter" idx="12"/>
          </p:nvPr>
        </p:nvSpPr>
        <p:spPr/>
        <p:txBody>
          <a:bodyPr/>
          <a:lstStyle/>
          <a:p>
            <a:fld id="{BA187769-09AE-42B3-979D-F04D7853A1E9}" type="slidenum">
              <a:rPr lang="en-GB" smtClean="0"/>
              <a:t>‹#›</a:t>
            </a:fld>
            <a:endParaRPr lang="en-GB"/>
          </a:p>
        </p:txBody>
      </p:sp>
    </p:spTree>
    <p:extLst>
      <p:ext uri="{BB962C8B-B14F-4D97-AF65-F5344CB8AC3E}">
        <p14:creationId xmlns:p14="http://schemas.microsoft.com/office/powerpoint/2010/main" val="2517183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19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92F46B-FD52-4ED0-ADBB-AF2DB2B2BA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ED0C6A-23B5-455C-9CF3-91F7194037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EAB342-3B4C-4708-A8E3-6BFECDBB54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8E25D-7B70-4ED7-B2CE-9692B33B38FD}" type="datetimeFigureOut">
              <a:rPr lang="en-GB" smtClean="0"/>
              <a:t>14/10/2022</a:t>
            </a:fld>
            <a:endParaRPr lang="en-GB"/>
          </a:p>
        </p:txBody>
      </p:sp>
      <p:sp>
        <p:nvSpPr>
          <p:cNvPr id="5" name="Footer Placeholder 4">
            <a:extLst>
              <a:ext uri="{FF2B5EF4-FFF2-40B4-BE49-F238E27FC236}">
                <a16:creationId xmlns:a16="http://schemas.microsoft.com/office/drawing/2014/main" id="{D94E67CD-EE7C-4741-8C44-E20C01086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012E58A-13A5-46AC-B5F6-313557102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87769-09AE-42B3-979D-F04D7853A1E9}" type="slidenum">
              <a:rPr lang="en-GB" smtClean="0"/>
              <a:t>‹#›</a:t>
            </a:fld>
            <a:endParaRPr lang="en-GB"/>
          </a:p>
        </p:txBody>
      </p:sp>
    </p:spTree>
    <p:extLst>
      <p:ext uri="{BB962C8B-B14F-4D97-AF65-F5344CB8AC3E}">
        <p14:creationId xmlns:p14="http://schemas.microsoft.com/office/powerpoint/2010/main" val="109376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www.youtube.com/watch?v=7oWRulVDgq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615;g15b45387762_0_0">
            <a:extLst>
              <a:ext uri="{FF2B5EF4-FFF2-40B4-BE49-F238E27FC236}">
                <a16:creationId xmlns:a16="http://schemas.microsoft.com/office/drawing/2014/main" id="{F0B57C21-AB3E-41FE-8135-2F846AC4574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
            <a:ext cx="12192000" cy="6858005"/>
          </a:xfrm>
          <a:prstGeom prst="rect">
            <a:avLst/>
          </a:prstGeom>
          <a:noFill/>
          <a:ln>
            <a:noFill/>
          </a:ln>
        </p:spPr>
      </p:pic>
      <p:pic>
        <p:nvPicPr>
          <p:cNvPr id="16" name="Google Shape;617;g15b45387762_0_0">
            <a:extLst>
              <a:ext uri="{FF2B5EF4-FFF2-40B4-BE49-F238E27FC236}">
                <a16:creationId xmlns:a16="http://schemas.microsoft.com/office/drawing/2014/main" id="{8AB31DF3-F6AF-4FA6-9164-5CB897BC3B1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19799" y="1295400"/>
            <a:ext cx="6552401" cy="3014041"/>
          </a:xfrm>
          <a:prstGeom prst="rect">
            <a:avLst/>
          </a:prstGeom>
          <a:noFill/>
          <a:ln>
            <a:noFill/>
          </a:ln>
        </p:spPr>
      </p:pic>
    </p:spTree>
    <p:extLst>
      <p:ext uri="{BB962C8B-B14F-4D97-AF65-F5344CB8AC3E}">
        <p14:creationId xmlns:p14="http://schemas.microsoft.com/office/powerpoint/2010/main" val="298374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59" y="4889836"/>
            <a:ext cx="4762499" cy="1968164"/>
          </a:xfrm>
          <a:prstGeom prst="rect">
            <a:avLst/>
          </a:prstGeom>
          <a:noFill/>
          <a:ln>
            <a:noFill/>
          </a:ln>
        </p:spPr>
      </p:pic>
      <p:sp>
        <p:nvSpPr>
          <p:cNvPr id="13" name="TextBox 12">
            <a:extLst>
              <a:ext uri="{FF2B5EF4-FFF2-40B4-BE49-F238E27FC236}">
                <a16:creationId xmlns:a16="http://schemas.microsoft.com/office/drawing/2014/main" id="{C08EF9AD-B929-4A6B-828F-E63B40A92466}"/>
              </a:ext>
            </a:extLst>
          </p:cNvPr>
          <p:cNvSpPr txBox="1"/>
          <p:nvPr/>
        </p:nvSpPr>
        <p:spPr>
          <a:xfrm>
            <a:off x="-622300" y="5294292"/>
            <a:ext cx="4376281" cy="1384995"/>
          </a:xfrm>
          <a:prstGeom prst="rect">
            <a:avLst/>
          </a:prstGeom>
          <a:noFill/>
        </p:spPr>
        <p:txBody>
          <a:bodyPr wrap="square" lIns="91440" tIns="45720" rIns="91440" bIns="45720" anchor="t">
            <a:spAutoFit/>
          </a:bodyPr>
          <a:lstStyle/>
          <a:p>
            <a:pPr marL="914400">
              <a:buClr>
                <a:srgbClr val="000000"/>
              </a:buClr>
              <a:buSzPts val="5000"/>
            </a:pPr>
            <a:r>
              <a:rPr lang="en-GB" sz="2800" dirty="0">
                <a:solidFill>
                  <a:srgbClr val="002919"/>
                </a:solidFill>
                <a:latin typeface="Poppins"/>
                <a:ea typeface="Poppins"/>
                <a:cs typeface="Poppins"/>
                <a:sym typeface="Poppins"/>
              </a:rPr>
              <a:t>What</a:t>
            </a:r>
            <a:r>
              <a:rPr lang="en-GB" sz="2800" i="0" u="none" strike="noStrike" cap="none" dirty="0">
                <a:solidFill>
                  <a:srgbClr val="002919"/>
                </a:solidFill>
                <a:latin typeface="Poppins"/>
                <a:ea typeface="Poppins"/>
                <a:cs typeface="Poppins"/>
                <a:sym typeface="Poppins"/>
              </a:rPr>
              <a:t> </a:t>
            </a:r>
            <a:r>
              <a:rPr lang="en-GB" sz="2800" dirty="0">
                <a:solidFill>
                  <a:srgbClr val="002919"/>
                </a:solidFill>
                <a:latin typeface="Poppins"/>
                <a:ea typeface="Poppins"/>
                <a:cs typeface="Poppins"/>
                <a:sym typeface="Poppins"/>
              </a:rPr>
              <a:t>do you see in your local landscape?</a:t>
            </a:r>
            <a:endParaRPr lang="en-GB" sz="2800" i="0" u="none" strike="noStrike" cap="none" dirty="0">
              <a:solidFill>
                <a:srgbClr val="002919"/>
              </a:solidFill>
              <a:latin typeface="Poppins"/>
              <a:ea typeface="Poppins"/>
              <a:cs typeface="Poppins"/>
              <a:sym typeface="Poppins"/>
            </a:endParaRPr>
          </a:p>
        </p:txBody>
      </p:sp>
      <p:pic>
        <p:nvPicPr>
          <p:cNvPr id="2" name="Graphic 2" descr="Eyes with solid fill">
            <a:extLst>
              <a:ext uri="{FF2B5EF4-FFF2-40B4-BE49-F238E27FC236}">
                <a16:creationId xmlns:a16="http://schemas.microsoft.com/office/drawing/2014/main" id="{C1C9F8C2-FF69-FFBE-D802-F219FE8C1D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2115" y="-405928"/>
            <a:ext cx="6947769" cy="6874700"/>
          </a:xfrm>
          <a:prstGeom prst="rect">
            <a:avLst/>
          </a:prstGeom>
        </p:spPr>
      </p:pic>
    </p:spTree>
    <p:extLst>
      <p:ext uri="{BB962C8B-B14F-4D97-AF65-F5344CB8AC3E}">
        <p14:creationId xmlns:p14="http://schemas.microsoft.com/office/powerpoint/2010/main" val="300853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8;g15bdd3b83aa_39_452">
            <a:extLst>
              <a:ext uri="{FF2B5EF4-FFF2-40B4-BE49-F238E27FC236}">
                <a16:creationId xmlns:a16="http://schemas.microsoft.com/office/drawing/2014/main" id="{BD637C7B-4CDA-4EC9-BD67-9422FD37E9FD}"/>
              </a:ext>
            </a:extLst>
          </p:cNvPr>
          <p:cNvSpPr/>
          <p:nvPr/>
        </p:nvSpPr>
        <p:spPr>
          <a:xfrm>
            <a:off x="-50" y="-200"/>
            <a:ext cx="12191992" cy="6858200"/>
          </a:xfrm>
          <a:prstGeom prst="rect">
            <a:avLst/>
          </a:prstGeom>
          <a:solidFill>
            <a:srgbClr val="FDEC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pic>
        <p:nvPicPr>
          <p:cNvPr id="5" name="Google Shape;759;g15bdd3b83aa_39_452">
            <a:extLst>
              <a:ext uri="{FF2B5EF4-FFF2-40B4-BE49-F238E27FC236}">
                <a16:creationId xmlns:a16="http://schemas.microsoft.com/office/drawing/2014/main" id="{7B392AEE-DF25-4D6F-9765-E7D4B3271279}"/>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0" y="-76200"/>
            <a:ext cx="7558138" cy="6934200"/>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5274309" y="1842471"/>
            <a:ext cx="6689091" cy="1538853"/>
          </a:xfrm>
          <a:prstGeom prst="rect">
            <a:avLst/>
          </a:prstGeom>
          <a:noFill/>
          <a:ln>
            <a:noFill/>
          </a:ln>
        </p:spPr>
        <p:txBody>
          <a:bodyPr spcFirstLastPara="1" wrap="square" lIns="57150" tIns="91425" rIns="91425" bIns="91425" anchor="t" anchorCtr="0">
            <a:spAutoFit/>
          </a:bodyPr>
          <a:lstStyle/>
          <a:p>
            <a:pPr marL="914400" marR="0" lvl="0" indent="0" algn="ctr" rtl="0">
              <a:lnSpc>
                <a:spcPct val="100000"/>
              </a:lnSpc>
              <a:spcBef>
                <a:spcPts val="0"/>
              </a:spcBef>
              <a:spcAft>
                <a:spcPts val="0"/>
              </a:spcAft>
              <a:buClr>
                <a:srgbClr val="000000"/>
              </a:buClr>
              <a:buSzPts val="5000"/>
              <a:buFont typeface="Arial"/>
              <a:buNone/>
            </a:pPr>
            <a:r>
              <a:rPr lang="en-GB" sz="4400" b="1" dirty="0">
                <a:solidFill>
                  <a:srgbClr val="002919"/>
                </a:solidFill>
                <a:latin typeface="Poppins" panose="00000500000000000000" pitchFamily="2" charset="0"/>
                <a:ea typeface="Poppins Light"/>
                <a:cs typeface="Poppins" panose="00000500000000000000" pitchFamily="2" charset="0"/>
                <a:sym typeface="Poppins Light"/>
              </a:rPr>
              <a:t>Age 11 – 18</a:t>
            </a:r>
          </a:p>
          <a:p>
            <a:pPr marL="914400" marR="0" lvl="0" indent="0" algn="ctr" rtl="0">
              <a:lnSpc>
                <a:spcPct val="100000"/>
              </a:lnSpc>
              <a:spcBef>
                <a:spcPts val="0"/>
              </a:spcBef>
              <a:spcAft>
                <a:spcPts val="0"/>
              </a:spcAft>
              <a:buClr>
                <a:srgbClr val="000000"/>
              </a:buClr>
              <a:buSzPts val="5000"/>
              <a:buFont typeface="Arial"/>
              <a:buNone/>
            </a:pPr>
            <a:r>
              <a:rPr lang="en-GB" sz="4400" b="1" dirty="0">
                <a:solidFill>
                  <a:srgbClr val="002919"/>
                </a:solidFill>
                <a:latin typeface="Poppins" panose="00000500000000000000" pitchFamily="2" charset="0"/>
                <a:ea typeface="Poppins"/>
                <a:cs typeface="Poppins" panose="00000500000000000000" pitchFamily="2" charset="0"/>
                <a:sym typeface="Poppins Light"/>
              </a:rPr>
              <a:t>use slides 16-21</a:t>
            </a:r>
            <a:endParaRPr sz="4400" b="1" i="0" u="none" strike="noStrike" cap="none" dirty="0">
              <a:solidFill>
                <a:srgbClr val="002919"/>
              </a:solidFill>
              <a:latin typeface="Poppins" panose="00000500000000000000" pitchFamily="2" charset="0"/>
              <a:ea typeface="Poppins"/>
              <a:cs typeface="Poppins" panose="00000500000000000000" pitchFamily="2" charset="0"/>
              <a:sym typeface="Poppins"/>
            </a:endParaRPr>
          </a:p>
        </p:txBody>
      </p:sp>
      <p:sp>
        <p:nvSpPr>
          <p:cNvPr id="6" name="Google Shape;616;g15b45387762_0_0">
            <a:extLst>
              <a:ext uri="{FF2B5EF4-FFF2-40B4-BE49-F238E27FC236}">
                <a16:creationId xmlns:a16="http://schemas.microsoft.com/office/drawing/2014/main" id="{1F43F339-562E-4328-B124-A903883B94D6}"/>
              </a:ext>
            </a:extLst>
          </p:cNvPr>
          <p:cNvSpPr txBox="1"/>
          <p:nvPr/>
        </p:nvSpPr>
        <p:spPr>
          <a:xfrm>
            <a:off x="-525889" y="1766937"/>
            <a:ext cx="6169452" cy="1538853"/>
          </a:xfrm>
          <a:prstGeom prst="rect">
            <a:avLst/>
          </a:prstGeom>
          <a:noFill/>
          <a:ln>
            <a:noFill/>
          </a:ln>
        </p:spPr>
        <p:txBody>
          <a:bodyPr spcFirstLastPara="1" wrap="square" lIns="57150" tIns="91425" rIns="91425" bIns="91425" anchor="t" anchorCtr="0">
            <a:spAutoFit/>
          </a:bodyPr>
          <a:lstStyle/>
          <a:p>
            <a:pPr marL="914400" marR="0" lvl="0" indent="0" algn="ctr" rtl="0">
              <a:lnSpc>
                <a:spcPct val="100000"/>
              </a:lnSpc>
              <a:spcBef>
                <a:spcPts val="0"/>
              </a:spcBef>
              <a:spcAft>
                <a:spcPts val="0"/>
              </a:spcAft>
              <a:buClr>
                <a:srgbClr val="000000"/>
              </a:buClr>
              <a:buSzPts val="5000"/>
              <a:buFont typeface="Arial"/>
              <a:buNone/>
            </a:pPr>
            <a:r>
              <a:rPr lang="en-GB" sz="4400" b="1" i="0" u="none" strike="noStrike" cap="none" dirty="0">
                <a:solidFill>
                  <a:srgbClr val="FDECE5"/>
                </a:solidFill>
                <a:latin typeface="Poppins"/>
                <a:ea typeface="Poppins"/>
                <a:cs typeface="Poppins"/>
                <a:sym typeface="Poppins"/>
              </a:rPr>
              <a:t>Age 4 – 11 </a:t>
            </a:r>
          </a:p>
          <a:p>
            <a:pPr marL="914400" marR="0" lvl="0" indent="0" algn="ctr" rtl="0">
              <a:lnSpc>
                <a:spcPct val="100000"/>
              </a:lnSpc>
              <a:spcBef>
                <a:spcPts val="0"/>
              </a:spcBef>
              <a:spcAft>
                <a:spcPts val="0"/>
              </a:spcAft>
              <a:buClr>
                <a:srgbClr val="000000"/>
              </a:buClr>
              <a:buSzPts val="5000"/>
              <a:buFont typeface="Arial"/>
              <a:buNone/>
            </a:pPr>
            <a:r>
              <a:rPr lang="en-GB" sz="4400" b="1" i="0" u="none" strike="noStrike" cap="none" dirty="0">
                <a:solidFill>
                  <a:srgbClr val="FDECE5"/>
                </a:solidFill>
                <a:latin typeface="Poppins"/>
                <a:ea typeface="Poppins"/>
                <a:cs typeface="Poppins"/>
                <a:sym typeface="Poppins"/>
              </a:rPr>
              <a:t>use slides 11-15</a:t>
            </a:r>
            <a:endParaRPr sz="4400" b="1" i="0" u="none" strike="noStrike" cap="none" dirty="0">
              <a:solidFill>
                <a:srgbClr val="FDECE5"/>
              </a:solidFill>
              <a:latin typeface="Poppins"/>
              <a:ea typeface="Poppins"/>
              <a:cs typeface="Poppins"/>
              <a:sym typeface="Poppins"/>
            </a:endParaRPr>
          </a:p>
        </p:txBody>
      </p:sp>
      <p:pic>
        <p:nvPicPr>
          <p:cNvPr id="9" name="Google Shape;761;g15bdd3b83aa_39_452">
            <a:extLst>
              <a:ext uri="{FF2B5EF4-FFF2-40B4-BE49-F238E27FC236}">
                <a16:creationId xmlns:a16="http://schemas.microsoft.com/office/drawing/2014/main" id="{05D54058-4B50-4724-8B8E-BD168EA11EC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065567"/>
            <a:ext cx="12192000" cy="2792433"/>
          </a:xfrm>
          <a:prstGeom prst="rect">
            <a:avLst/>
          </a:prstGeom>
          <a:noFill/>
          <a:ln>
            <a:noFill/>
          </a:ln>
        </p:spPr>
      </p:pic>
    </p:spTree>
    <p:extLst>
      <p:ext uri="{BB962C8B-B14F-4D97-AF65-F5344CB8AC3E}">
        <p14:creationId xmlns:p14="http://schemas.microsoft.com/office/powerpoint/2010/main" val="1652856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B5D35F-8BA0-44FF-9A40-FEFFA898689C}"/>
              </a:ext>
            </a:extLst>
          </p:cNvPr>
          <p:cNvPicPr>
            <a:picLocks noChangeAspect="1"/>
          </p:cNvPicPr>
          <p:nvPr/>
        </p:nvPicPr>
        <p:blipFill>
          <a:blip r:embed="rId3"/>
          <a:stretch>
            <a:fillRect/>
          </a:stretch>
        </p:blipFill>
        <p:spPr>
          <a:xfrm>
            <a:off x="1905000" y="0"/>
            <a:ext cx="10287000" cy="6858000"/>
          </a:xfrm>
          <a:prstGeom prst="rect">
            <a:avLst/>
          </a:prstGeom>
        </p:spPr>
      </p:pic>
      <p:sp>
        <p:nvSpPr>
          <p:cNvPr id="10" name="TextBox 9">
            <a:extLst>
              <a:ext uri="{FF2B5EF4-FFF2-40B4-BE49-F238E27FC236}">
                <a16:creationId xmlns:a16="http://schemas.microsoft.com/office/drawing/2014/main" id="{E5A63A4B-8C1E-4F47-93CF-21FFE4736DDE}"/>
              </a:ext>
            </a:extLst>
          </p:cNvPr>
          <p:cNvSpPr txBox="1"/>
          <p:nvPr/>
        </p:nvSpPr>
        <p:spPr>
          <a:xfrm>
            <a:off x="10208419" y="49363"/>
            <a:ext cx="1983580" cy="523220"/>
          </a:xfrm>
          <a:prstGeom prst="rect">
            <a:avLst/>
          </a:prstGeom>
          <a:noFill/>
        </p:spPr>
        <p:txBody>
          <a:bodyPr wrap="square">
            <a:spAutoFit/>
          </a:bodyPr>
          <a:lstStyle/>
          <a:p>
            <a:pPr algn="ctr"/>
            <a:r>
              <a:rPr lang="en-GB" sz="2800" b="1" i="0" dirty="0">
                <a:solidFill>
                  <a:srgbClr val="FDECE5"/>
                </a:solidFill>
                <a:effectLst/>
                <a:latin typeface="Poppins" panose="00000500000000000000" pitchFamily="2" charset="0"/>
                <a:cs typeface="Poppins" panose="00000500000000000000" pitchFamily="2" charset="0"/>
              </a:rPr>
              <a:t>Age 4 - 11</a:t>
            </a:r>
          </a:p>
        </p:txBody>
      </p:sp>
      <p:pic>
        <p:nvPicPr>
          <p:cNvPr id="12" name="Google Shape;759;g15bdd3b83aa_39_452">
            <a:extLst>
              <a:ext uri="{FF2B5EF4-FFF2-40B4-BE49-F238E27FC236}">
                <a16:creationId xmlns:a16="http://schemas.microsoft.com/office/drawing/2014/main" id="{CDAC0934-6FA4-40AD-BB57-70F75F2181D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7467600" cy="6858000"/>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301038" y="389396"/>
            <a:ext cx="5236162" cy="6278612"/>
          </a:xfrm>
          <a:prstGeom prst="rect">
            <a:avLst/>
          </a:prstGeom>
          <a:noFill/>
          <a:ln>
            <a:noFill/>
          </a:ln>
        </p:spPr>
        <p:txBody>
          <a:bodyPr spcFirstLastPara="1" wrap="square" lIns="57150" tIns="91425" rIns="91425" bIns="91425" anchor="t" anchorCtr="0">
            <a:spAutoFit/>
          </a:bodyPr>
          <a:lstStyle/>
          <a:p>
            <a:r>
              <a:rPr lang="en-GB" sz="3200" i="0" dirty="0">
                <a:solidFill>
                  <a:srgbClr val="FDECE5"/>
                </a:solidFill>
                <a:effectLst/>
                <a:latin typeface="Poppins" panose="00000500000000000000" pitchFamily="2" charset="0"/>
                <a:cs typeface="Poppins" panose="00000500000000000000" pitchFamily="2" charset="0"/>
              </a:rPr>
              <a:t>Intro questions</a:t>
            </a:r>
          </a:p>
          <a:p>
            <a:endParaRPr lang="en-GB" sz="4000" b="1" dirty="0">
              <a:solidFill>
                <a:srgbClr val="FDECE5"/>
              </a:solidFill>
              <a:latin typeface="Poppins" panose="00000500000000000000" pitchFamily="2" charset="0"/>
              <a:cs typeface="Poppins" panose="00000500000000000000" pitchFamily="2" charset="0"/>
            </a:endParaRPr>
          </a:p>
          <a:p>
            <a:r>
              <a:rPr lang="en-GB" sz="3600" b="1" i="0" dirty="0">
                <a:solidFill>
                  <a:srgbClr val="FDECE5"/>
                </a:solidFill>
                <a:effectLst/>
                <a:latin typeface="Poppins" panose="00000500000000000000" pitchFamily="2" charset="0"/>
                <a:cs typeface="Poppins" panose="00000500000000000000" pitchFamily="2" charset="0"/>
              </a:rPr>
              <a:t>Think about your typical day. </a:t>
            </a:r>
          </a:p>
          <a:p>
            <a:endParaRPr lang="en-GB" sz="3600" b="1" dirty="0">
              <a:solidFill>
                <a:srgbClr val="FDECE5"/>
              </a:solidFill>
              <a:latin typeface="Poppins" panose="00000500000000000000" pitchFamily="2" charset="0"/>
              <a:cs typeface="Poppins" panose="00000500000000000000" pitchFamily="2" charset="0"/>
            </a:endParaRPr>
          </a:p>
          <a:p>
            <a:r>
              <a:rPr lang="en-GB" sz="3600" b="1" i="0" dirty="0">
                <a:solidFill>
                  <a:srgbClr val="FDECE5"/>
                </a:solidFill>
                <a:effectLst/>
                <a:latin typeface="Poppins" panose="00000500000000000000" pitchFamily="2" charset="0"/>
                <a:cs typeface="Poppins" panose="00000500000000000000" pitchFamily="2" charset="0"/>
              </a:rPr>
              <a:t>When might you hear, see or even smell nature?</a:t>
            </a:r>
          </a:p>
          <a:p>
            <a:endParaRPr lang="en-GB" sz="3600" b="1" dirty="0">
              <a:solidFill>
                <a:srgbClr val="FDECE5"/>
              </a:solidFill>
              <a:latin typeface="Poppins" panose="00000500000000000000" pitchFamily="2" charset="0"/>
              <a:cs typeface="Poppins" panose="00000500000000000000" pitchFamily="2" charset="0"/>
            </a:endParaRPr>
          </a:p>
          <a:p>
            <a:r>
              <a:rPr lang="en-GB" sz="3600" b="1" i="0" dirty="0">
                <a:solidFill>
                  <a:srgbClr val="FDECE5"/>
                </a:solidFill>
                <a:effectLst/>
                <a:latin typeface="Poppins" panose="00000500000000000000" pitchFamily="2" charset="0"/>
                <a:cs typeface="Poppins" panose="00000500000000000000" pitchFamily="2" charset="0"/>
              </a:rPr>
              <a:t>How does it make you feel?</a:t>
            </a:r>
          </a:p>
        </p:txBody>
      </p:sp>
      <p:sp>
        <p:nvSpPr>
          <p:cNvPr id="8" name="TextBox 7">
            <a:extLst>
              <a:ext uri="{FF2B5EF4-FFF2-40B4-BE49-F238E27FC236}">
                <a16:creationId xmlns:a16="http://schemas.microsoft.com/office/drawing/2014/main" id="{0DDB78DD-A17C-4565-9C8C-A265F2DAC81F}"/>
              </a:ext>
            </a:extLst>
          </p:cNvPr>
          <p:cNvSpPr txBox="1"/>
          <p:nvPr/>
        </p:nvSpPr>
        <p:spPr>
          <a:xfrm>
            <a:off x="6407945" y="6483342"/>
            <a:ext cx="6129336" cy="369332"/>
          </a:xfrm>
          <a:prstGeom prst="rect">
            <a:avLst/>
          </a:prstGeom>
          <a:noFill/>
        </p:spPr>
        <p:txBody>
          <a:bodyPr wrap="square">
            <a:spAutoFit/>
          </a:bodyPr>
          <a:lstStyle/>
          <a:p>
            <a:r>
              <a:rPr lang="en-GB" dirty="0">
                <a:solidFill>
                  <a:schemeClr val="bg1"/>
                </a:solidFill>
                <a:latin typeface="Poppins" panose="00000500000000000000" pitchFamily="2" charset="0"/>
                <a:cs typeface="Poppins" panose="00000500000000000000" pitchFamily="2" charset="0"/>
              </a:rPr>
              <a:t>© naturepl.com / Nick Upton / 2020VISION / WWF</a:t>
            </a:r>
          </a:p>
        </p:txBody>
      </p:sp>
    </p:spTree>
    <p:extLst>
      <p:ext uri="{BB962C8B-B14F-4D97-AF65-F5344CB8AC3E}">
        <p14:creationId xmlns:p14="http://schemas.microsoft.com/office/powerpoint/2010/main" val="891747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A63A4B-8C1E-4F47-93CF-21FFE4736DDE}"/>
              </a:ext>
            </a:extLst>
          </p:cNvPr>
          <p:cNvSpPr txBox="1"/>
          <p:nvPr/>
        </p:nvSpPr>
        <p:spPr>
          <a:xfrm>
            <a:off x="12895102" y="389396"/>
            <a:ext cx="1983580" cy="523220"/>
          </a:xfrm>
          <a:prstGeom prst="rect">
            <a:avLst/>
          </a:prstGeom>
          <a:noFill/>
        </p:spPr>
        <p:txBody>
          <a:bodyPr wrap="square">
            <a:spAutoFit/>
          </a:bodyPr>
          <a:lstStyle/>
          <a:p>
            <a:pPr algn="ctr"/>
            <a:r>
              <a:rPr lang="en-GB" sz="2800" b="1" i="0" dirty="0">
                <a:solidFill>
                  <a:srgbClr val="FDECE5"/>
                </a:solidFill>
                <a:effectLst/>
                <a:latin typeface="Poppins" panose="00000500000000000000" pitchFamily="2" charset="0"/>
                <a:cs typeface="Poppins" panose="00000500000000000000" pitchFamily="2" charset="0"/>
              </a:rPr>
              <a:t>Age 4 - 11</a:t>
            </a:r>
          </a:p>
        </p:txBody>
      </p:sp>
      <p:pic>
        <p:nvPicPr>
          <p:cNvPr id="3" name="Picture 2" descr="A field of flowers with trees in the background&#10;&#10;Description automatically generated with low confidence">
            <a:extLst>
              <a:ext uri="{FF2B5EF4-FFF2-40B4-BE49-F238E27FC236}">
                <a16:creationId xmlns:a16="http://schemas.microsoft.com/office/drawing/2014/main" id="{C94E645F-8D08-4724-984A-53D37B402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53" y="0"/>
            <a:ext cx="10266947" cy="6858000"/>
          </a:xfrm>
          <a:prstGeom prst="rect">
            <a:avLst/>
          </a:prstGeom>
        </p:spPr>
      </p:pic>
      <p:sp>
        <p:nvSpPr>
          <p:cNvPr id="8" name="TextBox 7">
            <a:extLst>
              <a:ext uri="{FF2B5EF4-FFF2-40B4-BE49-F238E27FC236}">
                <a16:creationId xmlns:a16="http://schemas.microsoft.com/office/drawing/2014/main" id="{326B2B2E-39E5-4221-B506-1B5E5ED98F92}"/>
              </a:ext>
            </a:extLst>
          </p:cNvPr>
          <p:cNvSpPr txBox="1"/>
          <p:nvPr/>
        </p:nvSpPr>
        <p:spPr>
          <a:xfrm>
            <a:off x="8018176" y="6372838"/>
            <a:ext cx="4525375" cy="369332"/>
          </a:xfrm>
          <a:prstGeom prst="rect">
            <a:avLst/>
          </a:prstGeom>
          <a:noFill/>
        </p:spPr>
        <p:txBody>
          <a:bodyPr wrap="square">
            <a:spAutoFit/>
          </a:bodyPr>
          <a:lstStyle/>
          <a:p>
            <a:r>
              <a:rPr lang="en-GB" dirty="0">
                <a:solidFill>
                  <a:schemeClr val="bg1"/>
                </a:solidFill>
                <a:latin typeface="Poppins" panose="00000500000000000000" pitchFamily="2" charset="0"/>
                <a:cs typeface="Poppins" panose="00000500000000000000" pitchFamily="2" charset="0"/>
              </a:rPr>
              <a:t>© </a:t>
            </a:r>
            <a:r>
              <a:rPr lang="en-GB" b="0" i="0" dirty="0">
                <a:solidFill>
                  <a:schemeClr val="bg1"/>
                </a:solidFill>
                <a:effectLst/>
                <a:latin typeface="Poppins" panose="00000500000000000000" pitchFamily="2" charset="0"/>
                <a:cs typeface="Poppins" panose="00000500000000000000" pitchFamily="2" charset="0"/>
              </a:rPr>
              <a:t>Helen Pugh (rspb-images.com)</a:t>
            </a:r>
            <a:endParaRPr lang="en-GB" dirty="0">
              <a:solidFill>
                <a:schemeClr val="bg1"/>
              </a:solidFill>
              <a:latin typeface="Poppins" panose="00000500000000000000" pitchFamily="2" charset="0"/>
              <a:cs typeface="Poppins" panose="00000500000000000000" pitchFamily="2" charset="0"/>
            </a:endParaRPr>
          </a:p>
        </p:txBody>
      </p:sp>
      <p:pic>
        <p:nvPicPr>
          <p:cNvPr id="12" name="Google Shape;759;g15bdd3b83aa_39_452">
            <a:extLst>
              <a:ext uri="{FF2B5EF4-FFF2-40B4-BE49-F238E27FC236}">
                <a16:creationId xmlns:a16="http://schemas.microsoft.com/office/drawing/2014/main" id="{CDAC0934-6FA4-40AD-BB57-70F75F2181D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7823200" cy="6858000"/>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301038" y="389396"/>
            <a:ext cx="5236162" cy="5601503"/>
          </a:xfrm>
          <a:prstGeom prst="rect">
            <a:avLst/>
          </a:prstGeom>
          <a:noFill/>
          <a:ln>
            <a:noFill/>
          </a:ln>
        </p:spPr>
        <p:txBody>
          <a:bodyPr spcFirstLastPara="1" wrap="square" lIns="57150" tIns="91425" rIns="91425" bIns="91425" anchor="t" anchorCtr="0">
            <a:spAutoFit/>
          </a:bodyPr>
          <a:lstStyle/>
          <a:p>
            <a:r>
              <a:rPr lang="en-GB" sz="3200" i="0" dirty="0">
                <a:solidFill>
                  <a:srgbClr val="FDECE5"/>
                </a:solidFill>
                <a:effectLst/>
                <a:latin typeface="Poppins" panose="00000500000000000000" pitchFamily="2" charset="0"/>
                <a:cs typeface="Poppins" panose="00000500000000000000" pitchFamily="2" charset="0"/>
              </a:rPr>
              <a:t>Intro questions</a:t>
            </a:r>
          </a:p>
          <a:p>
            <a:endParaRPr lang="en-GB" sz="4000" b="1" dirty="0">
              <a:solidFill>
                <a:srgbClr val="FDECE5"/>
              </a:solidFill>
              <a:latin typeface="Poppins" panose="00000500000000000000" pitchFamily="2" charset="0"/>
              <a:cs typeface="Poppins" panose="00000500000000000000" pitchFamily="2" charset="0"/>
            </a:endParaRPr>
          </a:p>
          <a:p>
            <a:r>
              <a:rPr lang="en-GB" sz="4000" b="1" dirty="0">
                <a:solidFill>
                  <a:srgbClr val="FDECE5"/>
                </a:solidFill>
                <a:latin typeface="Poppins" panose="00000500000000000000" pitchFamily="2" charset="0"/>
                <a:cs typeface="Poppins" panose="00000500000000000000" pitchFamily="2" charset="0"/>
              </a:rPr>
              <a:t>Think of a time when you have had fun in nature.</a:t>
            </a:r>
          </a:p>
          <a:p>
            <a:endParaRPr lang="en-GB" sz="4000" b="1" dirty="0">
              <a:solidFill>
                <a:srgbClr val="FDECE5"/>
              </a:solidFill>
              <a:latin typeface="Poppins" panose="00000500000000000000" pitchFamily="2" charset="0"/>
              <a:cs typeface="Poppins" panose="00000500000000000000" pitchFamily="2" charset="0"/>
            </a:endParaRPr>
          </a:p>
          <a:p>
            <a:r>
              <a:rPr lang="en-GB" sz="4000" b="1" dirty="0">
                <a:solidFill>
                  <a:srgbClr val="FDECE5"/>
                </a:solidFill>
                <a:latin typeface="Poppins" panose="00000500000000000000" pitchFamily="2" charset="0"/>
                <a:cs typeface="Poppins" panose="00000500000000000000" pitchFamily="2" charset="0"/>
              </a:rPr>
              <a:t>What made it so fun?</a:t>
            </a:r>
          </a:p>
          <a:p>
            <a:endParaRPr lang="en-GB" sz="4000" b="1" i="0" dirty="0">
              <a:solidFill>
                <a:srgbClr val="FDECE5"/>
              </a:solidFill>
              <a:effectLs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29943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261194" cy="6852196"/>
          </a:xfrm>
          <a:prstGeom prst="rect">
            <a:avLst/>
          </a:prstGeom>
          <a:noFill/>
          <a:ln>
            <a:noFill/>
          </a:ln>
        </p:spPr>
      </p:pic>
      <p:pic>
        <p:nvPicPr>
          <p:cNvPr id="4" name="Google Shape;810;g157615d48ab_0_1593">
            <a:extLst>
              <a:ext uri="{FF2B5EF4-FFF2-40B4-BE49-F238E27FC236}">
                <a16:creationId xmlns:a16="http://schemas.microsoft.com/office/drawing/2014/main" id="{46EBD33D-26CD-4EE6-B1E9-329CC637B63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1"/>
            <a:ext cx="12261195" cy="6858001"/>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2838865" y="2500441"/>
            <a:ext cx="6151568" cy="2646848"/>
          </a:xfrm>
          <a:prstGeom prst="rect">
            <a:avLst/>
          </a:prstGeom>
          <a:noFill/>
          <a:ln>
            <a:noFill/>
          </a:ln>
        </p:spPr>
        <p:txBody>
          <a:bodyPr spcFirstLastPara="1" wrap="square" lIns="57150" tIns="91425" rIns="91425" bIns="91425" anchor="t" anchorCtr="0">
            <a:spAutoFit/>
          </a:bodyPr>
          <a:lstStyle/>
          <a:p>
            <a:pPr algn="ctr"/>
            <a:r>
              <a:rPr lang="en-GB" sz="4000" b="1" i="0" dirty="0">
                <a:solidFill>
                  <a:srgbClr val="002919"/>
                </a:solidFill>
                <a:effectLst/>
                <a:latin typeface="Poppins" panose="00000500000000000000" pitchFamily="2" charset="0"/>
                <a:cs typeface="Poppins" panose="00000500000000000000" pitchFamily="2" charset="0"/>
              </a:rPr>
              <a:t>What do you love about nature in the UK? </a:t>
            </a:r>
          </a:p>
          <a:p>
            <a:pPr algn="ctr"/>
            <a:endParaRPr lang="en-GB" sz="4000" b="1" dirty="0">
              <a:solidFill>
                <a:srgbClr val="002919"/>
              </a:solidFill>
              <a:latin typeface="Poppins" panose="00000500000000000000" pitchFamily="2" charset="0"/>
              <a:cs typeface="Poppins" panose="00000500000000000000" pitchFamily="2" charset="0"/>
            </a:endParaRPr>
          </a:p>
        </p:txBody>
      </p:sp>
      <p:pic>
        <p:nvPicPr>
          <p:cNvPr id="11" name="Google Shape;815;g157615d48ab_0_1593">
            <a:extLst>
              <a:ext uri="{FF2B5EF4-FFF2-40B4-BE49-F238E27FC236}">
                <a16:creationId xmlns:a16="http://schemas.microsoft.com/office/drawing/2014/main" id="{81C1F577-244A-4B64-822F-A6CE08D54CB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61800" y="1416382"/>
            <a:ext cx="1826235" cy="1369585"/>
          </a:xfrm>
          <a:prstGeom prst="rect">
            <a:avLst/>
          </a:prstGeom>
          <a:noFill/>
          <a:ln>
            <a:noFill/>
          </a:ln>
        </p:spPr>
      </p:pic>
      <p:sp>
        <p:nvSpPr>
          <p:cNvPr id="10" name="TextBox 9">
            <a:extLst>
              <a:ext uri="{FF2B5EF4-FFF2-40B4-BE49-F238E27FC236}">
                <a16:creationId xmlns:a16="http://schemas.microsoft.com/office/drawing/2014/main" id="{E5A63A4B-8C1E-4F47-93CF-21FFE4736DDE}"/>
              </a:ext>
            </a:extLst>
          </p:cNvPr>
          <p:cNvSpPr txBox="1"/>
          <p:nvPr/>
        </p:nvSpPr>
        <p:spPr>
          <a:xfrm>
            <a:off x="10208419" y="49363"/>
            <a:ext cx="1983580" cy="523220"/>
          </a:xfrm>
          <a:prstGeom prst="rect">
            <a:avLst/>
          </a:prstGeom>
          <a:noFill/>
        </p:spPr>
        <p:txBody>
          <a:bodyPr wrap="square">
            <a:spAutoFit/>
          </a:bodyPr>
          <a:lstStyle/>
          <a:p>
            <a:pPr algn="ctr"/>
            <a:r>
              <a:rPr lang="en-GB" sz="2800" b="1" i="0" dirty="0">
                <a:solidFill>
                  <a:schemeClr val="bg1"/>
                </a:solidFill>
                <a:effectLst/>
                <a:latin typeface="Poppins" panose="00000500000000000000" pitchFamily="2" charset="0"/>
                <a:cs typeface="Poppins" panose="00000500000000000000" pitchFamily="2" charset="0"/>
              </a:rPr>
              <a:t>Age 4 - 11</a:t>
            </a:r>
          </a:p>
        </p:txBody>
      </p:sp>
      <p:sp>
        <p:nvSpPr>
          <p:cNvPr id="12" name="Google Shape;616;g15b45387762_0_0">
            <a:extLst>
              <a:ext uri="{FF2B5EF4-FFF2-40B4-BE49-F238E27FC236}">
                <a16:creationId xmlns:a16="http://schemas.microsoft.com/office/drawing/2014/main" id="{A8F358A2-43E2-4223-B006-8A594BA1886F}"/>
              </a:ext>
            </a:extLst>
          </p:cNvPr>
          <p:cNvSpPr txBox="1"/>
          <p:nvPr/>
        </p:nvSpPr>
        <p:spPr>
          <a:xfrm>
            <a:off x="2690666" y="440996"/>
            <a:ext cx="6151568" cy="1415742"/>
          </a:xfrm>
          <a:prstGeom prst="rect">
            <a:avLst/>
          </a:prstGeom>
          <a:noFill/>
          <a:ln>
            <a:noFill/>
          </a:ln>
        </p:spPr>
        <p:txBody>
          <a:bodyPr spcFirstLastPara="1" wrap="square" lIns="57150" tIns="91425" rIns="91425" bIns="91425" anchor="t" anchorCtr="0">
            <a:spAutoFit/>
          </a:bodyPr>
          <a:lstStyle/>
          <a:p>
            <a:pPr algn="ctr"/>
            <a:r>
              <a:rPr lang="en-GB" sz="4000" b="1" dirty="0">
                <a:solidFill>
                  <a:srgbClr val="002919"/>
                </a:solidFill>
                <a:latin typeface="Poppins" panose="00000500000000000000" pitchFamily="2" charset="0"/>
                <a:cs typeface="Poppins" panose="00000500000000000000" pitchFamily="2" charset="0"/>
              </a:rPr>
              <a:t>Question 1 part 1</a:t>
            </a:r>
            <a:endParaRPr lang="en-GB" sz="4000" b="1" i="0" dirty="0">
              <a:solidFill>
                <a:srgbClr val="002919"/>
              </a:solidFill>
              <a:effectLst/>
              <a:latin typeface="Poppins" panose="00000500000000000000" pitchFamily="2" charset="0"/>
              <a:cs typeface="Poppins" panose="00000500000000000000" pitchFamily="2" charset="0"/>
            </a:endParaRPr>
          </a:p>
          <a:p>
            <a:pPr algn="ctr"/>
            <a:endParaRPr lang="en-GB" sz="4000" b="1" dirty="0">
              <a:solidFill>
                <a:srgbClr val="002919"/>
              </a:solidFill>
              <a:latin typeface="Poppins" panose="00000500000000000000" pitchFamily="2" charset="0"/>
              <a:cs typeface="Poppins" panose="00000500000000000000" pitchFamily="2" charset="0"/>
            </a:endParaRPr>
          </a:p>
        </p:txBody>
      </p:sp>
      <p:pic>
        <p:nvPicPr>
          <p:cNvPr id="13" name="Google Shape;637;g157615d48ab_0_1055">
            <a:extLst>
              <a:ext uri="{FF2B5EF4-FFF2-40B4-BE49-F238E27FC236}">
                <a16:creationId xmlns:a16="http://schemas.microsoft.com/office/drawing/2014/main" id="{3D72736A-C468-4284-A489-CF6E815B108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91633" y="2791771"/>
            <a:ext cx="4100366" cy="5998442"/>
          </a:xfrm>
          <a:prstGeom prst="rect">
            <a:avLst/>
          </a:prstGeom>
          <a:noFill/>
          <a:ln>
            <a:noFill/>
          </a:ln>
        </p:spPr>
      </p:pic>
      <p:pic>
        <p:nvPicPr>
          <p:cNvPr id="9" name="Google Shape;771;g15b49ca006a_6_221">
            <a:extLst>
              <a:ext uri="{FF2B5EF4-FFF2-40B4-BE49-F238E27FC236}">
                <a16:creationId xmlns:a16="http://schemas.microsoft.com/office/drawing/2014/main" id="{40C762B7-2BEA-41A7-BA36-3C2B7C23E672}"/>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87307" y="3426098"/>
            <a:ext cx="1965948" cy="1934255"/>
          </a:xfrm>
          <a:prstGeom prst="rect">
            <a:avLst/>
          </a:prstGeom>
          <a:noFill/>
          <a:ln>
            <a:noFill/>
          </a:ln>
        </p:spPr>
      </p:pic>
    </p:spTree>
    <p:extLst>
      <p:ext uri="{BB962C8B-B14F-4D97-AF65-F5344CB8AC3E}">
        <p14:creationId xmlns:p14="http://schemas.microsoft.com/office/powerpoint/2010/main" val="2233741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261194" cy="6852196"/>
          </a:xfrm>
          <a:prstGeom prst="rect">
            <a:avLst/>
          </a:prstGeom>
          <a:noFill/>
          <a:ln>
            <a:noFill/>
          </a:ln>
        </p:spPr>
      </p:pic>
      <p:pic>
        <p:nvPicPr>
          <p:cNvPr id="4" name="Google Shape;810;g157615d48ab_0_1593">
            <a:extLst>
              <a:ext uri="{FF2B5EF4-FFF2-40B4-BE49-F238E27FC236}">
                <a16:creationId xmlns:a16="http://schemas.microsoft.com/office/drawing/2014/main" id="{46EBD33D-26CD-4EE6-B1E9-329CC637B63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1000" y="-1"/>
            <a:ext cx="12642195" cy="6858001"/>
          </a:xfrm>
          <a:prstGeom prst="rect">
            <a:avLst/>
          </a:prstGeom>
          <a:noFill/>
          <a:ln>
            <a:noFill/>
          </a:ln>
        </p:spPr>
      </p:pic>
      <p:pic>
        <p:nvPicPr>
          <p:cNvPr id="9" name="Google Shape;814;g157615d48ab_0_1593">
            <a:extLst>
              <a:ext uri="{FF2B5EF4-FFF2-40B4-BE49-F238E27FC236}">
                <a16:creationId xmlns:a16="http://schemas.microsoft.com/office/drawing/2014/main" id="{42BA45BB-3CCB-46EE-A192-5A4BEAC5BBE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452265" y="3813248"/>
            <a:ext cx="3070333" cy="3044752"/>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2108200" y="1936196"/>
            <a:ext cx="7569200" cy="4493508"/>
          </a:xfrm>
          <a:prstGeom prst="rect">
            <a:avLst/>
          </a:prstGeom>
          <a:noFill/>
          <a:ln>
            <a:noFill/>
          </a:ln>
        </p:spPr>
        <p:txBody>
          <a:bodyPr spcFirstLastPara="1" wrap="square" lIns="57150" tIns="91425" rIns="91425" bIns="91425" anchor="t" anchorCtr="0">
            <a:spAutoFit/>
          </a:bodyPr>
          <a:lstStyle/>
          <a:p>
            <a:pPr algn="ctr"/>
            <a:r>
              <a:rPr lang="en-GB" sz="4000" b="1" i="0" dirty="0">
                <a:solidFill>
                  <a:srgbClr val="002919"/>
                </a:solidFill>
                <a:effectLst/>
                <a:latin typeface="Poppins" panose="00000500000000000000" pitchFamily="2" charset="0"/>
                <a:cs typeface="Poppins" panose="00000500000000000000" pitchFamily="2" charset="0"/>
              </a:rPr>
              <a:t>Close your eyes and imagine that all nature has disappeared…</a:t>
            </a:r>
          </a:p>
          <a:p>
            <a:pPr algn="ctr"/>
            <a:endParaRPr lang="en-GB" sz="4000" b="1" dirty="0">
              <a:solidFill>
                <a:srgbClr val="002919"/>
              </a:solidFill>
              <a:latin typeface="Poppins" panose="00000500000000000000" pitchFamily="2" charset="0"/>
              <a:cs typeface="Poppins" panose="00000500000000000000" pitchFamily="2" charset="0"/>
            </a:endParaRPr>
          </a:p>
          <a:p>
            <a:pPr algn="ctr"/>
            <a:r>
              <a:rPr lang="en-GB" sz="4000" b="1" i="0" dirty="0">
                <a:solidFill>
                  <a:srgbClr val="002919"/>
                </a:solidFill>
                <a:effectLst/>
                <a:latin typeface="Poppins" panose="00000500000000000000" pitchFamily="2" charset="0"/>
                <a:cs typeface="Poppins" panose="00000500000000000000" pitchFamily="2" charset="0"/>
              </a:rPr>
              <a:t>What would you miss most if nature disappeared?</a:t>
            </a:r>
          </a:p>
          <a:p>
            <a:pPr algn="ctr"/>
            <a:endParaRPr lang="en-GB" sz="4000" b="1" dirty="0">
              <a:solidFill>
                <a:srgbClr val="002919"/>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E5A63A4B-8C1E-4F47-93CF-21FFE4736DDE}"/>
              </a:ext>
            </a:extLst>
          </p:cNvPr>
          <p:cNvSpPr txBox="1"/>
          <p:nvPr/>
        </p:nvSpPr>
        <p:spPr>
          <a:xfrm>
            <a:off x="10208419" y="49363"/>
            <a:ext cx="1983580" cy="523220"/>
          </a:xfrm>
          <a:prstGeom prst="rect">
            <a:avLst/>
          </a:prstGeom>
          <a:noFill/>
        </p:spPr>
        <p:txBody>
          <a:bodyPr wrap="square">
            <a:spAutoFit/>
          </a:bodyPr>
          <a:lstStyle/>
          <a:p>
            <a:pPr algn="ctr"/>
            <a:r>
              <a:rPr lang="en-GB" sz="2800" b="1" i="0" dirty="0">
                <a:solidFill>
                  <a:schemeClr val="bg1"/>
                </a:solidFill>
                <a:effectLst/>
                <a:latin typeface="Poppins" panose="00000500000000000000" pitchFamily="2" charset="0"/>
                <a:cs typeface="Poppins" panose="00000500000000000000" pitchFamily="2" charset="0"/>
              </a:rPr>
              <a:t>Age 4 - 11</a:t>
            </a:r>
          </a:p>
        </p:txBody>
      </p:sp>
      <p:sp>
        <p:nvSpPr>
          <p:cNvPr id="8" name="Google Shape;616;g15b45387762_0_0">
            <a:extLst>
              <a:ext uri="{FF2B5EF4-FFF2-40B4-BE49-F238E27FC236}">
                <a16:creationId xmlns:a16="http://schemas.microsoft.com/office/drawing/2014/main" id="{E4F6AE27-5096-49FF-8837-A5BAF0699FDD}"/>
              </a:ext>
            </a:extLst>
          </p:cNvPr>
          <p:cNvSpPr txBox="1"/>
          <p:nvPr/>
        </p:nvSpPr>
        <p:spPr>
          <a:xfrm>
            <a:off x="2690666" y="428296"/>
            <a:ext cx="6151568" cy="1415742"/>
          </a:xfrm>
          <a:prstGeom prst="rect">
            <a:avLst/>
          </a:prstGeom>
          <a:noFill/>
          <a:ln>
            <a:noFill/>
          </a:ln>
        </p:spPr>
        <p:txBody>
          <a:bodyPr spcFirstLastPara="1" wrap="square" lIns="57150" tIns="91425" rIns="91425" bIns="91425" anchor="t" anchorCtr="0">
            <a:spAutoFit/>
          </a:bodyPr>
          <a:lstStyle/>
          <a:p>
            <a:pPr algn="ctr"/>
            <a:r>
              <a:rPr lang="en-GB" sz="4000" b="1" dirty="0">
                <a:solidFill>
                  <a:srgbClr val="002919"/>
                </a:solidFill>
                <a:latin typeface="Poppins" panose="00000500000000000000" pitchFamily="2" charset="0"/>
                <a:cs typeface="Poppins" panose="00000500000000000000" pitchFamily="2" charset="0"/>
              </a:rPr>
              <a:t>Question 1 part 2</a:t>
            </a:r>
            <a:endParaRPr lang="en-GB" sz="4000" b="1" i="0" dirty="0">
              <a:solidFill>
                <a:srgbClr val="002919"/>
              </a:solidFill>
              <a:effectLst/>
              <a:latin typeface="Poppins" panose="00000500000000000000" pitchFamily="2" charset="0"/>
              <a:cs typeface="Poppins" panose="00000500000000000000" pitchFamily="2" charset="0"/>
            </a:endParaRPr>
          </a:p>
          <a:p>
            <a:pPr algn="ctr"/>
            <a:endParaRPr lang="en-GB" sz="4000" b="1" dirty="0">
              <a:solidFill>
                <a:srgbClr val="002919"/>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13497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261194" cy="6852196"/>
          </a:xfrm>
          <a:prstGeom prst="rect">
            <a:avLst/>
          </a:prstGeom>
          <a:noFill/>
          <a:ln>
            <a:noFill/>
          </a:ln>
        </p:spPr>
      </p:pic>
      <p:pic>
        <p:nvPicPr>
          <p:cNvPr id="4" name="Google Shape;810;g157615d48ab_0_1593">
            <a:extLst>
              <a:ext uri="{FF2B5EF4-FFF2-40B4-BE49-F238E27FC236}">
                <a16:creationId xmlns:a16="http://schemas.microsoft.com/office/drawing/2014/main" id="{46EBD33D-26CD-4EE6-B1E9-329CC637B63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1500" y="-1"/>
            <a:ext cx="14058900" cy="6858001"/>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2311400" y="1882138"/>
            <a:ext cx="7569200" cy="3631733"/>
          </a:xfrm>
          <a:prstGeom prst="rect">
            <a:avLst/>
          </a:prstGeom>
          <a:noFill/>
          <a:ln>
            <a:noFill/>
          </a:ln>
        </p:spPr>
        <p:txBody>
          <a:bodyPr spcFirstLastPara="1" wrap="square" lIns="57150" tIns="91425" rIns="91425" bIns="91425" anchor="t" anchorCtr="0">
            <a:spAutoFit/>
          </a:bodyPr>
          <a:lstStyle/>
          <a:p>
            <a:pPr algn="ctr"/>
            <a:r>
              <a:rPr lang="en-GB" sz="3200" b="1" dirty="0">
                <a:solidFill>
                  <a:srgbClr val="002919"/>
                </a:solidFill>
                <a:effectLst/>
                <a:latin typeface="Poppins" panose="00000500000000000000" pitchFamily="2" charset="0"/>
                <a:ea typeface="Times New Roman" panose="02020603050405020304" pitchFamily="18" charset="0"/>
                <a:cs typeface="Poppins" panose="00000500000000000000" pitchFamily="2" charset="0"/>
              </a:rPr>
              <a:t>Imagine a future where nature is doing well. What would be different? </a:t>
            </a:r>
          </a:p>
          <a:p>
            <a:pPr algn="ctr"/>
            <a:endParaRPr lang="en-GB" sz="3200" b="1" dirty="0">
              <a:solidFill>
                <a:srgbClr val="002919"/>
              </a:solidFill>
              <a:latin typeface="Poppins" panose="00000500000000000000" pitchFamily="2" charset="0"/>
              <a:ea typeface="Times New Roman" panose="02020603050405020304" pitchFamily="18" charset="0"/>
              <a:cs typeface="Poppins" panose="00000500000000000000" pitchFamily="2" charset="0"/>
            </a:endParaRPr>
          </a:p>
          <a:p>
            <a:pPr algn="ctr"/>
            <a:r>
              <a:rPr lang="en-GB" sz="3200" b="1" dirty="0">
                <a:solidFill>
                  <a:srgbClr val="002919"/>
                </a:solidFill>
                <a:effectLst/>
                <a:latin typeface="Poppins" panose="00000500000000000000" pitchFamily="2" charset="0"/>
                <a:ea typeface="Times New Roman" panose="02020603050405020304" pitchFamily="18" charset="0"/>
                <a:cs typeface="Poppins" panose="00000500000000000000" pitchFamily="2" charset="0"/>
              </a:rPr>
              <a:t>What might you see in your local area, your school grounds, or places you might visit on holiday?</a:t>
            </a:r>
            <a:endParaRPr lang="en-GB" sz="6000" b="1" dirty="0">
              <a:solidFill>
                <a:srgbClr val="002919"/>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E5A63A4B-8C1E-4F47-93CF-21FFE4736DDE}"/>
              </a:ext>
            </a:extLst>
          </p:cNvPr>
          <p:cNvSpPr txBox="1"/>
          <p:nvPr/>
        </p:nvSpPr>
        <p:spPr>
          <a:xfrm>
            <a:off x="10208419" y="49363"/>
            <a:ext cx="1983580" cy="523220"/>
          </a:xfrm>
          <a:prstGeom prst="rect">
            <a:avLst/>
          </a:prstGeom>
          <a:noFill/>
        </p:spPr>
        <p:txBody>
          <a:bodyPr wrap="square">
            <a:spAutoFit/>
          </a:bodyPr>
          <a:lstStyle/>
          <a:p>
            <a:pPr algn="ctr"/>
            <a:r>
              <a:rPr lang="en-GB" sz="2800" b="1" i="0" dirty="0">
                <a:solidFill>
                  <a:schemeClr val="bg1"/>
                </a:solidFill>
                <a:effectLst/>
                <a:latin typeface="Poppins" panose="00000500000000000000" pitchFamily="2" charset="0"/>
                <a:cs typeface="Poppins" panose="00000500000000000000" pitchFamily="2" charset="0"/>
              </a:rPr>
              <a:t>Age 4 - 11</a:t>
            </a:r>
          </a:p>
        </p:txBody>
      </p:sp>
      <p:sp>
        <p:nvSpPr>
          <p:cNvPr id="8" name="Google Shape;616;g15b45387762_0_0">
            <a:extLst>
              <a:ext uri="{FF2B5EF4-FFF2-40B4-BE49-F238E27FC236}">
                <a16:creationId xmlns:a16="http://schemas.microsoft.com/office/drawing/2014/main" id="{E4F6AE27-5096-49FF-8837-A5BAF0699FDD}"/>
              </a:ext>
            </a:extLst>
          </p:cNvPr>
          <p:cNvSpPr txBox="1"/>
          <p:nvPr/>
        </p:nvSpPr>
        <p:spPr>
          <a:xfrm>
            <a:off x="2690666" y="428296"/>
            <a:ext cx="6151568" cy="1415742"/>
          </a:xfrm>
          <a:prstGeom prst="rect">
            <a:avLst/>
          </a:prstGeom>
          <a:noFill/>
          <a:ln>
            <a:noFill/>
          </a:ln>
        </p:spPr>
        <p:txBody>
          <a:bodyPr spcFirstLastPara="1" wrap="square" lIns="57150" tIns="91425" rIns="91425" bIns="91425" anchor="t" anchorCtr="0">
            <a:spAutoFit/>
          </a:bodyPr>
          <a:lstStyle/>
          <a:p>
            <a:pPr algn="ctr"/>
            <a:r>
              <a:rPr lang="en-GB" sz="4000" b="1" dirty="0">
                <a:solidFill>
                  <a:srgbClr val="002919"/>
                </a:solidFill>
                <a:latin typeface="Poppins" panose="00000500000000000000" pitchFamily="2" charset="0"/>
                <a:cs typeface="Poppins" panose="00000500000000000000" pitchFamily="2" charset="0"/>
              </a:rPr>
              <a:t>Question 2</a:t>
            </a:r>
            <a:endParaRPr lang="en-GB" sz="4000" b="1" i="0" dirty="0">
              <a:solidFill>
                <a:srgbClr val="002919"/>
              </a:solidFill>
              <a:effectLst/>
              <a:latin typeface="Poppins" panose="00000500000000000000" pitchFamily="2" charset="0"/>
              <a:cs typeface="Poppins" panose="00000500000000000000" pitchFamily="2" charset="0"/>
            </a:endParaRPr>
          </a:p>
          <a:p>
            <a:pPr algn="ctr"/>
            <a:endParaRPr lang="en-GB" sz="4000" b="1" dirty="0">
              <a:solidFill>
                <a:srgbClr val="002919"/>
              </a:solidFill>
              <a:latin typeface="Poppins" panose="00000500000000000000" pitchFamily="2" charset="0"/>
              <a:cs typeface="Poppins" panose="00000500000000000000" pitchFamily="2" charset="0"/>
            </a:endParaRPr>
          </a:p>
        </p:txBody>
      </p:sp>
      <p:pic>
        <p:nvPicPr>
          <p:cNvPr id="9" name="Google Shape;771;g15b49ca006a_6_221">
            <a:extLst>
              <a:ext uri="{FF2B5EF4-FFF2-40B4-BE49-F238E27FC236}">
                <a16:creationId xmlns:a16="http://schemas.microsoft.com/office/drawing/2014/main" id="{58CDC4F0-6888-4247-BF4B-350C0767BAE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9369" y="3252886"/>
            <a:ext cx="1965948" cy="1934255"/>
          </a:xfrm>
          <a:prstGeom prst="rect">
            <a:avLst/>
          </a:prstGeom>
          <a:noFill/>
          <a:ln>
            <a:noFill/>
          </a:ln>
        </p:spPr>
      </p:pic>
      <p:pic>
        <p:nvPicPr>
          <p:cNvPr id="11" name="Google Shape;731;g157615d48ab_0_1553">
            <a:extLst>
              <a:ext uri="{FF2B5EF4-FFF2-40B4-BE49-F238E27FC236}">
                <a16:creationId xmlns:a16="http://schemas.microsoft.com/office/drawing/2014/main" id="{41E1D66F-BB80-44C3-89E2-5999D363712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20453559">
            <a:off x="6741712" y="5166904"/>
            <a:ext cx="5409748" cy="1679221"/>
          </a:xfrm>
          <a:prstGeom prst="rect">
            <a:avLst/>
          </a:prstGeom>
          <a:noFill/>
          <a:ln>
            <a:noFill/>
          </a:ln>
        </p:spPr>
      </p:pic>
    </p:spTree>
    <p:extLst>
      <p:ext uri="{BB962C8B-B14F-4D97-AF65-F5344CB8AC3E}">
        <p14:creationId xmlns:p14="http://schemas.microsoft.com/office/powerpoint/2010/main" val="1649137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15;g15b45387762_0_0">
            <a:extLst>
              <a:ext uri="{FF2B5EF4-FFF2-40B4-BE49-F238E27FC236}">
                <a16:creationId xmlns:a16="http://schemas.microsoft.com/office/drawing/2014/main" id="{E8DEDA26-C7C6-46DB-9FD5-2329DBA2F9F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
            <a:ext cx="12192000" cy="6858005"/>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2984446" y="896099"/>
            <a:ext cx="7162908" cy="1415742"/>
          </a:xfrm>
          <a:prstGeom prst="rect">
            <a:avLst/>
          </a:prstGeom>
          <a:noFill/>
          <a:ln>
            <a:noFill/>
          </a:ln>
        </p:spPr>
        <p:txBody>
          <a:bodyPr spcFirstLastPara="1" wrap="square" lIns="57150" tIns="91425" rIns="91425" bIns="91425" anchor="t" anchorCtr="0">
            <a:spAutoFit/>
          </a:bodyPr>
          <a:lstStyle/>
          <a:p>
            <a:pPr algn="ctr"/>
            <a:r>
              <a:rPr lang="en-GB" sz="4000" b="1" i="0" dirty="0">
                <a:solidFill>
                  <a:srgbClr val="002919"/>
                </a:solidFill>
                <a:effectLst/>
                <a:latin typeface="Poppins" panose="00000500000000000000" pitchFamily="2" charset="0"/>
                <a:cs typeface="Poppins" panose="00000500000000000000" pitchFamily="2" charset="0"/>
              </a:rPr>
              <a:t>Submit your answers at peoplesplanfornature.org </a:t>
            </a:r>
          </a:p>
        </p:txBody>
      </p:sp>
      <p:pic>
        <p:nvPicPr>
          <p:cNvPr id="4" name="Google Shape;617;g15b45387762_0_0">
            <a:extLst>
              <a:ext uri="{FF2B5EF4-FFF2-40B4-BE49-F238E27FC236}">
                <a16:creationId xmlns:a16="http://schemas.microsoft.com/office/drawing/2014/main" id="{D66BCE4C-ECE6-4AC0-9F0F-4F8903B7FD1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05171" y="2572946"/>
            <a:ext cx="4781658" cy="2199516"/>
          </a:xfrm>
          <a:prstGeom prst="rect">
            <a:avLst/>
          </a:prstGeom>
          <a:noFill/>
          <a:ln>
            <a:noFill/>
          </a:ln>
        </p:spPr>
      </p:pic>
    </p:spTree>
    <p:extLst>
      <p:ext uri="{BB962C8B-B14F-4D97-AF65-F5344CB8AC3E}">
        <p14:creationId xmlns:p14="http://schemas.microsoft.com/office/powerpoint/2010/main" val="32894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261194" cy="6852196"/>
          </a:xfrm>
          <a:prstGeom prst="rect">
            <a:avLst/>
          </a:prstGeom>
          <a:noFill/>
          <a:ln>
            <a:noFill/>
          </a:ln>
        </p:spPr>
      </p:pic>
      <p:pic>
        <p:nvPicPr>
          <p:cNvPr id="8" name="Google Shape;800;g157615d48ab_0_590">
            <a:extLst>
              <a:ext uri="{FF2B5EF4-FFF2-40B4-BE49-F238E27FC236}">
                <a16:creationId xmlns:a16="http://schemas.microsoft.com/office/drawing/2014/main" id="{1DE88BB4-8A0D-477D-9806-967B509FB4F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12632304" cy="6852196"/>
          </a:xfrm>
          <a:prstGeom prst="rect">
            <a:avLst/>
          </a:prstGeom>
          <a:noFill/>
          <a:ln>
            <a:noFill/>
          </a:ln>
        </p:spPr>
      </p:pic>
      <p:pic>
        <p:nvPicPr>
          <p:cNvPr id="9" name="Google Shape;814;g157615d48ab_0_1593">
            <a:extLst>
              <a:ext uri="{FF2B5EF4-FFF2-40B4-BE49-F238E27FC236}">
                <a16:creationId xmlns:a16="http://schemas.microsoft.com/office/drawing/2014/main" id="{42BA45BB-3CCB-46EE-A192-5A4BEAC5BBE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452265" y="3813248"/>
            <a:ext cx="3070333" cy="3044752"/>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2775365" y="1457670"/>
            <a:ext cx="6151568" cy="3877954"/>
          </a:xfrm>
          <a:prstGeom prst="rect">
            <a:avLst/>
          </a:prstGeom>
          <a:noFill/>
          <a:ln>
            <a:noFill/>
          </a:ln>
        </p:spPr>
        <p:txBody>
          <a:bodyPr spcFirstLastPara="1" wrap="square" lIns="57150" tIns="91425" rIns="91425" bIns="91425" anchor="t" anchorCtr="0">
            <a:spAutoFit/>
          </a:bodyPr>
          <a:lstStyle/>
          <a:p>
            <a:pPr algn="ctr"/>
            <a:r>
              <a:rPr lang="en-GB" sz="4000" b="1" i="0" dirty="0">
                <a:solidFill>
                  <a:srgbClr val="002919"/>
                </a:solidFill>
                <a:effectLst/>
                <a:latin typeface="Poppins" panose="00000500000000000000" pitchFamily="2" charset="0"/>
                <a:cs typeface="Poppins" panose="00000500000000000000" pitchFamily="2" charset="0"/>
              </a:rPr>
              <a:t>What do you love about nature in the UK? </a:t>
            </a:r>
          </a:p>
          <a:p>
            <a:pPr algn="ctr"/>
            <a:endParaRPr lang="en-GB" sz="4000" b="1" dirty="0">
              <a:solidFill>
                <a:srgbClr val="002919"/>
              </a:solidFill>
              <a:latin typeface="Poppins" panose="00000500000000000000" pitchFamily="2" charset="0"/>
              <a:cs typeface="Poppins" panose="00000500000000000000" pitchFamily="2" charset="0"/>
            </a:endParaRPr>
          </a:p>
          <a:p>
            <a:pPr algn="ctr"/>
            <a:r>
              <a:rPr lang="en-GB" sz="4000" b="1" i="0" dirty="0">
                <a:solidFill>
                  <a:srgbClr val="002919"/>
                </a:solidFill>
                <a:effectLst/>
                <a:latin typeface="Poppins" panose="00000500000000000000" pitchFamily="2" charset="0"/>
                <a:cs typeface="Poppins" panose="00000500000000000000" pitchFamily="2" charset="0"/>
              </a:rPr>
              <a:t>What would you miss if it disappeared?</a:t>
            </a:r>
          </a:p>
        </p:txBody>
      </p:sp>
      <p:pic>
        <p:nvPicPr>
          <p:cNvPr id="11" name="Google Shape;815;g157615d48ab_0_1593">
            <a:extLst>
              <a:ext uri="{FF2B5EF4-FFF2-40B4-BE49-F238E27FC236}">
                <a16:creationId xmlns:a16="http://schemas.microsoft.com/office/drawing/2014/main" id="{81C1F577-244A-4B64-822F-A6CE08D54CB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730100" y="537039"/>
            <a:ext cx="1826235" cy="1369585"/>
          </a:xfrm>
          <a:prstGeom prst="rect">
            <a:avLst/>
          </a:prstGeom>
          <a:noFill/>
          <a:ln>
            <a:noFill/>
          </a:ln>
        </p:spPr>
      </p:pic>
      <p:sp>
        <p:nvSpPr>
          <p:cNvPr id="10" name="TextBox 9">
            <a:extLst>
              <a:ext uri="{FF2B5EF4-FFF2-40B4-BE49-F238E27FC236}">
                <a16:creationId xmlns:a16="http://schemas.microsoft.com/office/drawing/2014/main" id="{F2255B71-1455-47E3-9C2B-71A06C8EFA70}"/>
              </a:ext>
            </a:extLst>
          </p:cNvPr>
          <p:cNvSpPr txBox="1"/>
          <p:nvPr/>
        </p:nvSpPr>
        <p:spPr>
          <a:xfrm>
            <a:off x="10208419" y="49363"/>
            <a:ext cx="1983580" cy="523220"/>
          </a:xfrm>
          <a:prstGeom prst="rect">
            <a:avLst/>
          </a:prstGeom>
          <a:noFill/>
        </p:spPr>
        <p:txBody>
          <a:bodyPr wrap="square">
            <a:spAutoFit/>
          </a:bodyPr>
          <a:lstStyle/>
          <a:p>
            <a:pPr algn="ctr"/>
            <a:r>
              <a:rPr lang="en-GB" sz="2800" b="1" i="0" dirty="0">
                <a:solidFill>
                  <a:schemeClr val="bg1"/>
                </a:solidFill>
                <a:effectLst/>
                <a:latin typeface="Poppins" panose="00000500000000000000" pitchFamily="2" charset="0"/>
                <a:cs typeface="Poppins" panose="00000500000000000000" pitchFamily="2" charset="0"/>
              </a:rPr>
              <a:t>Age 11 - 18</a:t>
            </a:r>
          </a:p>
        </p:txBody>
      </p:sp>
    </p:spTree>
    <p:extLst>
      <p:ext uri="{BB962C8B-B14F-4D97-AF65-F5344CB8AC3E}">
        <p14:creationId xmlns:p14="http://schemas.microsoft.com/office/powerpoint/2010/main" val="291111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261194" cy="6852196"/>
          </a:xfrm>
          <a:prstGeom prst="rect">
            <a:avLst/>
          </a:prstGeom>
          <a:noFill/>
          <a:ln>
            <a:noFill/>
          </a:ln>
        </p:spPr>
      </p:pic>
      <p:pic>
        <p:nvPicPr>
          <p:cNvPr id="10" name="Google Shape;800;g157615d48ab_0_590">
            <a:extLst>
              <a:ext uri="{FF2B5EF4-FFF2-40B4-BE49-F238E27FC236}">
                <a16:creationId xmlns:a16="http://schemas.microsoft.com/office/drawing/2014/main" id="{16AD9A8A-9599-45B8-A062-F18C998E9DA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12632304" cy="6852196"/>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3105565" y="1378774"/>
            <a:ext cx="5517735" cy="3877954"/>
          </a:xfrm>
          <a:prstGeom prst="rect">
            <a:avLst/>
          </a:prstGeom>
          <a:noFill/>
          <a:ln>
            <a:noFill/>
          </a:ln>
        </p:spPr>
        <p:txBody>
          <a:bodyPr spcFirstLastPara="1" wrap="square" lIns="57150" tIns="91425" rIns="91425" bIns="91425" anchor="t" anchorCtr="0">
            <a:spAutoFit/>
          </a:bodyPr>
          <a:lstStyle/>
          <a:p>
            <a:pPr algn="ctr"/>
            <a:r>
              <a:rPr lang="en-GB" sz="4000" b="1" i="0" dirty="0">
                <a:solidFill>
                  <a:srgbClr val="002919"/>
                </a:solidFill>
                <a:effectLst/>
                <a:latin typeface="Poppins" panose="00000500000000000000" pitchFamily="2" charset="0"/>
                <a:cs typeface="Poppins" panose="00000500000000000000" pitchFamily="2" charset="0"/>
              </a:rPr>
              <a:t>Imagine it's 2050 and nature in the UK is thriving. </a:t>
            </a:r>
          </a:p>
          <a:p>
            <a:pPr algn="ctr"/>
            <a:endParaRPr lang="en-GB" sz="4000" b="1" dirty="0">
              <a:solidFill>
                <a:srgbClr val="002919"/>
              </a:solidFill>
              <a:latin typeface="Poppins" panose="00000500000000000000" pitchFamily="2" charset="0"/>
              <a:cs typeface="Poppins" panose="00000500000000000000" pitchFamily="2" charset="0"/>
            </a:endParaRPr>
          </a:p>
          <a:p>
            <a:pPr algn="ctr"/>
            <a:r>
              <a:rPr lang="en-GB" sz="4000" b="1" i="0" dirty="0">
                <a:solidFill>
                  <a:srgbClr val="002919"/>
                </a:solidFill>
                <a:effectLst/>
                <a:latin typeface="Poppins" panose="00000500000000000000" pitchFamily="2" charset="0"/>
                <a:cs typeface="Poppins" panose="00000500000000000000" pitchFamily="2" charset="0"/>
              </a:rPr>
              <a:t>What is different from now?</a:t>
            </a:r>
          </a:p>
        </p:txBody>
      </p:sp>
      <p:pic>
        <p:nvPicPr>
          <p:cNvPr id="11" name="Google Shape;801;g157615d48ab_0_590">
            <a:extLst>
              <a:ext uri="{FF2B5EF4-FFF2-40B4-BE49-F238E27FC236}">
                <a16:creationId xmlns:a16="http://schemas.microsoft.com/office/drawing/2014/main" id="{314BDD10-5094-4DB0-BDEE-A55A4ECDB86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 y="1835768"/>
            <a:ext cx="2827186" cy="1590330"/>
          </a:xfrm>
          <a:prstGeom prst="rect">
            <a:avLst/>
          </a:prstGeom>
          <a:noFill/>
          <a:ln>
            <a:noFill/>
          </a:ln>
        </p:spPr>
      </p:pic>
      <p:pic>
        <p:nvPicPr>
          <p:cNvPr id="8" name="Google Shape;637;g157615d48ab_0_1055">
            <a:extLst>
              <a:ext uri="{FF2B5EF4-FFF2-40B4-BE49-F238E27FC236}">
                <a16:creationId xmlns:a16="http://schemas.microsoft.com/office/drawing/2014/main" id="{7803C065-85CF-42B9-BE8E-8A73990F3224}"/>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91633" y="2791771"/>
            <a:ext cx="4100366" cy="5998442"/>
          </a:xfrm>
          <a:prstGeom prst="rect">
            <a:avLst/>
          </a:prstGeom>
          <a:noFill/>
          <a:ln>
            <a:noFill/>
          </a:ln>
        </p:spPr>
      </p:pic>
    </p:spTree>
    <p:extLst>
      <p:ext uri="{BB962C8B-B14F-4D97-AF65-F5344CB8AC3E}">
        <p14:creationId xmlns:p14="http://schemas.microsoft.com/office/powerpoint/2010/main" val="3911967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758;g15bdd3b83aa_39_452">
            <a:extLst>
              <a:ext uri="{FF2B5EF4-FFF2-40B4-BE49-F238E27FC236}">
                <a16:creationId xmlns:a16="http://schemas.microsoft.com/office/drawing/2014/main" id="{D469999B-D161-4072-93BE-13101CA4609C}"/>
              </a:ext>
            </a:extLst>
          </p:cNvPr>
          <p:cNvSpPr/>
          <p:nvPr/>
        </p:nvSpPr>
        <p:spPr>
          <a:xfrm>
            <a:off x="0" y="-200"/>
            <a:ext cx="12192000" cy="6858200"/>
          </a:xfrm>
          <a:prstGeom prst="rect">
            <a:avLst/>
          </a:prstGeom>
          <a:solidFill>
            <a:srgbClr val="FDEC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pic>
        <p:nvPicPr>
          <p:cNvPr id="10" name="Google Shape;759;g15bdd3b83aa_39_452">
            <a:extLst>
              <a:ext uri="{FF2B5EF4-FFF2-40B4-BE49-F238E27FC236}">
                <a16:creationId xmlns:a16="http://schemas.microsoft.com/office/drawing/2014/main" id="{59FD0F61-84CA-4D29-97FB-2EF3BBC3A98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3551900" y="-200"/>
            <a:ext cx="8640100" cy="6858199"/>
          </a:xfrm>
          <a:prstGeom prst="rect">
            <a:avLst/>
          </a:prstGeom>
          <a:noFill/>
          <a:ln>
            <a:noFill/>
          </a:ln>
        </p:spPr>
      </p:pic>
      <p:sp>
        <p:nvSpPr>
          <p:cNvPr id="6" name="Google Shape;616;g15b45387762_0_0">
            <a:extLst>
              <a:ext uri="{FF2B5EF4-FFF2-40B4-BE49-F238E27FC236}">
                <a16:creationId xmlns:a16="http://schemas.microsoft.com/office/drawing/2014/main" id="{1F43F339-562E-4328-B124-A903883B94D6}"/>
              </a:ext>
            </a:extLst>
          </p:cNvPr>
          <p:cNvSpPr txBox="1"/>
          <p:nvPr/>
        </p:nvSpPr>
        <p:spPr>
          <a:xfrm>
            <a:off x="-390633" y="439854"/>
            <a:ext cx="5724633" cy="3877954"/>
          </a:xfrm>
          <a:prstGeom prst="rect">
            <a:avLst/>
          </a:prstGeom>
          <a:noFill/>
          <a:ln>
            <a:noFill/>
          </a:ln>
        </p:spPr>
        <p:txBody>
          <a:bodyPr spcFirstLastPara="1" wrap="square" lIns="57150" tIns="91425" rIns="91425" bIns="91425" anchor="t" anchorCtr="0">
            <a:spAutoFit/>
          </a:bodyPr>
          <a:lstStyle/>
          <a:p>
            <a:pPr marL="914400" marR="0" lvl="0" indent="0" rtl="0">
              <a:lnSpc>
                <a:spcPct val="100000"/>
              </a:lnSpc>
              <a:spcBef>
                <a:spcPts val="0"/>
              </a:spcBef>
              <a:spcAft>
                <a:spcPts val="0"/>
              </a:spcAft>
              <a:buClr>
                <a:srgbClr val="000000"/>
              </a:buClr>
              <a:buSzPts val="5000"/>
              <a:buFont typeface="Arial"/>
              <a:buNone/>
            </a:pPr>
            <a:r>
              <a:rPr lang="en-GB" sz="6000" b="1" i="0" u="none" strike="noStrike" cap="none" dirty="0">
                <a:solidFill>
                  <a:srgbClr val="002919"/>
                </a:solidFill>
                <a:latin typeface="Poppins"/>
                <a:ea typeface="Poppins"/>
                <a:cs typeface="Poppins"/>
                <a:sym typeface="Poppins"/>
              </a:rPr>
              <a:t>What is the People’s Plan For Nature?</a:t>
            </a:r>
          </a:p>
        </p:txBody>
      </p:sp>
      <p:sp>
        <p:nvSpPr>
          <p:cNvPr id="7" name="Google Shape;616;g15b45387762_0_0">
            <a:extLst>
              <a:ext uri="{FF2B5EF4-FFF2-40B4-BE49-F238E27FC236}">
                <a16:creationId xmlns:a16="http://schemas.microsoft.com/office/drawing/2014/main" id="{69A2EE77-EDCE-44E1-97E1-A37C90042CB4}"/>
              </a:ext>
            </a:extLst>
          </p:cNvPr>
          <p:cNvSpPr txBox="1"/>
          <p:nvPr/>
        </p:nvSpPr>
        <p:spPr>
          <a:xfrm>
            <a:off x="5751795" y="393180"/>
            <a:ext cx="6229400" cy="2154406"/>
          </a:xfrm>
          <a:prstGeom prst="rect">
            <a:avLst/>
          </a:prstGeom>
          <a:noFill/>
          <a:ln>
            <a:noFill/>
          </a:ln>
        </p:spPr>
        <p:txBody>
          <a:bodyPr spcFirstLastPara="1" wrap="square" lIns="57150" tIns="91425" rIns="91425" bIns="91425" anchor="t" anchorCtr="0">
            <a:spAutoFit/>
          </a:bodyPr>
          <a:lstStyle/>
          <a:p>
            <a:pPr marL="914400" marR="0" lvl="0" indent="0" rtl="0">
              <a:lnSpc>
                <a:spcPct val="100000"/>
              </a:lnSpc>
              <a:spcBef>
                <a:spcPts val="0"/>
              </a:spcBef>
              <a:spcAft>
                <a:spcPts val="0"/>
              </a:spcAft>
              <a:buClr>
                <a:srgbClr val="000000"/>
              </a:buClr>
              <a:buSzPts val="5000"/>
              <a:buFont typeface="Arial"/>
              <a:buNone/>
            </a:pPr>
            <a:r>
              <a:rPr lang="en-GB" sz="3200" dirty="0">
                <a:solidFill>
                  <a:srgbClr val="FDECE5"/>
                </a:solidFill>
                <a:latin typeface="Poppins" panose="00000500000000000000" pitchFamily="2" charset="0"/>
                <a:ea typeface="Poppins Light"/>
                <a:cs typeface="Poppins" panose="00000500000000000000" pitchFamily="2" charset="0"/>
                <a:sym typeface="Poppins Light"/>
              </a:rPr>
              <a:t>It’s the biggest ever conversation about the future of nature in the UK.</a:t>
            </a:r>
          </a:p>
          <a:p>
            <a:pPr marL="914400" marR="0" lvl="0" indent="0" rtl="0">
              <a:lnSpc>
                <a:spcPct val="100000"/>
              </a:lnSpc>
              <a:spcBef>
                <a:spcPts val="0"/>
              </a:spcBef>
              <a:spcAft>
                <a:spcPts val="0"/>
              </a:spcAft>
              <a:buClr>
                <a:srgbClr val="000000"/>
              </a:buClr>
              <a:buSzPts val="5000"/>
              <a:buFont typeface="Arial"/>
              <a:buNone/>
            </a:pPr>
            <a:endParaRPr lang="en-GB" sz="3200" i="0" u="none" strike="noStrike" cap="none" dirty="0">
              <a:solidFill>
                <a:srgbClr val="FDECE5"/>
              </a:solidFill>
              <a:latin typeface="Poppins" panose="00000500000000000000" pitchFamily="2" charset="0"/>
              <a:ea typeface="Poppins"/>
              <a:cs typeface="Poppins" panose="00000500000000000000" pitchFamily="2" charset="0"/>
              <a:sym typeface="Poppins Light"/>
            </a:endParaRPr>
          </a:p>
        </p:txBody>
      </p:sp>
      <p:pic>
        <p:nvPicPr>
          <p:cNvPr id="5" name="Google Shape;761;g15bdd3b83aa_39_452">
            <a:extLst>
              <a:ext uri="{FF2B5EF4-FFF2-40B4-BE49-F238E27FC236}">
                <a16:creationId xmlns:a16="http://schemas.microsoft.com/office/drawing/2014/main" id="{E9FAEDAD-2552-469D-BBA0-6AB7472B74F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4065567"/>
            <a:ext cx="12192000" cy="2792433"/>
          </a:xfrm>
          <a:prstGeom prst="rect">
            <a:avLst/>
          </a:prstGeom>
          <a:noFill/>
          <a:ln>
            <a:noFill/>
          </a:ln>
        </p:spPr>
      </p:pic>
      <p:sp>
        <p:nvSpPr>
          <p:cNvPr id="11" name="TextBox 10">
            <a:extLst>
              <a:ext uri="{FF2B5EF4-FFF2-40B4-BE49-F238E27FC236}">
                <a16:creationId xmlns:a16="http://schemas.microsoft.com/office/drawing/2014/main" id="{172E1823-5321-4482-90DF-D70AF85F1617}"/>
              </a:ext>
            </a:extLst>
          </p:cNvPr>
          <p:cNvSpPr txBox="1"/>
          <p:nvPr/>
        </p:nvSpPr>
        <p:spPr>
          <a:xfrm>
            <a:off x="4610100" y="2500912"/>
            <a:ext cx="7258050" cy="2062103"/>
          </a:xfrm>
          <a:prstGeom prst="rect">
            <a:avLst/>
          </a:prstGeom>
          <a:noFill/>
        </p:spPr>
        <p:txBody>
          <a:bodyPr wrap="square" lIns="91440" tIns="45720" rIns="91440" bIns="45720" anchor="t">
            <a:spAutoFit/>
          </a:bodyPr>
          <a:lstStyle/>
          <a:p>
            <a:pPr marL="914400" marR="0" lvl="0" indent="0" rtl="0">
              <a:lnSpc>
                <a:spcPct val="100000"/>
              </a:lnSpc>
              <a:spcBef>
                <a:spcPts val="0"/>
              </a:spcBef>
              <a:spcAft>
                <a:spcPts val="0"/>
              </a:spcAft>
              <a:buClr>
                <a:srgbClr val="000000"/>
              </a:buClr>
              <a:buSzPts val="5000"/>
              <a:buFont typeface="Arial"/>
              <a:buNone/>
            </a:pPr>
            <a:r>
              <a:rPr lang="en-GB" sz="3200" dirty="0">
                <a:solidFill>
                  <a:srgbClr val="FDECE5"/>
                </a:solidFill>
                <a:latin typeface="Poppins"/>
                <a:ea typeface="Poppins"/>
                <a:cs typeface="Poppins"/>
                <a:sym typeface="Poppins"/>
              </a:rPr>
              <a:t>It’s thousands of people coming together to create a plan that inspires us all to take positive action for nature.</a:t>
            </a:r>
            <a:endParaRPr lang="en-GB" sz="3200" i="0" u="none" strike="noStrike" cap="none" dirty="0">
              <a:solidFill>
                <a:srgbClr val="FDECE5"/>
              </a:solidFill>
              <a:latin typeface="Poppins"/>
              <a:ea typeface="Poppins"/>
              <a:cs typeface="Poppins"/>
              <a:sym typeface="Poppins"/>
            </a:endParaRPr>
          </a:p>
        </p:txBody>
      </p:sp>
    </p:spTree>
    <p:extLst>
      <p:ext uri="{BB962C8B-B14F-4D97-AF65-F5344CB8AC3E}">
        <p14:creationId xmlns:p14="http://schemas.microsoft.com/office/powerpoint/2010/main" val="2525327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9;g157615d48ab_0_1593">
            <a:extLst>
              <a:ext uri="{FF2B5EF4-FFF2-40B4-BE49-F238E27FC236}">
                <a16:creationId xmlns:a16="http://schemas.microsoft.com/office/drawing/2014/main" id="{174D2CA1-3CD4-440C-8010-936CA0B765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261194" cy="6852196"/>
          </a:xfrm>
          <a:prstGeom prst="rect">
            <a:avLst/>
          </a:prstGeom>
          <a:noFill/>
          <a:ln>
            <a:noFill/>
          </a:ln>
        </p:spPr>
      </p:pic>
      <p:pic>
        <p:nvPicPr>
          <p:cNvPr id="10" name="Google Shape;800;g157615d48ab_0_590">
            <a:extLst>
              <a:ext uri="{FF2B5EF4-FFF2-40B4-BE49-F238E27FC236}">
                <a16:creationId xmlns:a16="http://schemas.microsoft.com/office/drawing/2014/main" id="{073ACF2C-885A-47B5-BA02-19AD775088D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12632304" cy="6852196"/>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2775365" y="1457670"/>
            <a:ext cx="6151568" cy="3262401"/>
          </a:xfrm>
          <a:prstGeom prst="rect">
            <a:avLst/>
          </a:prstGeom>
          <a:noFill/>
          <a:ln>
            <a:noFill/>
          </a:ln>
        </p:spPr>
        <p:txBody>
          <a:bodyPr spcFirstLastPara="1" wrap="square" lIns="57150" tIns="91425" rIns="91425" bIns="91425" anchor="t" anchorCtr="0">
            <a:spAutoFit/>
          </a:bodyPr>
          <a:lstStyle/>
          <a:p>
            <a:pPr algn="ctr"/>
            <a:r>
              <a:rPr lang="en-GB" sz="4000" b="1" i="0" dirty="0">
                <a:solidFill>
                  <a:srgbClr val="002919"/>
                </a:solidFill>
                <a:effectLst/>
                <a:latin typeface="Poppins" panose="00000500000000000000" pitchFamily="2" charset="0"/>
                <a:cs typeface="Poppins" panose="00000500000000000000" pitchFamily="2" charset="0"/>
              </a:rPr>
              <a:t>What exciting examples have you seen of people working together to restore and protect nature?</a:t>
            </a:r>
          </a:p>
        </p:txBody>
      </p:sp>
      <p:pic>
        <p:nvPicPr>
          <p:cNvPr id="6" name="Google Shape;771;g15b49ca006a_6_221">
            <a:extLst>
              <a:ext uri="{FF2B5EF4-FFF2-40B4-BE49-F238E27FC236}">
                <a16:creationId xmlns:a16="http://schemas.microsoft.com/office/drawing/2014/main" id="{4BED240F-697F-4630-A930-DF20712951D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9417" y="2998886"/>
            <a:ext cx="1965948" cy="1934255"/>
          </a:xfrm>
          <a:prstGeom prst="rect">
            <a:avLst/>
          </a:prstGeom>
          <a:noFill/>
          <a:ln>
            <a:noFill/>
          </a:ln>
        </p:spPr>
      </p:pic>
      <p:pic>
        <p:nvPicPr>
          <p:cNvPr id="8" name="Google Shape;731;g157615d48ab_0_1553">
            <a:extLst>
              <a:ext uri="{FF2B5EF4-FFF2-40B4-BE49-F238E27FC236}">
                <a16:creationId xmlns:a16="http://schemas.microsoft.com/office/drawing/2014/main" id="{358A7210-2FB7-4693-8BBE-985906CCFE0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20453559">
            <a:off x="6741712" y="5166904"/>
            <a:ext cx="5409748" cy="1679221"/>
          </a:xfrm>
          <a:prstGeom prst="rect">
            <a:avLst/>
          </a:prstGeom>
          <a:noFill/>
          <a:ln>
            <a:noFill/>
          </a:ln>
        </p:spPr>
      </p:pic>
      <p:sp>
        <p:nvSpPr>
          <p:cNvPr id="9" name="TextBox 8">
            <a:extLst>
              <a:ext uri="{FF2B5EF4-FFF2-40B4-BE49-F238E27FC236}">
                <a16:creationId xmlns:a16="http://schemas.microsoft.com/office/drawing/2014/main" id="{9F1F4D62-9D58-4738-89CE-328B0F7DE32F}"/>
              </a:ext>
            </a:extLst>
          </p:cNvPr>
          <p:cNvSpPr txBox="1"/>
          <p:nvPr/>
        </p:nvSpPr>
        <p:spPr>
          <a:xfrm>
            <a:off x="10208419" y="49363"/>
            <a:ext cx="1983580" cy="523220"/>
          </a:xfrm>
          <a:prstGeom prst="rect">
            <a:avLst/>
          </a:prstGeom>
          <a:noFill/>
        </p:spPr>
        <p:txBody>
          <a:bodyPr wrap="square">
            <a:spAutoFit/>
          </a:bodyPr>
          <a:lstStyle/>
          <a:p>
            <a:pPr algn="ctr"/>
            <a:r>
              <a:rPr lang="en-GB" sz="2800" b="1" i="0" dirty="0">
                <a:solidFill>
                  <a:schemeClr val="bg1"/>
                </a:solidFill>
                <a:effectLst/>
                <a:latin typeface="Poppins" panose="00000500000000000000" pitchFamily="2" charset="0"/>
                <a:cs typeface="Poppins" panose="00000500000000000000" pitchFamily="2" charset="0"/>
              </a:rPr>
              <a:t>Age 11 - 18</a:t>
            </a:r>
          </a:p>
        </p:txBody>
      </p:sp>
      <p:sp>
        <p:nvSpPr>
          <p:cNvPr id="11" name="TextBox 10">
            <a:extLst>
              <a:ext uri="{FF2B5EF4-FFF2-40B4-BE49-F238E27FC236}">
                <a16:creationId xmlns:a16="http://schemas.microsoft.com/office/drawing/2014/main" id="{DA9D8F3C-B3F7-4C77-A8AA-E58A405B09BD}"/>
              </a:ext>
            </a:extLst>
          </p:cNvPr>
          <p:cNvSpPr txBox="1"/>
          <p:nvPr/>
        </p:nvSpPr>
        <p:spPr>
          <a:xfrm>
            <a:off x="3160059" y="3513729"/>
            <a:ext cx="6320116" cy="646331"/>
          </a:xfrm>
          <a:prstGeom prst="rect">
            <a:avLst/>
          </a:prstGeom>
          <a:noFill/>
        </p:spPr>
        <p:txBody>
          <a:bodyPr wrap="square">
            <a:spAutoFit/>
          </a:bodyPr>
          <a:lstStyle/>
          <a:p>
            <a:r>
              <a:rPr lang="en-GB" dirty="0"/>
              <a:t>https://www.wwf.org.uk/get-involved/schools/peoplesplanfornature</a:t>
            </a:r>
          </a:p>
        </p:txBody>
      </p:sp>
    </p:spTree>
    <p:extLst>
      <p:ext uri="{BB962C8B-B14F-4D97-AF65-F5344CB8AC3E}">
        <p14:creationId xmlns:p14="http://schemas.microsoft.com/office/powerpoint/2010/main" val="3032043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15;g15b45387762_0_0">
            <a:extLst>
              <a:ext uri="{FF2B5EF4-FFF2-40B4-BE49-F238E27FC236}">
                <a16:creationId xmlns:a16="http://schemas.microsoft.com/office/drawing/2014/main" id="{E8DEDA26-C7C6-46DB-9FD5-2329DBA2F9F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
            <a:ext cx="12192000" cy="6858005"/>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2743146" y="896099"/>
            <a:ext cx="7162908" cy="1415742"/>
          </a:xfrm>
          <a:prstGeom prst="rect">
            <a:avLst/>
          </a:prstGeom>
          <a:noFill/>
          <a:ln>
            <a:noFill/>
          </a:ln>
        </p:spPr>
        <p:txBody>
          <a:bodyPr spcFirstLastPara="1" wrap="square" lIns="57150" tIns="91425" rIns="91425" bIns="91425" anchor="t" anchorCtr="0">
            <a:spAutoFit/>
          </a:bodyPr>
          <a:lstStyle/>
          <a:p>
            <a:pPr algn="ctr"/>
            <a:r>
              <a:rPr lang="en-GB" sz="4000" i="0" dirty="0">
                <a:solidFill>
                  <a:srgbClr val="002919"/>
                </a:solidFill>
                <a:effectLst/>
                <a:latin typeface="Poppins" panose="00000500000000000000" pitchFamily="2" charset="0"/>
                <a:cs typeface="Poppins" panose="00000500000000000000" pitchFamily="2" charset="0"/>
              </a:rPr>
              <a:t>Submit your answers at </a:t>
            </a:r>
            <a:r>
              <a:rPr lang="en-GB" sz="4000" b="1" i="0" dirty="0">
                <a:solidFill>
                  <a:srgbClr val="002919"/>
                </a:solidFill>
                <a:effectLst/>
                <a:latin typeface="Poppins" panose="00000500000000000000" pitchFamily="2" charset="0"/>
                <a:cs typeface="Poppins" panose="00000500000000000000" pitchFamily="2" charset="0"/>
              </a:rPr>
              <a:t>peoplesplanfornature.org </a:t>
            </a:r>
          </a:p>
        </p:txBody>
      </p:sp>
      <p:pic>
        <p:nvPicPr>
          <p:cNvPr id="4" name="Google Shape;617;g15b45387762_0_0">
            <a:extLst>
              <a:ext uri="{FF2B5EF4-FFF2-40B4-BE49-F238E27FC236}">
                <a16:creationId xmlns:a16="http://schemas.microsoft.com/office/drawing/2014/main" id="{D66BCE4C-ECE6-4AC0-9F0F-4F8903B7FD1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05171" y="2572946"/>
            <a:ext cx="4781658" cy="2199516"/>
          </a:xfrm>
          <a:prstGeom prst="rect">
            <a:avLst/>
          </a:prstGeom>
          <a:noFill/>
          <a:ln>
            <a:noFill/>
          </a:ln>
        </p:spPr>
      </p:pic>
    </p:spTree>
    <p:extLst>
      <p:ext uri="{BB962C8B-B14F-4D97-AF65-F5344CB8AC3E}">
        <p14:creationId xmlns:p14="http://schemas.microsoft.com/office/powerpoint/2010/main" val="2782922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8;g15bdd3b83aa_39_452">
            <a:extLst>
              <a:ext uri="{FF2B5EF4-FFF2-40B4-BE49-F238E27FC236}">
                <a16:creationId xmlns:a16="http://schemas.microsoft.com/office/drawing/2014/main" id="{BD637C7B-4CDA-4EC9-BD67-9422FD37E9FD}"/>
              </a:ext>
            </a:extLst>
          </p:cNvPr>
          <p:cNvSpPr/>
          <p:nvPr/>
        </p:nvSpPr>
        <p:spPr>
          <a:xfrm>
            <a:off x="-50" y="-200"/>
            <a:ext cx="12191992" cy="6858200"/>
          </a:xfrm>
          <a:prstGeom prst="rect">
            <a:avLst/>
          </a:prstGeom>
          <a:solidFill>
            <a:srgbClr val="FDEC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pic>
        <p:nvPicPr>
          <p:cNvPr id="5" name="Google Shape;759;g15bdd3b83aa_39_452">
            <a:extLst>
              <a:ext uri="{FF2B5EF4-FFF2-40B4-BE49-F238E27FC236}">
                <a16:creationId xmlns:a16="http://schemas.microsoft.com/office/drawing/2014/main" id="{7B392AEE-DF25-4D6F-9765-E7D4B3271279}"/>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0" y="-76200"/>
            <a:ext cx="6772326" cy="6659878"/>
          </a:xfrm>
          <a:prstGeom prst="rect">
            <a:avLst/>
          </a:prstGeom>
          <a:noFill/>
          <a:ln>
            <a:noFill/>
          </a:ln>
        </p:spPr>
      </p:pic>
      <p:pic>
        <p:nvPicPr>
          <p:cNvPr id="8" name="Google Shape;749;g15bdd3b83aa_39_442">
            <a:extLst>
              <a:ext uri="{FF2B5EF4-FFF2-40B4-BE49-F238E27FC236}">
                <a16:creationId xmlns:a16="http://schemas.microsoft.com/office/drawing/2014/main" id="{B658DA38-7CF4-41B6-83A8-F6E6918C343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 y="1033900"/>
            <a:ext cx="12192000" cy="5824100"/>
          </a:xfrm>
          <a:prstGeom prst="rect">
            <a:avLst/>
          </a:prstGeom>
          <a:noFill/>
          <a:ln>
            <a:noFill/>
          </a:ln>
        </p:spPr>
      </p:pic>
      <p:sp>
        <p:nvSpPr>
          <p:cNvPr id="7" name="Google Shape;616;g15b45387762_0_0">
            <a:extLst>
              <a:ext uri="{FF2B5EF4-FFF2-40B4-BE49-F238E27FC236}">
                <a16:creationId xmlns:a16="http://schemas.microsoft.com/office/drawing/2014/main" id="{69A2EE77-EDCE-44E1-97E1-A37C90042CB4}"/>
              </a:ext>
            </a:extLst>
          </p:cNvPr>
          <p:cNvSpPr txBox="1"/>
          <p:nvPr/>
        </p:nvSpPr>
        <p:spPr>
          <a:xfrm>
            <a:off x="5340983" y="477309"/>
            <a:ext cx="6689091" cy="4616618"/>
          </a:xfrm>
          <a:prstGeom prst="rect">
            <a:avLst/>
          </a:prstGeom>
          <a:noFill/>
          <a:ln>
            <a:noFill/>
          </a:ln>
        </p:spPr>
        <p:txBody>
          <a:bodyPr spcFirstLastPara="1" wrap="square" lIns="57150" tIns="91425" rIns="91425" bIns="91425" anchor="t" anchorCtr="0">
            <a:spAutoFit/>
          </a:bodyPr>
          <a:lstStyle/>
          <a:p>
            <a:pPr marL="914400" marR="0" lvl="0" indent="0" rtl="0">
              <a:lnSpc>
                <a:spcPct val="100000"/>
              </a:lnSpc>
              <a:spcBef>
                <a:spcPts val="0"/>
              </a:spcBef>
              <a:spcAft>
                <a:spcPts val="0"/>
              </a:spcAft>
              <a:buClr>
                <a:srgbClr val="000000"/>
              </a:buClr>
              <a:buSzPts val="5000"/>
              <a:buFont typeface="Arial"/>
              <a:buNone/>
            </a:pPr>
            <a:r>
              <a:rPr lang="en" sz="3200" dirty="0">
                <a:solidFill>
                  <a:srgbClr val="002919"/>
                </a:solidFill>
                <a:latin typeface="Poppins" panose="00000500000000000000" pitchFamily="2" charset="0"/>
                <a:ea typeface="Poppins Light"/>
                <a:cs typeface="Poppins" panose="00000500000000000000" pitchFamily="2" charset="0"/>
                <a:sym typeface="Poppins Light"/>
              </a:rPr>
              <a:t>Use the slides in this deck to hold a class discussion based around important nature questions.</a:t>
            </a:r>
          </a:p>
          <a:p>
            <a:pPr marL="914400" marR="0" lvl="0" indent="0" rtl="0">
              <a:lnSpc>
                <a:spcPct val="100000"/>
              </a:lnSpc>
              <a:spcBef>
                <a:spcPts val="0"/>
              </a:spcBef>
              <a:spcAft>
                <a:spcPts val="0"/>
              </a:spcAft>
              <a:buClr>
                <a:srgbClr val="000000"/>
              </a:buClr>
              <a:buSzPts val="5000"/>
              <a:buFont typeface="Arial"/>
              <a:buNone/>
            </a:pPr>
            <a:endParaRPr lang="en" sz="3200" i="0" u="none" strike="noStrike" cap="none" dirty="0">
              <a:solidFill>
                <a:srgbClr val="002919"/>
              </a:solidFill>
              <a:latin typeface="Poppins" panose="00000500000000000000" pitchFamily="2" charset="0"/>
              <a:ea typeface="Poppins"/>
              <a:cs typeface="Poppins" panose="00000500000000000000" pitchFamily="2" charset="0"/>
              <a:sym typeface="Poppins Light"/>
            </a:endParaRPr>
          </a:p>
          <a:p>
            <a:pPr marL="914400" marR="0" lvl="0" indent="0" rtl="0">
              <a:lnSpc>
                <a:spcPct val="100000"/>
              </a:lnSpc>
              <a:spcBef>
                <a:spcPts val="0"/>
              </a:spcBef>
              <a:spcAft>
                <a:spcPts val="0"/>
              </a:spcAft>
              <a:buClr>
                <a:srgbClr val="000000"/>
              </a:buClr>
              <a:buSzPts val="5000"/>
              <a:buFont typeface="Arial"/>
              <a:buNone/>
            </a:pPr>
            <a:r>
              <a:rPr lang="en-GB" sz="3200" dirty="0">
                <a:solidFill>
                  <a:srgbClr val="002919"/>
                </a:solidFill>
                <a:latin typeface="Poppins" panose="00000500000000000000" pitchFamily="2" charset="0"/>
                <a:ea typeface="Poppins"/>
                <a:cs typeface="Poppins" panose="00000500000000000000" pitchFamily="2" charset="0"/>
                <a:sym typeface="Poppins Light"/>
              </a:rPr>
              <a:t>Your </a:t>
            </a:r>
            <a:r>
              <a:rPr lang="en" sz="3200" dirty="0">
                <a:solidFill>
                  <a:srgbClr val="002919"/>
                </a:solidFill>
                <a:latin typeface="Poppins" panose="00000500000000000000" pitchFamily="2" charset="0"/>
                <a:ea typeface="Poppins"/>
                <a:cs typeface="Poppins" panose="00000500000000000000" pitchFamily="2" charset="0"/>
                <a:sym typeface="Poppins Light"/>
              </a:rPr>
              <a:t>teacher can submit your class’s reponses at </a:t>
            </a:r>
            <a:r>
              <a:rPr lang="en-GB" sz="3200" b="1" dirty="0">
                <a:solidFill>
                  <a:srgbClr val="002919"/>
                </a:solidFill>
                <a:latin typeface="Poppins" panose="00000500000000000000" pitchFamily="2" charset="0"/>
                <a:ea typeface="Poppins"/>
                <a:cs typeface="Poppins" panose="00000500000000000000" pitchFamily="2" charset="0"/>
                <a:sym typeface="Poppins Light"/>
              </a:rPr>
              <a:t>peoplesplanfornature.org </a:t>
            </a:r>
            <a:r>
              <a:rPr lang="en-GB" sz="3200" dirty="0">
                <a:solidFill>
                  <a:srgbClr val="002919"/>
                </a:solidFill>
                <a:latin typeface="Poppins" panose="00000500000000000000" pitchFamily="2" charset="0"/>
                <a:ea typeface="Poppins"/>
                <a:cs typeface="Poppins" panose="00000500000000000000" pitchFamily="2" charset="0"/>
                <a:sym typeface="Poppins Light"/>
              </a:rPr>
              <a:t>by 30</a:t>
            </a:r>
            <a:r>
              <a:rPr lang="en-GB" sz="3200" baseline="30000" dirty="0">
                <a:solidFill>
                  <a:srgbClr val="002919"/>
                </a:solidFill>
                <a:latin typeface="Poppins" panose="00000500000000000000" pitchFamily="2" charset="0"/>
                <a:ea typeface="Poppins"/>
                <a:cs typeface="Poppins" panose="00000500000000000000" pitchFamily="2" charset="0"/>
                <a:sym typeface="Poppins Light"/>
              </a:rPr>
              <a:t>th</a:t>
            </a:r>
            <a:r>
              <a:rPr lang="en-GB" sz="3200" dirty="0">
                <a:solidFill>
                  <a:srgbClr val="002919"/>
                </a:solidFill>
                <a:latin typeface="Poppins" panose="00000500000000000000" pitchFamily="2" charset="0"/>
                <a:ea typeface="Poppins"/>
                <a:cs typeface="Poppins" panose="00000500000000000000" pitchFamily="2" charset="0"/>
                <a:sym typeface="Poppins Light"/>
              </a:rPr>
              <a:t> October.</a:t>
            </a:r>
            <a:endParaRPr sz="3200" i="0" u="none" strike="noStrike" cap="none" dirty="0">
              <a:solidFill>
                <a:srgbClr val="002919"/>
              </a:solidFill>
              <a:latin typeface="Poppins" panose="00000500000000000000" pitchFamily="2" charset="0"/>
              <a:ea typeface="Poppins"/>
              <a:cs typeface="Poppins" panose="00000500000000000000" pitchFamily="2" charset="0"/>
              <a:sym typeface="Poppins"/>
            </a:endParaRPr>
          </a:p>
        </p:txBody>
      </p:sp>
      <p:sp>
        <p:nvSpPr>
          <p:cNvPr id="6" name="Google Shape;616;g15b45387762_0_0">
            <a:extLst>
              <a:ext uri="{FF2B5EF4-FFF2-40B4-BE49-F238E27FC236}">
                <a16:creationId xmlns:a16="http://schemas.microsoft.com/office/drawing/2014/main" id="{1F43F339-562E-4328-B124-A903883B94D6}"/>
              </a:ext>
            </a:extLst>
          </p:cNvPr>
          <p:cNvSpPr txBox="1"/>
          <p:nvPr/>
        </p:nvSpPr>
        <p:spPr>
          <a:xfrm>
            <a:off x="-440164" y="274322"/>
            <a:ext cx="5619279" cy="3139291"/>
          </a:xfrm>
          <a:prstGeom prst="rect">
            <a:avLst/>
          </a:prstGeom>
          <a:noFill/>
          <a:ln>
            <a:noFill/>
          </a:ln>
        </p:spPr>
        <p:txBody>
          <a:bodyPr spcFirstLastPara="1" wrap="square" lIns="57150" tIns="91425" rIns="91425" bIns="91425" anchor="t" anchorCtr="0">
            <a:spAutoFit/>
          </a:bodyPr>
          <a:lstStyle/>
          <a:p>
            <a:pPr marL="914400" marR="0" lvl="0" indent="0" rtl="0">
              <a:lnSpc>
                <a:spcPct val="100000"/>
              </a:lnSpc>
              <a:spcBef>
                <a:spcPts val="0"/>
              </a:spcBef>
              <a:spcAft>
                <a:spcPts val="0"/>
              </a:spcAft>
              <a:buClr>
                <a:srgbClr val="000000"/>
              </a:buClr>
              <a:buSzPts val="5000"/>
              <a:buFont typeface="Arial"/>
              <a:buNone/>
            </a:pPr>
            <a:r>
              <a:rPr lang="en-GB" sz="4800" b="1" i="0" u="none" strike="noStrike" cap="none" dirty="0">
                <a:solidFill>
                  <a:srgbClr val="FDECE5"/>
                </a:solidFill>
                <a:latin typeface="Poppins"/>
                <a:ea typeface="Poppins"/>
                <a:cs typeface="Poppins"/>
                <a:sym typeface="Poppins"/>
              </a:rPr>
              <a:t>How can schools  be part of the conversation?</a:t>
            </a:r>
            <a:endParaRPr sz="4800" b="1" i="0" u="none" strike="noStrike" cap="none" dirty="0">
              <a:solidFill>
                <a:srgbClr val="FDECE5"/>
              </a:solidFill>
              <a:latin typeface="Poppins"/>
              <a:ea typeface="Poppins"/>
              <a:cs typeface="Poppins"/>
              <a:sym typeface="Poppins"/>
            </a:endParaRPr>
          </a:p>
        </p:txBody>
      </p:sp>
    </p:spTree>
    <p:extLst>
      <p:ext uri="{BB962C8B-B14F-4D97-AF65-F5344CB8AC3E}">
        <p14:creationId xmlns:p14="http://schemas.microsoft.com/office/powerpoint/2010/main" val="2932348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58;g15bdd3b83aa_39_452">
            <a:extLst>
              <a:ext uri="{FF2B5EF4-FFF2-40B4-BE49-F238E27FC236}">
                <a16:creationId xmlns:a16="http://schemas.microsoft.com/office/drawing/2014/main" id="{BD637C7B-4CDA-4EC9-BD67-9422FD37E9FD}"/>
              </a:ext>
            </a:extLst>
          </p:cNvPr>
          <p:cNvSpPr/>
          <p:nvPr/>
        </p:nvSpPr>
        <p:spPr>
          <a:xfrm>
            <a:off x="-50" y="-200"/>
            <a:ext cx="12191992" cy="6858200"/>
          </a:xfrm>
          <a:prstGeom prst="rect">
            <a:avLst/>
          </a:prstGeom>
          <a:solidFill>
            <a:srgbClr val="FDEC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6" name="Google Shape;616;g15b45387762_0_0">
            <a:extLst>
              <a:ext uri="{FF2B5EF4-FFF2-40B4-BE49-F238E27FC236}">
                <a16:creationId xmlns:a16="http://schemas.microsoft.com/office/drawing/2014/main" id="{1F43F339-562E-4328-B124-A903883B94D6}"/>
              </a:ext>
            </a:extLst>
          </p:cNvPr>
          <p:cNvSpPr txBox="1"/>
          <p:nvPr/>
        </p:nvSpPr>
        <p:spPr>
          <a:xfrm>
            <a:off x="-440164" y="274322"/>
            <a:ext cx="5619279" cy="1661963"/>
          </a:xfrm>
          <a:prstGeom prst="rect">
            <a:avLst/>
          </a:prstGeom>
          <a:noFill/>
          <a:ln>
            <a:noFill/>
          </a:ln>
        </p:spPr>
        <p:txBody>
          <a:bodyPr spcFirstLastPara="1" wrap="square" lIns="57150" tIns="91425" rIns="91425" bIns="91425" anchor="t" anchorCtr="0">
            <a:spAutoFit/>
          </a:bodyPr>
          <a:lstStyle/>
          <a:p>
            <a:pPr marL="914400" marR="0" lvl="0" indent="0" rtl="0">
              <a:lnSpc>
                <a:spcPct val="100000"/>
              </a:lnSpc>
              <a:spcBef>
                <a:spcPts val="0"/>
              </a:spcBef>
              <a:spcAft>
                <a:spcPts val="0"/>
              </a:spcAft>
              <a:buClr>
                <a:srgbClr val="000000"/>
              </a:buClr>
              <a:buSzPts val="5000"/>
              <a:buFont typeface="Arial"/>
              <a:buNone/>
            </a:pPr>
            <a:r>
              <a:rPr lang="en-GB" sz="4800" b="1" i="0" u="none" strike="noStrike" cap="none" dirty="0">
                <a:solidFill>
                  <a:srgbClr val="002919"/>
                </a:solidFill>
                <a:latin typeface="Poppins"/>
                <a:ea typeface="Poppins"/>
                <a:cs typeface="Poppins"/>
                <a:sym typeface="Poppins"/>
              </a:rPr>
              <a:t>Watch the video</a:t>
            </a:r>
            <a:endParaRPr sz="4800" b="1" i="0" u="none" strike="noStrike" cap="none" dirty="0">
              <a:solidFill>
                <a:srgbClr val="002919"/>
              </a:solidFill>
              <a:latin typeface="Poppins"/>
              <a:ea typeface="Poppins"/>
              <a:cs typeface="Poppins"/>
              <a:sym typeface="Poppins"/>
            </a:endParaRPr>
          </a:p>
        </p:txBody>
      </p:sp>
      <p:sp>
        <p:nvSpPr>
          <p:cNvPr id="10" name="Google Shape;616;g15b45387762_0_0">
            <a:extLst>
              <a:ext uri="{FF2B5EF4-FFF2-40B4-BE49-F238E27FC236}">
                <a16:creationId xmlns:a16="http://schemas.microsoft.com/office/drawing/2014/main" id="{023D760D-133C-44CF-BA93-A9C789C54BAF}"/>
              </a:ext>
            </a:extLst>
          </p:cNvPr>
          <p:cNvSpPr txBox="1"/>
          <p:nvPr/>
        </p:nvSpPr>
        <p:spPr>
          <a:xfrm>
            <a:off x="-371475" y="2554227"/>
            <a:ext cx="4267200" cy="553968"/>
          </a:xfrm>
          <a:prstGeom prst="rect">
            <a:avLst/>
          </a:prstGeom>
          <a:noFill/>
          <a:ln>
            <a:noFill/>
          </a:ln>
        </p:spPr>
        <p:txBody>
          <a:bodyPr spcFirstLastPara="1" wrap="square" lIns="57150" tIns="91425" rIns="91425" bIns="91425" anchor="t" anchorCtr="0">
            <a:spAutoFit/>
          </a:bodyPr>
          <a:lstStyle/>
          <a:p>
            <a:pPr marL="914400" marR="0" lvl="0" indent="0" rtl="0">
              <a:lnSpc>
                <a:spcPct val="100000"/>
              </a:lnSpc>
              <a:spcBef>
                <a:spcPts val="0"/>
              </a:spcBef>
              <a:spcAft>
                <a:spcPts val="0"/>
              </a:spcAft>
              <a:buClr>
                <a:srgbClr val="000000"/>
              </a:buClr>
              <a:buSzPts val="5000"/>
              <a:buFont typeface="Arial"/>
              <a:buNone/>
            </a:pPr>
            <a:r>
              <a:rPr lang="en-GB" sz="2400" i="0" u="none" strike="noStrike" cap="none" dirty="0">
                <a:solidFill>
                  <a:srgbClr val="002919"/>
                </a:solidFill>
                <a:latin typeface="Poppins"/>
                <a:ea typeface="Poppins"/>
                <a:cs typeface="Poppins"/>
                <a:sym typeface="Poppins"/>
              </a:rPr>
              <a:t>Click image to play</a:t>
            </a:r>
            <a:endParaRPr sz="2400" i="0" u="none" strike="noStrike" cap="none" dirty="0">
              <a:solidFill>
                <a:srgbClr val="002919"/>
              </a:solidFill>
              <a:latin typeface="Poppins"/>
              <a:ea typeface="Poppins"/>
              <a:cs typeface="Poppins"/>
              <a:sym typeface="Poppins"/>
            </a:endParaRPr>
          </a:p>
        </p:txBody>
      </p:sp>
      <p:pic>
        <p:nvPicPr>
          <p:cNvPr id="11" name="Google Shape;788;g15b4a06a98b_0_10">
            <a:extLst>
              <a:ext uri="{FF2B5EF4-FFF2-40B4-BE49-F238E27FC236}">
                <a16:creationId xmlns:a16="http://schemas.microsoft.com/office/drawing/2014/main" id="{27CFAA01-421F-418E-8003-EAC0B50633F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 y="3389471"/>
            <a:ext cx="12192050" cy="3449945"/>
          </a:xfrm>
          <a:prstGeom prst="rect">
            <a:avLst/>
          </a:prstGeom>
          <a:noFill/>
          <a:ln w="9525" cap="flat" cmpd="sng">
            <a:solidFill>
              <a:srgbClr val="FDECE5"/>
            </a:solidFill>
            <a:prstDash val="solid"/>
            <a:round/>
            <a:headEnd type="none" w="sm" len="sm"/>
            <a:tailEnd type="none" w="sm" len="sm"/>
          </a:ln>
        </p:spPr>
      </p:pic>
      <p:pic>
        <p:nvPicPr>
          <p:cNvPr id="12" name="Picture 11">
            <a:hlinkClick r:id="rId4"/>
            <a:extLst>
              <a:ext uri="{FF2B5EF4-FFF2-40B4-BE49-F238E27FC236}">
                <a16:creationId xmlns:a16="http://schemas.microsoft.com/office/drawing/2014/main" id="{ABE14F8E-997E-4D63-8B01-10DE730908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4414" y="464529"/>
            <a:ext cx="7433886" cy="4179397"/>
          </a:xfrm>
          <a:prstGeom prst="rect">
            <a:avLst/>
          </a:prstGeom>
        </p:spPr>
      </p:pic>
    </p:spTree>
    <p:extLst>
      <p:ext uri="{BB962C8B-B14F-4D97-AF65-F5344CB8AC3E}">
        <p14:creationId xmlns:p14="http://schemas.microsoft.com/office/powerpoint/2010/main" val="1091578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1A5C598-8004-4155-A551-6E077ED6C0FE}"/>
              </a:ext>
            </a:extLst>
          </p:cNvPr>
          <p:cNvSpPr txBox="1"/>
          <p:nvPr/>
        </p:nvSpPr>
        <p:spPr>
          <a:xfrm>
            <a:off x="8178800" y="6400799"/>
            <a:ext cx="4013200" cy="369332"/>
          </a:xfrm>
          <a:prstGeom prst="rect">
            <a:avLst/>
          </a:prstGeom>
          <a:noFill/>
        </p:spPr>
        <p:txBody>
          <a:bodyPr wrap="square">
            <a:spAutoFit/>
          </a:bodyPr>
          <a:lstStyle/>
          <a:p>
            <a:r>
              <a:rPr lang="en-GB" dirty="0">
                <a:solidFill>
                  <a:schemeClr val="bg1"/>
                </a:solidFill>
                <a:latin typeface="Poppins" panose="00000500000000000000" pitchFamily="2" charset="0"/>
                <a:cs typeface="Poppins" panose="00000500000000000000" pitchFamily="2" charset="0"/>
              </a:rPr>
              <a:t>© Andrew Parkinson / WWF-UK</a:t>
            </a:r>
          </a:p>
        </p:txBody>
      </p:sp>
      <p:pic>
        <p:nvPicPr>
          <p:cNvPr id="3" name="Picture 2" descr="A river running through a forest&#10;&#10;Description automatically generated with low confidence">
            <a:extLst>
              <a:ext uri="{FF2B5EF4-FFF2-40B4-BE49-F238E27FC236}">
                <a16:creationId xmlns:a16="http://schemas.microsoft.com/office/drawing/2014/main" id="{04AD6899-46C3-435F-AE3B-B931C8026112}"/>
              </a:ext>
            </a:extLst>
          </p:cNvPr>
          <p:cNvPicPr>
            <a:picLocks noChangeAspect="1"/>
          </p:cNvPicPr>
          <p:nvPr/>
        </p:nvPicPr>
        <p:blipFill rotWithShape="1">
          <a:blip r:embed="rId3">
            <a:extLst>
              <a:ext uri="{28A0092B-C50C-407E-A947-70E740481C1C}">
                <a14:useLocalDpi xmlns:a14="http://schemas.microsoft.com/office/drawing/2010/main" val="0"/>
              </a:ext>
            </a:extLst>
          </a:blip>
          <a:srcRect b="18123"/>
          <a:stretch/>
        </p:blipFill>
        <p:spPr>
          <a:xfrm>
            <a:off x="-182895" y="1"/>
            <a:ext cx="12557790" cy="6858000"/>
          </a:xfrm>
          <a:prstGeom prst="rect">
            <a:avLst/>
          </a:prstGeom>
        </p:spPr>
      </p:pic>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182895" y="4889836"/>
            <a:ext cx="4762499" cy="1968164"/>
          </a:xfrm>
          <a:prstGeom prst="rect">
            <a:avLst/>
          </a:prstGeom>
          <a:noFill/>
          <a:ln>
            <a:noFill/>
          </a:ln>
        </p:spPr>
      </p:pic>
      <p:sp>
        <p:nvSpPr>
          <p:cNvPr id="13" name="TextBox 12">
            <a:extLst>
              <a:ext uri="{FF2B5EF4-FFF2-40B4-BE49-F238E27FC236}">
                <a16:creationId xmlns:a16="http://schemas.microsoft.com/office/drawing/2014/main" id="{C08EF9AD-B929-4A6B-828F-E63B40A92466}"/>
              </a:ext>
            </a:extLst>
          </p:cNvPr>
          <p:cNvSpPr txBox="1"/>
          <p:nvPr/>
        </p:nvSpPr>
        <p:spPr>
          <a:xfrm>
            <a:off x="-725368" y="5294291"/>
            <a:ext cx="5847443" cy="1384995"/>
          </a:xfrm>
          <a:prstGeom prst="rect">
            <a:avLst/>
          </a:prstGeom>
          <a:noFill/>
        </p:spPr>
        <p:txBody>
          <a:bodyPr wrap="square">
            <a:spAutoFit/>
          </a:bodyPr>
          <a:lstStyle/>
          <a:p>
            <a:pPr marL="914400" marR="0" lvl="0" indent="0" rtl="0">
              <a:lnSpc>
                <a:spcPct val="100000"/>
              </a:lnSpc>
              <a:spcBef>
                <a:spcPts val="0"/>
              </a:spcBef>
              <a:spcAft>
                <a:spcPts val="0"/>
              </a:spcAft>
              <a:buClr>
                <a:srgbClr val="000000"/>
              </a:buClr>
              <a:buSzPts val="5000"/>
              <a:buFont typeface="Arial"/>
              <a:buNone/>
            </a:pPr>
            <a:r>
              <a:rPr lang="en-GB" sz="2800" i="0" u="none" strike="noStrike" cap="none" dirty="0">
                <a:latin typeface="Poppins"/>
                <a:ea typeface="Poppins"/>
                <a:cs typeface="Poppins"/>
                <a:sym typeface="Poppins"/>
              </a:rPr>
              <a:t>Take some time to </a:t>
            </a:r>
          </a:p>
          <a:p>
            <a:pPr marL="914400" marR="0" lvl="0" indent="0" rtl="0">
              <a:lnSpc>
                <a:spcPct val="100000"/>
              </a:lnSpc>
              <a:spcBef>
                <a:spcPts val="0"/>
              </a:spcBef>
              <a:spcAft>
                <a:spcPts val="0"/>
              </a:spcAft>
              <a:buClr>
                <a:srgbClr val="000000"/>
              </a:buClr>
              <a:buSzPts val="5000"/>
              <a:buFont typeface="Arial"/>
              <a:buNone/>
            </a:pPr>
            <a:r>
              <a:rPr lang="en-GB" sz="2800" i="0" u="none" strike="noStrike" cap="none" dirty="0">
                <a:latin typeface="Poppins"/>
                <a:ea typeface="Poppins"/>
                <a:cs typeface="Poppins"/>
                <a:sym typeface="Poppins"/>
              </a:rPr>
              <a:t>look at these UK   landscapes</a:t>
            </a:r>
          </a:p>
        </p:txBody>
      </p:sp>
      <p:sp>
        <p:nvSpPr>
          <p:cNvPr id="4" name="TextBox 3">
            <a:extLst>
              <a:ext uri="{FF2B5EF4-FFF2-40B4-BE49-F238E27FC236}">
                <a16:creationId xmlns:a16="http://schemas.microsoft.com/office/drawing/2014/main" id="{3D109240-47EA-4891-9EDB-D3A0AB698E90}"/>
              </a:ext>
            </a:extLst>
          </p:cNvPr>
          <p:cNvSpPr txBox="1"/>
          <p:nvPr/>
        </p:nvSpPr>
        <p:spPr>
          <a:xfrm>
            <a:off x="7993743" y="6312929"/>
            <a:ext cx="4381152" cy="369332"/>
          </a:xfrm>
          <a:prstGeom prst="rect">
            <a:avLst/>
          </a:prstGeom>
          <a:noFill/>
        </p:spPr>
        <p:txBody>
          <a:bodyPr wrap="square" rtlCol="0">
            <a:spAutoFit/>
          </a:bodyPr>
          <a:lstStyle/>
          <a:p>
            <a:r>
              <a:rPr lang="en-GB" dirty="0">
                <a:solidFill>
                  <a:schemeClr val="bg1"/>
                </a:solidFill>
                <a:latin typeface="Poppins" panose="00000500000000000000" pitchFamily="2" charset="0"/>
                <a:cs typeface="Poppins" panose="00000500000000000000" pitchFamily="2" charset="0"/>
              </a:rPr>
              <a:t>© </a:t>
            </a:r>
            <a:r>
              <a:rPr lang="en-GB" b="0" i="0" dirty="0">
                <a:solidFill>
                  <a:schemeClr val="bg1"/>
                </a:solidFill>
                <a:effectLst/>
                <a:latin typeface="Poppins" panose="00000500000000000000" pitchFamily="2" charset="0"/>
                <a:cs typeface="Poppins" panose="00000500000000000000" pitchFamily="2" charset="0"/>
              </a:rPr>
              <a:t>Tom Aspinall (rspb-images.com)</a:t>
            </a:r>
            <a:endParaRPr lang="en-GB"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48746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4E90118-1B9E-45A4-ACFD-243E0EC043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 y="0"/>
            <a:ext cx="12192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59" y="4889836"/>
            <a:ext cx="4762499" cy="1968164"/>
          </a:xfrm>
          <a:prstGeom prst="rect">
            <a:avLst/>
          </a:prstGeom>
          <a:noFill/>
          <a:ln>
            <a:noFill/>
          </a:ln>
        </p:spPr>
      </p:pic>
      <p:sp>
        <p:nvSpPr>
          <p:cNvPr id="8" name="TextBox 7">
            <a:extLst>
              <a:ext uri="{FF2B5EF4-FFF2-40B4-BE49-F238E27FC236}">
                <a16:creationId xmlns:a16="http://schemas.microsoft.com/office/drawing/2014/main" id="{51A5C598-8004-4155-A551-6E077ED6C0FE}"/>
              </a:ext>
            </a:extLst>
          </p:cNvPr>
          <p:cNvSpPr txBox="1"/>
          <p:nvPr/>
        </p:nvSpPr>
        <p:spPr>
          <a:xfrm>
            <a:off x="7810500" y="6400799"/>
            <a:ext cx="4381500" cy="369332"/>
          </a:xfrm>
          <a:prstGeom prst="rect">
            <a:avLst/>
          </a:prstGeom>
          <a:noFill/>
        </p:spPr>
        <p:txBody>
          <a:bodyPr wrap="square">
            <a:spAutoFit/>
          </a:bodyPr>
          <a:lstStyle/>
          <a:p>
            <a:r>
              <a:rPr lang="en-GB" dirty="0">
                <a:solidFill>
                  <a:schemeClr val="bg1"/>
                </a:solidFill>
                <a:latin typeface="Poppins" panose="00000500000000000000" pitchFamily="2" charset="0"/>
                <a:cs typeface="Poppins" panose="00000500000000000000" pitchFamily="2" charset="0"/>
              </a:rPr>
              <a:t>© ScotlandBigPicture.com/ WWF-UK</a:t>
            </a:r>
          </a:p>
        </p:txBody>
      </p:sp>
      <p:sp>
        <p:nvSpPr>
          <p:cNvPr id="13" name="TextBox 12">
            <a:extLst>
              <a:ext uri="{FF2B5EF4-FFF2-40B4-BE49-F238E27FC236}">
                <a16:creationId xmlns:a16="http://schemas.microsoft.com/office/drawing/2014/main" id="{C08EF9AD-B929-4A6B-828F-E63B40A92466}"/>
              </a:ext>
            </a:extLst>
          </p:cNvPr>
          <p:cNvSpPr txBox="1"/>
          <p:nvPr/>
        </p:nvSpPr>
        <p:spPr>
          <a:xfrm>
            <a:off x="-622300" y="5294292"/>
            <a:ext cx="4762500" cy="1384995"/>
          </a:xfrm>
          <a:prstGeom prst="rect">
            <a:avLst/>
          </a:prstGeom>
          <a:noFill/>
        </p:spPr>
        <p:txBody>
          <a:bodyPr wrap="square">
            <a:spAutoFit/>
          </a:bodyPr>
          <a:lstStyle/>
          <a:p>
            <a:pPr marL="914400" marR="0" lvl="0" indent="0" rtl="0">
              <a:lnSpc>
                <a:spcPct val="100000"/>
              </a:lnSpc>
              <a:spcBef>
                <a:spcPts val="0"/>
              </a:spcBef>
              <a:spcAft>
                <a:spcPts val="0"/>
              </a:spcAft>
              <a:buClr>
                <a:srgbClr val="000000"/>
              </a:buClr>
              <a:buSzPts val="5000"/>
              <a:buFont typeface="Arial"/>
              <a:buNone/>
            </a:pPr>
            <a:r>
              <a:rPr lang="en-GB" sz="2800" i="0" u="none" strike="noStrike" cap="none" dirty="0">
                <a:solidFill>
                  <a:srgbClr val="002919"/>
                </a:solidFill>
                <a:latin typeface="Poppins"/>
                <a:ea typeface="Poppins"/>
                <a:cs typeface="Poppins"/>
                <a:sym typeface="Poppins"/>
              </a:rPr>
              <a:t>Take some time to look at these UK landscapes</a:t>
            </a:r>
          </a:p>
        </p:txBody>
      </p:sp>
    </p:spTree>
    <p:extLst>
      <p:ext uri="{BB962C8B-B14F-4D97-AF65-F5344CB8AC3E}">
        <p14:creationId xmlns:p14="http://schemas.microsoft.com/office/powerpoint/2010/main" val="493130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stump in a forest&#10;&#10;Description automatically generated with low confidence">
            <a:extLst>
              <a:ext uri="{FF2B5EF4-FFF2-40B4-BE49-F238E27FC236}">
                <a16:creationId xmlns:a16="http://schemas.microsoft.com/office/drawing/2014/main" id="{9F6E9D5B-2016-4D92-BDBB-06C346125FB2}"/>
              </a:ext>
            </a:extLst>
          </p:cNvPr>
          <p:cNvPicPr>
            <a:picLocks noChangeAspect="1"/>
          </p:cNvPicPr>
          <p:nvPr/>
        </p:nvPicPr>
        <p:blipFill rotWithShape="1">
          <a:blip r:embed="rId3">
            <a:extLst>
              <a:ext uri="{28A0092B-C50C-407E-A947-70E740481C1C}">
                <a14:useLocalDpi xmlns:a14="http://schemas.microsoft.com/office/drawing/2010/main" val="0"/>
              </a:ext>
            </a:extLst>
          </a:blip>
          <a:srcRect b="16371"/>
          <a:stretch/>
        </p:blipFill>
        <p:spPr>
          <a:xfrm>
            <a:off x="-59" y="1"/>
            <a:ext cx="12294853" cy="6858000"/>
          </a:xfrm>
          <a:prstGeom prst="rect">
            <a:avLst/>
          </a:prstGeom>
        </p:spPr>
      </p:pic>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0" y="4974132"/>
            <a:ext cx="4762499" cy="1968164"/>
          </a:xfrm>
          <a:prstGeom prst="rect">
            <a:avLst/>
          </a:prstGeom>
          <a:noFill/>
          <a:ln>
            <a:noFill/>
          </a:ln>
        </p:spPr>
      </p:pic>
      <p:sp>
        <p:nvSpPr>
          <p:cNvPr id="13" name="TextBox 12">
            <a:extLst>
              <a:ext uri="{FF2B5EF4-FFF2-40B4-BE49-F238E27FC236}">
                <a16:creationId xmlns:a16="http://schemas.microsoft.com/office/drawing/2014/main" id="{C08EF9AD-B929-4A6B-828F-E63B40A92466}"/>
              </a:ext>
            </a:extLst>
          </p:cNvPr>
          <p:cNvSpPr txBox="1"/>
          <p:nvPr/>
        </p:nvSpPr>
        <p:spPr>
          <a:xfrm>
            <a:off x="-598261" y="5337511"/>
            <a:ext cx="4762500" cy="1384995"/>
          </a:xfrm>
          <a:prstGeom prst="rect">
            <a:avLst/>
          </a:prstGeom>
          <a:noFill/>
        </p:spPr>
        <p:txBody>
          <a:bodyPr wrap="square">
            <a:spAutoFit/>
          </a:bodyPr>
          <a:lstStyle/>
          <a:p>
            <a:pPr marL="914400" marR="0" lvl="0" indent="0" rtl="0">
              <a:lnSpc>
                <a:spcPct val="100000"/>
              </a:lnSpc>
              <a:spcBef>
                <a:spcPts val="0"/>
              </a:spcBef>
              <a:spcAft>
                <a:spcPts val="0"/>
              </a:spcAft>
              <a:buClr>
                <a:srgbClr val="000000"/>
              </a:buClr>
              <a:buSzPts val="5000"/>
              <a:buFont typeface="Arial"/>
              <a:buNone/>
            </a:pPr>
            <a:r>
              <a:rPr lang="en-GB" sz="2800" i="0" u="none" strike="noStrike" cap="none" dirty="0">
                <a:solidFill>
                  <a:srgbClr val="002919"/>
                </a:solidFill>
                <a:latin typeface="Poppins"/>
                <a:ea typeface="Poppins"/>
                <a:cs typeface="Poppins"/>
                <a:sym typeface="Poppins"/>
              </a:rPr>
              <a:t>Take some time to look at these UK landscapes</a:t>
            </a:r>
          </a:p>
        </p:txBody>
      </p:sp>
      <p:sp>
        <p:nvSpPr>
          <p:cNvPr id="4" name="TextBox 3">
            <a:extLst>
              <a:ext uri="{FF2B5EF4-FFF2-40B4-BE49-F238E27FC236}">
                <a16:creationId xmlns:a16="http://schemas.microsoft.com/office/drawing/2014/main" id="{C8797628-FEEC-4735-80ED-ED6A619475BE}"/>
              </a:ext>
            </a:extLst>
          </p:cNvPr>
          <p:cNvSpPr txBox="1"/>
          <p:nvPr/>
        </p:nvSpPr>
        <p:spPr>
          <a:xfrm>
            <a:off x="8077201" y="6381749"/>
            <a:ext cx="4217594" cy="369332"/>
          </a:xfrm>
          <a:prstGeom prst="rect">
            <a:avLst/>
          </a:prstGeom>
          <a:noFill/>
        </p:spPr>
        <p:txBody>
          <a:bodyPr wrap="square" rtlCol="0">
            <a:spAutoFit/>
          </a:bodyPr>
          <a:lstStyle/>
          <a:p>
            <a:r>
              <a:rPr lang="en-GB" dirty="0">
                <a:solidFill>
                  <a:schemeClr val="bg1"/>
                </a:solidFill>
                <a:latin typeface="Poppins" panose="00000500000000000000" pitchFamily="2" charset="0"/>
                <a:cs typeface="Poppins" panose="00000500000000000000" pitchFamily="2" charset="0"/>
              </a:rPr>
              <a:t>© </a:t>
            </a:r>
            <a:r>
              <a:rPr lang="en-GB" b="0" i="0" dirty="0">
                <a:solidFill>
                  <a:schemeClr val="bg1"/>
                </a:solidFill>
                <a:effectLst/>
                <a:latin typeface="Poppins" panose="00000500000000000000" pitchFamily="2" charset="0"/>
                <a:cs typeface="Poppins" panose="00000500000000000000" pitchFamily="2" charset="0"/>
              </a:rPr>
              <a:t>Ben Andrew (rspb-images.com)</a:t>
            </a:r>
            <a:endParaRPr lang="en-GB"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74162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1A9076D-E388-4690-9110-A2D8C97AC05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 y="0"/>
            <a:ext cx="121920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59" y="4889836"/>
            <a:ext cx="4762499" cy="1968164"/>
          </a:xfrm>
          <a:prstGeom prst="rect">
            <a:avLst/>
          </a:prstGeom>
          <a:noFill/>
          <a:ln>
            <a:noFill/>
          </a:ln>
        </p:spPr>
      </p:pic>
      <p:sp>
        <p:nvSpPr>
          <p:cNvPr id="8" name="TextBox 7">
            <a:extLst>
              <a:ext uri="{FF2B5EF4-FFF2-40B4-BE49-F238E27FC236}">
                <a16:creationId xmlns:a16="http://schemas.microsoft.com/office/drawing/2014/main" id="{51A5C598-8004-4155-A551-6E077ED6C0FE}"/>
              </a:ext>
            </a:extLst>
          </p:cNvPr>
          <p:cNvSpPr txBox="1"/>
          <p:nvPr/>
        </p:nvSpPr>
        <p:spPr>
          <a:xfrm>
            <a:off x="5753100" y="6400799"/>
            <a:ext cx="6438900" cy="369332"/>
          </a:xfrm>
          <a:prstGeom prst="rect">
            <a:avLst/>
          </a:prstGeom>
          <a:noFill/>
        </p:spPr>
        <p:txBody>
          <a:bodyPr wrap="square">
            <a:spAutoFit/>
          </a:bodyPr>
          <a:lstStyle/>
          <a:p>
            <a:r>
              <a:rPr lang="en-GB" dirty="0">
                <a:solidFill>
                  <a:schemeClr val="bg1"/>
                </a:solidFill>
                <a:latin typeface="Poppins" panose="00000500000000000000" pitchFamily="2" charset="0"/>
                <a:cs typeface="Poppins" panose="00000500000000000000" pitchFamily="2" charset="0"/>
              </a:rPr>
              <a:t>© Wild Wonders of Europe  / Juan Carlos Munoz / WWF</a:t>
            </a:r>
          </a:p>
        </p:txBody>
      </p:sp>
      <p:sp>
        <p:nvSpPr>
          <p:cNvPr id="13" name="TextBox 12">
            <a:extLst>
              <a:ext uri="{FF2B5EF4-FFF2-40B4-BE49-F238E27FC236}">
                <a16:creationId xmlns:a16="http://schemas.microsoft.com/office/drawing/2014/main" id="{C08EF9AD-B929-4A6B-828F-E63B40A92466}"/>
              </a:ext>
            </a:extLst>
          </p:cNvPr>
          <p:cNvSpPr txBox="1"/>
          <p:nvPr/>
        </p:nvSpPr>
        <p:spPr>
          <a:xfrm>
            <a:off x="-622300" y="5294292"/>
            <a:ext cx="4762500" cy="1384995"/>
          </a:xfrm>
          <a:prstGeom prst="rect">
            <a:avLst/>
          </a:prstGeom>
          <a:noFill/>
        </p:spPr>
        <p:txBody>
          <a:bodyPr wrap="square">
            <a:spAutoFit/>
          </a:bodyPr>
          <a:lstStyle/>
          <a:p>
            <a:pPr marL="914400" marR="0" lvl="0" indent="0" rtl="0">
              <a:lnSpc>
                <a:spcPct val="100000"/>
              </a:lnSpc>
              <a:spcBef>
                <a:spcPts val="0"/>
              </a:spcBef>
              <a:spcAft>
                <a:spcPts val="0"/>
              </a:spcAft>
              <a:buClr>
                <a:srgbClr val="000000"/>
              </a:buClr>
              <a:buSzPts val="5000"/>
              <a:buFont typeface="Arial"/>
              <a:buNone/>
            </a:pPr>
            <a:r>
              <a:rPr lang="en-GB" sz="2800" i="0" u="none" strike="noStrike" cap="none" dirty="0">
                <a:solidFill>
                  <a:srgbClr val="002919"/>
                </a:solidFill>
                <a:latin typeface="Poppins"/>
                <a:ea typeface="Poppins"/>
                <a:cs typeface="Poppins"/>
                <a:sym typeface="Poppins"/>
              </a:rPr>
              <a:t>Take some time to look at these UK landscapes</a:t>
            </a:r>
          </a:p>
        </p:txBody>
      </p:sp>
    </p:spTree>
    <p:extLst>
      <p:ext uri="{BB962C8B-B14F-4D97-AF65-F5344CB8AC3E}">
        <p14:creationId xmlns:p14="http://schemas.microsoft.com/office/powerpoint/2010/main" val="1080790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flowers&#10;&#10;Description automatically generated with low confidence">
            <a:extLst>
              <a:ext uri="{FF2B5EF4-FFF2-40B4-BE49-F238E27FC236}">
                <a16:creationId xmlns:a16="http://schemas.microsoft.com/office/drawing/2014/main" id="{D166FA33-9CB1-40B8-97F2-5F73E145EA10}"/>
              </a:ext>
            </a:extLst>
          </p:cNvPr>
          <p:cNvPicPr>
            <a:picLocks noChangeAspect="1"/>
          </p:cNvPicPr>
          <p:nvPr/>
        </p:nvPicPr>
        <p:blipFill rotWithShape="1">
          <a:blip r:embed="rId3">
            <a:extLst>
              <a:ext uri="{28A0092B-C50C-407E-A947-70E740481C1C}">
                <a14:useLocalDpi xmlns:a14="http://schemas.microsoft.com/office/drawing/2010/main" val="0"/>
              </a:ext>
            </a:extLst>
          </a:blip>
          <a:srcRect b="12001"/>
          <a:stretch/>
        </p:blipFill>
        <p:spPr>
          <a:xfrm>
            <a:off x="-59" y="1"/>
            <a:ext cx="12192059" cy="6858000"/>
          </a:xfrm>
          <a:prstGeom prst="rect">
            <a:avLst/>
          </a:prstGeom>
        </p:spPr>
      </p:pic>
      <p:sp>
        <p:nvSpPr>
          <p:cNvPr id="8" name="TextBox 7">
            <a:extLst>
              <a:ext uri="{FF2B5EF4-FFF2-40B4-BE49-F238E27FC236}">
                <a16:creationId xmlns:a16="http://schemas.microsoft.com/office/drawing/2014/main" id="{51A5C598-8004-4155-A551-6E077ED6C0FE}"/>
              </a:ext>
            </a:extLst>
          </p:cNvPr>
          <p:cNvSpPr txBox="1"/>
          <p:nvPr/>
        </p:nvSpPr>
        <p:spPr>
          <a:xfrm>
            <a:off x="7790542" y="6309955"/>
            <a:ext cx="4401458" cy="369332"/>
          </a:xfrm>
          <a:prstGeom prst="rect">
            <a:avLst/>
          </a:prstGeom>
          <a:noFill/>
        </p:spPr>
        <p:txBody>
          <a:bodyPr wrap="square">
            <a:spAutoFit/>
          </a:bodyPr>
          <a:lstStyle/>
          <a:p>
            <a:r>
              <a:rPr lang="en-GB" b="1" i="0" dirty="0">
                <a:effectLst/>
                <a:latin typeface="urbanoregular"/>
              </a:rPr>
              <a:t> </a:t>
            </a:r>
            <a:r>
              <a:rPr lang="en-GB" dirty="0">
                <a:solidFill>
                  <a:schemeClr val="bg1"/>
                </a:solidFill>
                <a:latin typeface="Poppins" panose="00000500000000000000" pitchFamily="2" charset="0"/>
                <a:cs typeface="Poppins" panose="00000500000000000000" pitchFamily="2" charset="0"/>
              </a:rPr>
              <a:t> © </a:t>
            </a:r>
            <a:r>
              <a:rPr lang="en-GB" b="0" i="0" dirty="0">
                <a:solidFill>
                  <a:schemeClr val="bg1"/>
                </a:solidFill>
                <a:effectLst/>
                <a:latin typeface="Poppins" panose="00000500000000000000" pitchFamily="2" charset="0"/>
                <a:cs typeface="Poppins" panose="00000500000000000000" pitchFamily="2" charset="0"/>
              </a:rPr>
              <a:t>Ben Andrew (rspb-images.com)</a:t>
            </a:r>
            <a:endParaRPr lang="en-GB" dirty="0">
              <a:solidFill>
                <a:schemeClr val="bg1"/>
              </a:solidFill>
              <a:latin typeface="Poppins" panose="00000500000000000000" pitchFamily="2" charset="0"/>
              <a:cs typeface="Poppins" panose="00000500000000000000" pitchFamily="2" charset="0"/>
            </a:endParaRPr>
          </a:p>
        </p:txBody>
      </p:sp>
      <p:pic>
        <p:nvPicPr>
          <p:cNvPr id="14" name="Google Shape;810;g157615d48ab_0_1593">
            <a:extLst>
              <a:ext uri="{FF2B5EF4-FFF2-40B4-BE49-F238E27FC236}">
                <a16:creationId xmlns:a16="http://schemas.microsoft.com/office/drawing/2014/main" id="{1500E65A-D123-4391-ABC1-40AF079A8CD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59" y="4889836"/>
            <a:ext cx="4762499" cy="1968164"/>
          </a:xfrm>
          <a:prstGeom prst="rect">
            <a:avLst/>
          </a:prstGeom>
          <a:noFill/>
          <a:ln>
            <a:noFill/>
          </a:ln>
        </p:spPr>
      </p:pic>
      <p:sp>
        <p:nvSpPr>
          <p:cNvPr id="13" name="TextBox 12">
            <a:extLst>
              <a:ext uri="{FF2B5EF4-FFF2-40B4-BE49-F238E27FC236}">
                <a16:creationId xmlns:a16="http://schemas.microsoft.com/office/drawing/2014/main" id="{C08EF9AD-B929-4A6B-828F-E63B40A92466}"/>
              </a:ext>
            </a:extLst>
          </p:cNvPr>
          <p:cNvSpPr txBox="1"/>
          <p:nvPr/>
        </p:nvSpPr>
        <p:spPr>
          <a:xfrm>
            <a:off x="-622300" y="5294292"/>
            <a:ext cx="4762500" cy="1384995"/>
          </a:xfrm>
          <a:prstGeom prst="rect">
            <a:avLst/>
          </a:prstGeom>
          <a:noFill/>
        </p:spPr>
        <p:txBody>
          <a:bodyPr wrap="square">
            <a:spAutoFit/>
          </a:bodyPr>
          <a:lstStyle/>
          <a:p>
            <a:pPr marL="914400" marR="0" lvl="0" indent="0" rtl="0">
              <a:lnSpc>
                <a:spcPct val="100000"/>
              </a:lnSpc>
              <a:spcBef>
                <a:spcPts val="0"/>
              </a:spcBef>
              <a:spcAft>
                <a:spcPts val="0"/>
              </a:spcAft>
              <a:buClr>
                <a:srgbClr val="000000"/>
              </a:buClr>
              <a:buSzPts val="5000"/>
              <a:buFont typeface="Arial"/>
              <a:buNone/>
            </a:pPr>
            <a:r>
              <a:rPr lang="en-GB" sz="2800" i="0" u="none" strike="noStrike" cap="none" dirty="0">
                <a:solidFill>
                  <a:srgbClr val="002919"/>
                </a:solidFill>
                <a:latin typeface="Poppins"/>
                <a:ea typeface="Poppins"/>
                <a:cs typeface="Poppins"/>
                <a:sym typeface="Poppins"/>
              </a:rPr>
              <a:t>Take some time to look at these UK landscapes</a:t>
            </a:r>
          </a:p>
        </p:txBody>
      </p:sp>
    </p:spTree>
    <p:extLst>
      <p:ext uri="{BB962C8B-B14F-4D97-AF65-F5344CB8AC3E}">
        <p14:creationId xmlns:p14="http://schemas.microsoft.com/office/powerpoint/2010/main" val="3438280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WWF Document" ma:contentTypeID="0x010100EF3726457B8C4C4892749E6B4865C3FC00DF02DC1F256AA04E96E9895960AAF10D" ma:contentTypeVersion="31" ma:contentTypeDescription="Create a new document." ma:contentTypeScope="" ma:versionID="0412318f11c68e096012633dfad6ba63">
  <xsd:schema xmlns:xsd="http://www.w3.org/2001/XMLSchema" xmlns:xs="http://www.w3.org/2001/XMLSchema" xmlns:p="http://schemas.microsoft.com/office/2006/metadata/properties" xmlns:ns1="http://schemas.microsoft.com/sharepoint/v3" xmlns:ns2="d2702c46-ea31-457a-96fd-e00e235ba8f1" xmlns:ns3="f98906e5-ed58-42b1-96d1-47aa8e093963" xmlns:ns4="02cd3014-460a-4f24-9b0e-44f16717fd38" xmlns:ns5="a8770a3f-094e-4c97-bfac-023a00ce03e6" targetNamespace="http://schemas.microsoft.com/office/2006/metadata/properties" ma:root="true" ma:fieldsID="c9238907073ff8692e546bf7faae23db" ns1:_="" ns2:_="" ns3:_="" ns4:_="" ns5:_="">
    <xsd:import namespace="http://schemas.microsoft.com/sharepoint/v3"/>
    <xsd:import namespace="d2702c46-ea31-457a-96fd-e00e235ba8f1"/>
    <xsd:import namespace="f98906e5-ed58-42b1-96d1-47aa8e093963"/>
    <xsd:import namespace="02cd3014-460a-4f24-9b0e-44f16717fd38"/>
    <xsd:import namespace="a8770a3f-094e-4c97-bfac-023a00ce03e6"/>
    <xsd:element name="properties">
      <xsd:complexType>
        <xsd:sequence>
          <xsd:element name="documentManagement">
            <xsd:complexType>
              <xsd:all>
                <xsd:element ref="ns3:WWF_Financial_Year" minOccurs="0"/>
                <xsd:element ref="ns3:ie95326c2bd442c09918ed9a62864bb7" minOccurs="0"/>
                <xsd:element ref="ns3:j03b514f4e4c42e78d96b527934d8f35" minOccurs="0"/>
                <xsd:element ref="ns2:TaxCatchAll" minOccurs="0"/>
                <xsd:element ref="ns3:hacea5fee4bb48c7bfcfacc24260f176" minOccurs="0"/>
                <xsd:element ref="ns3:m6ff7cc720cd47968e1acc6822a04c2a" minOccurs="0"/>
                <xsd:element ref="ns3:ld0f678f5e854356add638e3b1bcb1c9" minOccurs="0"/>
                <xsd:element ref="ns3:h4cb14bdc83846cfb9e5c2af455732f0" minOccurs="0"/>
                <xsd:element ref="ns3:oc6c1a06a62847b6ab91d1d05ce3f6a0" minOccurs="0"/>
                <xsd:element ref="ns2:TaxKeywordTaxHTField" minOccurs="0"/>
                <xsd:element ref="ns2:TaxCatchAllLabel" minOccurs="0"/>
                <xsd:element ref="ns4:MediaServiceMetadata" minOccurs="0"/>
                <xsd:element ref="ns4:MediaServiceFastMetadata" minOccurs="0"/>
                <xsd:element ref="ns4:MediaServiceAutoTags" minOccurs="0"/>
                <xsd:element ref="ns4:MediaServiceDateTaken" minOccurs="0"/>
                <xsd:element ref="ns4:MediaServiceOCR" minOccurs="0"/>
                <xsd:element ref="ns1:_ip_UnifiedCompliancePolicyProperties" minOccurs="0"/>
                <xsd:element ref="ns1:_ip_UnifiedCompliancePolicyUIAction" minOccurs="0"/>
                <xsd:element ref="ns4:MediaServiceLocation" minOccurs="0"/>
                <xsd:element ref="ns5:SharedWithUsers" minOccurs="0"/>
                <xsd:element ref="ns5:SharedWithDetails" minOccurs="0"/>
                <xsd:element ref="ns4:MediaServiceAutoKeyPoints" minOccurs="0"/>
                <xsd:element ref="ns4:MediaServiceKeyPoints" minOccurs="0"/>
                <xsd:element ref="ns4:MediaServiceGenerationTime" minOccurs="0"/>
                <xsd:element ref="ns4:MediaServiceEventHashCode" minOccurs="0"/>
                <xsd:element ref="ns4:MediaLengthInSeconds" minOccurs="0"/>
                <xsd:element ref="ns4: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2" nillable="true" ma:displayName="Unified Compliance Policy Properties" ma:hidden="true" ma:internalName="_ip_UnifiedCompliancePolicyProperties">
      <xsd:simpleType>
        <xsd:restriction base="dms:Note"/>
      </xsd:simpleType>
    </xsd:element>
    <xsd:element name="_ip_UnifiedCompliancePolicyUIAction" ma:index="3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02c46-ea31-457a-96fd-e00e235ba8f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228d25c-fd26-4c29-853b-2987a115c7ce}" ma:internalName="TaxCatchAll" ma:showField="CatchAllData" ma:web="a8770a3f-094e-4c97-bfac-023a00ce03e6">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Label" ma:index="26" nillable="true" ma:displayName="Taxonomy Catch All Column1" ma:hidden="true" ma:list="{c228d25c-fd26-4c29-853b-2987a115c7ce}" ma:internalName="TaxCatchAllLabel" ma:readOnly="true" ma:showField="CatchAllDataLabel" ma:web="a8770a3f-094e-4c97-bfac-023a00ce03e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98906e5-ed58-42b1-96d1-47aa8e093963" elementFormDefault="qualified">
    <xsd:import namespace="http://schemas.microsoft.com/office/2006/documentManagement/types"/>
    <xsd:import namespace="http://schemas.microsoft.com/office/infopath/2007/PartnerControls"/>
    <xsd:element name="WWF_Financial_Year" ma:index="9" nillable="true" ma:displayName="Financial Year" ma:format="Dropdown" ma:internalName="WWF_Financial_Year">
      <xsd:simpleType>
        <xsd:restriction base="dms:Choice">
          <xsd:enumeration value="FY18"/>
          <xsd:enumeration value="FY19"/>
          <xsd:enumeration value="FY20"/>
        </xsd:restriction>
      </xsd:simpleType>
    </xsd:element>
    <xsd:element name="ie95326c2bd442c09918ed9a62864bb7" ma:index="12" nillable="true" ma:taxonomy="true" ma:internalName="ie95326c2bd442c09918ed9a62864bb7" ma:taxonomyFieldName="WWF_Document_Status" ma:displayName="Document Status" ma:default="" ma:fieldId="{2e95326c-2bd4-42c0-9918-ed9a62864bb7}" ma:sspId="c3182ccb-90f3-424d-b980-d7cd99672c54" ma:termSetId="448c91f8-182c-423c-9253-ac72cb910d8c" ma:anchorId="00000000-0000-0000-0000-000000000000" ma:open="false" ma:isKeyword="false">
      <xsd:complexType>
        <xsd:sequence>
          <xsd:element ref="pc:Terms" minOccurs="0" maxOccurs="1"/>
        </xsd:sequence>
      </xsd:complexType>
    </xsd:element>
    <xsd:element name="j03b514f4e4c42e78d96b527934d8f35" ma:index="14" nillable="true" ma:taxonomy="true" ma:internalName="j03b514f4e4c42e78d96b527934d8f35" ma:taxonomyFieldName="WWF_Document_Type" ma:displayName="Document Type" ma:default="" ma:fieldId="{303b514f-4e4c-42e7-8d96-b527934d8f35}" ma:sspId="c3182ccb-90f3-424d-b980-d7cd99672c54" ma:termSetId="15a66b75-a5e8-4ef9-89bd-9bbc9f089c64" ma:anchorId="00000000-0000-0000-0000-000000000000" ma:open="false" ma:isKeyword="false">
      <xsd:complexType>
        <xsd:sequence>
          <xsd:element ref="pc:Terms" minOccurs="0" maxOccurs="1"/>
        </xsd:sequence>
      </xsd:complexType>
    </xsd:element>
    <xsd:element name="hacea5fee4bb48c7bfcfacc24260f176" ma:index="17" nillable="true" ma:taxonomy="true" ma:internalName="hacea5fee4bb48c7bfcfacc24260f176" ma:taxonomyFieldName="WWF_Goal" ma:displayName="Goal" ma:default="" ma:fieldId="{1acea5fe-e4bb-48c7-bfcf-acc24260f176}" ma:taxonomyMulti="true" ma:sspId="c3182ccb-90f3-424d-b980-d7cd99672c54" ma:termSetId="17c14ec2-7462-4877-96f2-93d281e530e1" ma:anchorId="00000000-0000-0000-0000-000000000000" ma:open="false" ma:isKeyword="false">
      <xsd:complexType>
        <xsd:sequence>
          <xsd:element ref="pc:Terms" minOccurs="0" maxOccurs="1"/>
        </xsd:sequence>
      </xsd:complexType>
    </xsd:element>
    <xsd:element name="m6ff7cc720cd47968e1acc6822a04c2a" ma:index="19" nillable="true" ma:taxonomy="true" ma:internalName="m6ff7cc720cd47968e1acc6822a04c2a" ma:taxonomyFieldName="WWF_Office" ma:displayName="Office" ma:default="" ma:fieldId="{66ff7cc7-20cd-4796-8e1a-cc6822a04c2a}" ma:sspId="c3182ccb-90f3-424d-b980-d7cd99672c54" ma:termSetId="f7e8d12e-8f3c-426f-aaa3-89a3365cc593" ma:anchorId="00000000-0000-0000-0000-000000000000" ma:open="false" ma:isKeyword="false">
      <xsd:complexType>
        <xsd:sequence>
          <xsd:element ref="pc:Terms" minOccurs="0" maxOccurs="1"/>
        </xsd:sequence>
      </xsd:complexType>
    </xsd:element>
    <xsd:element name="ld0f678f5e854356add638e3b1bcb1c9" ma:index="21" nillable="true" ma:taxonomy="true" ma:internalName="ld0f678f5e854356add638e3b1bcb1c9" ma:taxonomyFieldName="WWF_Project_Code" ma:displayName="Project Code" ma:default="" ma:fieldId="{5d0f678f-5e85-4356-add6-38e3b1bcb1c9}" ma:sspId="c3182ccb-90f3-424d-b980-d7cd99672c54" ma:termSetId="82563fe2-67ba-4328-b8bd-be3f1996addf" ma:anchorId="00000000-0000-0000-0000-000000000000" ma:open="false" ma:isKeyword="false">
      <xsd:complexType>
        <xsd:sequence>
          <xsd:element ref="pc:Terms" minOccurs="0" maxOccurs="1"/>
        </xsd:sequence>
      </xsd:complexType>
    </xsd:element>
    <xsd:element name="h4cb14bdc83846cfb9e5c2af455732f0" ma:index="22" nillable="true" ma:taxonomy="true" ma:internalName="h4cb14bdc83846cfb9e5c2af455732f0" ma:taxonomyFieldName="WWF_Department" ma:displayName="Department" ma:default="" ma:fieldId="{14cb14bd-c838-46cf-b9e5-c2af455732f0}" ma:sspId="c3182ccb-90f3-424d-b980-d7cd99672c54" ma:termSetId="4fc87ecf-5537-4bfe-8379-0dd2754f6cb7" ma:anchorId="00000000-0000-0000-0000-000000000000" ma:open="false" ma:isKeyword="false">
      <xsd:complexType>
        <xsd:sequence>
          <xsd:element ref="pc:Terms" minOccurs="0" maxOccurs="1"/>
        </xsd:sequence>
      </xsd:complexType>
    </xsd:element>
    <xsd:element name="oc6c1a06a62847b6ab91d1d05ce3f6a0" ma:index="23" nillable="true" ma:taxonomy="true" ma:internalName="oc6c1a06a62847b6ab91d1d05ce3f6a0" ma:taxonomyFieldName="WWF_Sensitivity" ma:displayName="Sensitivity" ma:default="" ma:fieldId="{8c6c1a06-a628-47b6-ab91-d1d05ce3f6a0}" ma:sspId="c3182ccb-90f3-424d-b980-d7cd99672c54" ma:termSetId="5a4201ff-8442-4138-a151-ac3c63cdc60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2cd3014-460a-4f24-9b0e-44f16717fd38" elementFormDefault="qualified">
    <xsd:import namespace="http://schemas.microsoft.com/office/2006/documentManagement/types"/>
    <xsd:import namespace="http://schemas.microsoft.com/office/infopath/2007/PartnerControls"/>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AutoTags" ma:index="29" nillable="true" ma:displayName="Tags" ma:internalName="MediaServiceAutoTags"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Location" ma:index="34" nillable="true" ma:displayName="Location" ma:internalName="MediaServiceLocation"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Length (seconds)" ma:internalName="MediaLengthInSeconds" ma:readOnly="true">
      <xsd:simpleType>
        <xsd:restriction base="dms:Unknown"/>
      </xsd:simpleType>
    </xsd:element>
    <xsd:element name="lcf76f155ced4ddcb4097134ff3c332f" ma:index="43" nillable="true" ma:taxonomy="true" ma:internalName="lcf76f155ced4ddcb4097134ff3c332f" ma:taxonomyFieldName="MediaServiceImageTags" ma:displayName="Image Tags" ma:readOnly="false" ma:fieldId="{5cf76f15-5ced-4ddc-b409-7134ff3c332f}" ma:taxonomyMulti="true" ma:sspId="c3182ccb-90f3-424d-b980-d7cd99672c5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770a3f-094e-4c97-bfac-023a00ce03e6" elementFormDefault="qualified">
    <xsd:import namespace="http://schemas.microsoft.com/office/2006/documentManagement/types"/>
    <xsd:import namespace="http://schemas.microsoft.com/office/infopath/2007/PartnerControls"/>
    <xsd:element name="SharedWithUsers" ma:index="3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c3182ccb-90f3-424d-b980-d7cd99672c54" ContentTypeId="0x010100EF3726457B8C4C4892749E6B4865C3FC"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KeywordTaxHTField xmlns="d2702c46-ea31-457a-96fd-e00e235ba8f1">
      <Terms xmlns="http://schemas.microsoft.com/office/infopath/2007/PartnerControls"/>
    </TaxKeywordTaxHTField>
    <m6ff7cc720cd47968e1acc6822a04c2a xmlns="f98906e5-ed58-42b1-96d1-47aa8e093963">
      <Terms xmlns="http://schemas.microsoft.com/office/infopath/2007/PartnerControls"/>
    </m6ff7cc720cd47968e1acc6822a04c2a>
    <TaxCatchAll xmlns="d2702c46-ea31-457a-96fd-e00e235ba8f1"/>
    <ie95326c2bd442c09918ed9a62864bb7 xmlns="f98906e5-ed58-42b1-96d1-47aa8e093963">
      <Terms xmlns="http://schemas.microsoft.com/office/infopath/2007/PartnerControls"/>
    </ie95326c2bd442c09918ed9a62864bb7>
    <j03b514f4e4c42e78d96b527934d8f35 xmlns="f98906e5-ed58-42b1-96d1-47aa8e093963">
      <Terms xmlns="http://schemas.microsoft.com/office/infopath/2007/PartnerControls"/>
    </j03b514f4e4c42e78d96b527934d8f35>
    <_ip_UnifiedCompliancePolicyProperties xmlns="http://schemas.microsoft.com/sharepoint/v3" xsi:nil="true"/>
    <oc6c1a06a62847b6ab91d1d05ce3f6a0 xmlns="f98906e5-ed58-42b1-96d1-47aa8e093963">
      <Terms xmlns="http://schemas.microsoft.com/office/infopath/2007/PartnerControls"/>
    </oc6c1a06a62847b6ab91d1d05ce3f6a0>
    <ld0f678f5e854356add638e3b1bcb1c9 xmlns="f98906e5-ed58-42b1-96d1-47aa8e093963">
      <Terms xmlns="http://schemas.microsoft.com/office/infopath/2007/PartnerControls"/>
    </ld0f678f5e854356add638e3b1bcb1c9>
    <hacea5fee4bb48c7bfcfacc24260f176 xmlns="f98906e5-ed58-42b1-96d1-47aa8e093963">
      <Terms xmlns="http://schemas.microsoft.com/office/infopath/2007/PartnerControls"/>
    </hacea5fee4bb48c7bfcfacc24260f176>
    <WWF_Financial_Year xmlns="f98906e5-ed58-42b1-96d1-47aa8e093963" xsi:nil="true"/>
    <h4cb14bdc83846cfb9e5c2af455732f0 xmlns="f98906e5-ed58-42b1-96d1-47aa8e093963">
      <Terms xmlns="http://schemas.microsoft.com/office/infopath/2007/PartnerControls"/>
    </h4cb14bdc83846cfb9e5c2af455732f0>
    <lcf76f155ced4ddcb4097134ff3c332f xmlns="02cd3014-460a-4f24-9b0e-44f16717fd3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64DD9D-67D9-490F-9D1B-486A66C352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2702c46-ea31-457a-96fd-e00e235ba8f1"/>
    <ds:schemaRef ds:uri="f98906e5-ed58-42b1-96d1-47aa8e093963"/>
    <ds:schemaRef ds:uri="02cd3014-460a-4f24-9b0e-44f16717fd38"/>
    <ds:schemaRef ds:uri="a8770a3f-094e-4c97-bfac-023a00ce03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A97973-D249-4951-B5BB-3A4F50757DA6}">
  <ds:schemaRefs>
    <ds:schemaRef ds:uri="Microsoft.SharePoint.Taxonomy.ContentTypeSync"/>
  </ds:schemaRefs>
</ds:datastoreItem>
</file>

<file path=customXml/itemProps3.xml><?xml version="1.0" encoding="utf-8"?>
<ds:datastoreItem xmlns:ds="http://schemas.openxmlformats.org/officeDocument/2006/customXml" ds:itemID="{2C858B90-B86A-48A2-B58E-0EDC01029142}">
  <ds:schemaRefs>
    <ds:schemaRef ds:uri="http://schemas.microsoft.com/sharepoint/v3/contenttype/forms"/>
  </ds:schemaRefs>
</ds:datastoreItem>
</file>

<file path=customXml/itemProps4.xml><?xml version="1.0" encoding="utf-8"?>
<ds:datastoreItem xmlns:ds="http://schemas.openxmlformats.org/officeDocument/2006/customXml" ds:itemID="{260FE21B-157F-4CBF-87AE-F73D7A78BB2E}">
  <ds:schemaRefs>
    <ds:schemaRef ds:uri="02cd3014-460a-4f24-9b0e-44f16717fd38"/>
    <ds:schemaRef ds:uri="http://schemas.microsoft.com/sharepoint/v3"/>
    <ds:schemaRef ds:uri="d2702c46-ea31-457a-96fd-e00e235ba8f1"/>
    <ds:schemaRef ds:uri="http://purl.org/dc/terms/"/>
    <ds:schemaRef ds:uri="http://schemas.openxmlformats.org/package/2006/metadata/core-properties"/>
    <ds:schemaRef ds:uri="http://schemas.microsoft.com/office/2006/documentManagement/types"/>
    <ds:schemaRef ds:uri="a8770a3f-094e-4c97-bfac-023a00ce03e6"/>
    <ds:schemaRef ds:uri="f98906e5-ed58-42b1-96d1-47aa8e093963"/>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1611</Words>
  <Application>Microsoft Office PowerPoint</Application>
  <PresentationFormat>Widescreen</PresentationFormat>
  <Paragraphs>137</Paragraphs>
  <Slides>21</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Poppins</vt:lpstr>
      <vt:lpstr>Calibri Light</vt:lpstr>
      <vt:lpstr>urbanoregular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 FORESTS QUIZ</dc:title>
  <dc:creator>Amy Ball</dc:creator>
  <cp:lastModifiedBy>Amy Ball</cp:lastModifiedBy>
  <cp:revision>356</cp:revision>
  <dcterms:created xsi:type="dcterms:W3CDTF">2021-04-23T14:35:32Z</dcterms:created>
  <dcterms:modified xsi:type="dcterms:W3CDTF">2022-10-14T09:41:45Z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0x010100EF3726457B8C4C4892749E6B4865C3FC00DF02DC1F256AA04E96E9895960AAF10D</vt:lpwstr>
  </property>
</Properties>
</file>