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281" r:id="rId3"/>
    <p:sldId id="260" r:id="rId4"/>
    <p:sldId id="261" r:id="rId5"/>
    <p:sldId id="573" r:id="rId6"/>
    <p:sldId id="262" r:id="rId7"/>
    <p:sldId id="578" r:id="rId8"/>
    <p:sldId id="264" r:id="rId9"/>
    <p:sldId id="265" r:id="rId10"/>
    <p:sldId id="270" r:id="rId11"/>
    <p:sldId id="271" r:id="rId12"/>
    <p:sldId id="575" r:id="rId13"/>
    <p:sldId id="282" r:id="rId14"/>
    <p:sldId id="272" r:id="rId15"/>
    <p:sldId id="273" r:id="rId16"/>
    <p:sldId id="276" r:id="rId17"/>
    <p:sldId id="277" r:id="rId18"/>
    <p:sldId id="577" r:id="rId19"/>
    <p:sldId id="285" r:id="rId20"/>
    <p:sldId id="286" r:id="rId21"/>
    <p:sldId id="287" r:id="rId22"/>
    <p:sldId id="5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506D31-4695-9BDC-324F-C6B26EA317F6}" name="David Blackmore" initials="DB" userId="S::DBlackmore@wwf.org.uk::f29b1368-d928-49d1-8c00-fcf8ca875f66" providerId="AD"/>
  <p188:author id="{60855E9C-87B5-19AD-7146-B1ED8E616B5B}" name="Jon Turner" initials="JT" userId="S::JTurner@wwf.org.uk::67faddd7-37d8-4611-8f98-252c72bc40ee" providerId="AD"/>
  <p188:author id="{B296D7E1-B40D-E179-3EE1-877F9F052C41}" name="Caroline Howkins" initials="CH" userId="S::chowkins@wwf.org.uk::543d8fbb-9741-481c-9188-168ecef4b1a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EC0A60-2B56-4E7E-9B95-3026ADA80173}" v="1" dt="2024-10-22T14:46:52.950"/>
    <p1510:client id="{405BB129-7102-5D8F-2C4B-117829F4EAAC}" v="33" dt="2024-10-23T12:29:45.983"/>
    <p1510:client id="{AA19496A-83D2-414B-857F-3ED78E51F054}" v="143" dt="2024-10-23T14:14:10.725"/>
    <p1510:client id="{C34BB425-056B-1250-64FA-ECED91DD2CBC}" v="13" dt="2024-10-23T08:20:57.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8132" autoAdjust="0"/>
  </p:normalViewPr>
  <p:slideViewPr>
    <p:cSldViewPr snapToGrid="0">
      <p:cViewPr varScale="1">
        <p:scale>
          <a:sx n="29" d="100"/>
          <a:sy n="29" d="100"/>
        </p:scale>
        <p:origin x="208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E533C-9927-47CE-B2C6-B6CFED7FC6B1}" type="datetimeFigureOut">
              <a:rPr lang="en-GB" smtClean="0"/>
              <a:t>23/10/2024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F34A4B-3D81-478B-95AB-74DE239938E7}" type="slidenum">
              <a:rPr lang="en-GB" smtClean="0"/>
              <a:t>‹#›</a:t>
            </a:fld>
            <a:endParaRPr lang="en-GB"/>
          </a:p>
        </p:txBody>
      </p:sp>
    </p:spTree>
    <p:extLst>
      <p:ext uri="{BB962C8B-B14F-4D97-AF65-F5344CB8AC3E}">
        <p14:creationId xmlns:p14="http://schemas.microsoft.com/office/powerpoint/2010/main" val="3268492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wwf.org.uk/get-involved/schools/sustainable-future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embed/0Puv0Pss33M?start=30&amp;end=12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cs typeface="Calibri"/>
            </a:endParaRPr>
          </a:p>
          <a:p>
            <a:r>
              <a:rPr lang="en-GB">
                <a:latin typeface="Open Sans" panose="020B0606030504020204" pitchFamily="34" charset="0"/>
                <a:ea typeface="Open Sans" panose="020B0606030504020204" pitchFamily="34" charset="0"/>
                <a:cs typeface="Open Sans" panose="020B0606030504020204" pitchFamily="34" charset="0"/>
              </a:rPr>
              <a:t>This resource has been written as a taster introduction to WWF’s Sustainable Futures programme, </a:t>
            </a:r>
            <a:r>
              <a:rPr lang="en-GB"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 free careers programme for UK secondary schools and colleges that equips young people to thrive in a future green economy, regardless of their career path.</a:t>
            </a:r>
          </a:p>
          <a:p>
            <a:endParaRPr lang="en-GB" b="0" i="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r>
              <a:rPr lang="en-GB"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Slides 2 to 17 can be delivered in assembly, form or </a:t>
            </a:r>
            <a:r>
              <a:rPr lang="en-GB">
                <a:solidFill>
                  <a:srgbClr val="000000"/>
                </a:solidFill>
                <a:latin typeface="Open Sans" panose="020B0606030504020204" pitchFamily="34" charset="0"/>
                <a:ea typeface="Open Sans" panose="020B0606030504020204" pitchFamily="34" charset="0"/>
                <a:cs typeface="Open Sans" panose="020B0606030504020204" pitchFamily="34" charset="0"/>
              </a:rPr>
              <a:t>PSHE</a:t>
            </a:r>
            <a:r>
              <a:rPr lang="en-GB"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Open Sans" panose="020B0606030504020204" pitchFamily="34" charset="0"/>
                <a:ea typeface="Open Sans" panose="020B0606030504020204" pitchFamily="34" charset="0"/>
                <a:cs typeface="Open Sans" panose="020B0606030504020204" pitchFamily="34" charset="0"/>
              </a:rPr>
              <a:t>Slides 18 to 20 include group activities suitable for </a:t>
            </a:r>
            <a:r>
              <a:rPr lang="en-GB"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form or </a:t>
            </a:r>
            <a:r>
              <a:rPr lang="en-GB">
                <a:solidFill>
                  <a:srgbClr val="000000"/>
                </a:solidFill>
                <a:latin typeface="Open Sans" panose="020B0606030504020204" pitchFamily="34" charset="0"/>
                <a:ea typeface="Open Sans" panose="020B0606030504020204" pitchFamily="34" charset="0"/>
                <a:cs typeface="Open Sans" panose="020B0606030504020204" pitchFamily="34" charset="0"/>
              </a:rPr>
              <a:t>PSHE</a:t>
            </a:r>
            <a:r>
              <a:rPr lang="en-GB"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time.</a:t>
            </a:r>
          </a:p>
          <a:p>
            <a:endParaRPr lang="en-GB"/>
          </a:p>
        </p:txBody>
      </p:sp>
      <p:sp>
        <p:nvSpPr>
          <p:cNvPr id="4" name="Slide Number Placeholder 3"/>
          <p:cNvSpPr>
            <a:spLocks noGrp="1"/>
          </p:cNvSpPr>
          <p:nvPr>
            <p:ph type="sldNum" sz="quarter" idx="5"/>
          </p:nvPr>
        </p:nvSpPr>
        <p:spPr/>
        <p:txBody>
          <a:bodyPr/>
          <a:lstStyle/>
          <a:p>
            <a:fld id="{8EB0961B-09D7-4590-8FC5-5C54F5DFBF65}" type="slidenum">
              <a:rPr lang="en-GB" smtClean="0"/>
              <a:t>1</a:t>
            </a:fld>
            <a:endParaRPr lang="en-GB"/>
          </a:p>
        </p:txBody>
      </p:sp>
    </p:spTree>
    <p:extLst>
      <p:ext uri="{BB962C8B-B14F-4D97-AF65-F5344CB8AC3E}">
        <p14:creationId xmlns:p14="http://schemas.microsoft.com/office/powerpoint/2010/main" val="2387022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0" i="0">
                <a:solidFill>
                  <a:srgbClr val="0A0A0A"/>
                </a:solidFill>
                <a:effectLst/>
                <a:latin typeface="Open Sans" panose="020B0606030504020204" pitchFamily="34" charset="0"/>
                <a:ea typeface="Open Sans" panose="020B0606030504020204" pitchFamily="34" charset="0"/>
                <a:cs typeface="Open Sans" panose="020B0606030504020204" pitchFamily="34" charset="0"/>
              </a:rPr>
              <a:t>Green turtles lay their eggs in places where temperatures are around 29 degrees. Warmer temperatures whilst the eggs are in the nest means that its more likely turtles will be female and cooler temperatures mean that the turtles that hatch will more likely be males. Historically this means you get a mixture of male and female turtles.</a:t>
            </a:r>
            <a:endParaRPr lang="en-GB" sz="12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rgbClr val="0A0A0A"/>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2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rgbClr val="0A0A0A"/>
                </a:solidFill>
                <a:effectLst/>
                <a:latin typeface="Open Sans" panose="020B0606030504020204" pitchFamily="34" charset="0"/>
                <a:ea typeface="Open Sans" panose="020B0606030504020204" pitchFamily="34" charset="0"/>
                <a:cs typeface="Open Sans" panose="020B0606030504020204" pitchFamily="34" charset="0"/>
              </a:rPr>
              <a:t>Increasing temperatures from climate change means that baby green turtles that hatch are more likely to be female. In fact one population of hatching green turtles from an island in Australia has reported as being 99% female for the past 2 decades. </a:t>
            </a:r>
            <a:endParaRPr lang="en-GB" sz="12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8EDC9DE4-44E1-4D55-A424-77C79F3C03E6}" type="slidenum">
              <a:rPr lang="en-GB" smtClean="0"/>
              <a:t>10</a:t>
            </a:fld>
            <a:endParaRPr lang="en-GB"/>
          </a:p>
        </p:txBody>
      </p:sp>
    </p:spTree>
    <p:extLst>
      <p:ext uri="{BB962C8B-B14F-4D97-AF65-F5344CB8AC3E}">
        <p14:creationId xmlns:p14="http://schemas.microsoft.com/office/powerpoint/2010/main" val="3072195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a:p>
        </p:txBody>
      </p:sp>
      <p:sp>
        <p:nvSpPr>
          <p:cNvPr id="4" name="Slide Number Placeholder 3"/>
          <p:cNvSpPr>
            <a:spLocks noGrp="1"/>
          </p:cNvSpPr>
          <p:nvPr>
            <p:ph type="sldNum" sz="quarter" idx="5"/>
          </p:nvPr>
        </p:nvSpPr>
        <p:spPr/>
        <p:txBody>
          <a:bodyPr/>
          <a:lstStyle/>
          <a:p>
            <a:fld id="{8EDC9DE4-44E1-4D55-A424-77C79F3C03E6}" type="slidenum">
              <a:rPr lang="en-GB" smtClean="0"/>
              <a:t>11</a:t>
            </a:fld>
            <a:endParaRPr lang="en-GB"/>
          </a:p>
        </p:txBody>
      </p:sp>
    </p:spTree>
    <p:extLst>
      <p:ext uri="{BB962C8B-B14F-4D97-AF65-F5344CB8AC3E}">
        <p14:creationId xmlns:p14="http://schemas.microsoft.com/office/powerpoint/2010/main" val="538986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latin typeface="Open Sans" panose="020B0606030504020204" pitchFamily="34" charset="0"/>
                <a:ea typeface="Open Sans" panose="020B0606030504020204" pitchFamily="34" charset="0"/>
                <a:cs typeface="Open Sans" panose="020B0606030504020204" pitchFamily="34" charset="0"/>
              </a:rPr>
              <a:t>Sustainable Development Goal number 14 - </a:t>
            </a:r>
            <a:r>
              <a:rPr lang="en-GB" b="0" i="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Conserve and sustainably use the oceans, seas and marine resources for sustainable development</a:t>
            </a:r>
          </a:p>
          <a:p>
            <a:endParaRPr lang="en-GB" b="0"/>
          </a:p>
        </p:txBody>
      </p:sp>
      <p:sp>
        <p:nvSpPr>
          <p:cNvPr id="4" name="Slide Number Placeholder 3"/>
          <p:cNvSpPr>
            <a:spLocks noGrp="1"/>
          </p:cNvSpPr>
          <p:nvPr>
            <p:ph type="sldNum" sz="quarter" idx="5"/>
          </p:nvPr>
        </p:nvSpPr>
        <p:spPr/>
        <p:txBody>
          <a:bodyPr/>
          <a:lstStyle/>
          <a:p>
            <a:fld id="{8EDC9DE4-44E1-4D55-A424-77C79F3C03E6}" type="slidenum">
              <a:rPr lang="en-GB" smtClean="0"/>
              <a:t>12</a:t>
            </a:fld>
            <a:endParaRPr lang="en-GB"/>
          </a:p>
        </p:txBody>
      </p:sp>
    </p:spTree>
    <p:extLst>
      <p:ext uri="{BB962C8B-B14F-4D97-AF65-F5344CB8AC3E}">
        <p14:creationId xmlns:p14="http://schemas.microsoft.com/office/powerpoint/2010/main" val="1095372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a:p>
        </p:txBody>
      </p:sp>
      <p:sp>
        <p:nvSpPr>
          <p:cNvPr id="4" name="Slide Number Placeholder 3"/>
          <p:cNvSpPr>
            <a:spLocks noGrp="1"/>
          </p:cNvSpPr>
          <p:nvPr>
            <p:ph type="sldNum" sz="quarter" idx="5"/>
          </p:nvPr>
        </p:nvSpPr>
        <p:spPr/>
        <p:txBody>
          <a:bodyPr/>
          <a:lstStyle/>
          <a:p>
            <a:fld id="{8EDC9DE4-44E1-4D55-A424-77C79F3C03E6}" type="slidenum">
              <a:rPr lang="en-GB" smtClean="0"/>
              <a:t>13</a:t>
            </a:fld>
            <a:endParaRPr lang="en-GB"/>
          </a:p>
        </p:txBody>
      </p:sp>
    </p:spTree>
    <p:extLst>
      <p:ext uri="{BB962C8B-B14F-4D97-AF65-F5344CB8AC3E}">
        <p14:creationId xmlns:p14="http://schemas.microsoft.com/office/powerpoint/2010/main" val="2459890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BCC0C3"/>
                </a:solidFill>
                <a:effectLst/>
                <a:latin typeface="Open Sans" panose="020B0606030504020204" pitchFamily="34" charset="0"/>
                <a:ea typeface="Open Sans" panose="020B0606030504020204" pitchFamily="34" charset="0"/>
                <a:cs typeface="Open Sans" panose="020B0606030504020204" pitchFamily="34" charset="0"/>
              </a:rPr>
              <a:t>A polar bear’s main diet is seals which are very oily – which means that they have very oily poo! </a:t>
            </a:r>
            <a:endParaRPr lang="en-GB" b="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8EDC9DE4-44E1-4D55-A424-77C79F3C03E6}" type="slidenum">
              <a:rPr lang="en-GB" smtClean="0"/>
              <a:t>14</a:t>
            </a:fld>
            <a:endParaRPr lang="en-GB"/>
          </a:p>
        </p:txBody>
      </p:sp>
    </p:spTree>
    <p:extLst>
      <p:ext uri="{BB962C8B-B14F-4D97-AF65-F5344CB8AC3E}">
        <p14:creationId xmlns:p14="http://schemas.microsoft.com/office/powerpoint/2010/main" val="3352966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0" kern="100" dirty="0">
                <a:effectLst/>
                <a:latin typeface="Open Sans" panose="020B0606030504020204" pitchFamily="34" charset="0"/>
                <a:ea typeface="Open Sans" panose="020B0606030504020204" pitchFamily="34" charset="0"/>
                <a:cs typeface="Open Sans" panose="020B0606030504020204" pitchFamily="34" charset="0"/>
              </a:rPr>
              <a:t>Now let’s look at sustainability. </a:t>
            </a:r>
          </a:p>
          <a:p>
            <a:pPr>
              <a:lnSpc>
                <a:spcPct val="107000"/>
              </a:lnSpc>
              <a:spcAft>
                <a:spcPts val="800"/>
              </a:spcAft>
            </a:pPr>
            <a:r>
              <a:rPr lang="en-GB" sz="1200" b="1" kern="100" dirty="0">
                <a:effectLst/>
                <a:latin typeface="Open Sans" panose="020B0606030504020204" pitchFamily="34" charset="0"/>
                <a:ea typeface="Open Sans" panose="020B0606030504020204" pitchFamily="34" charset="0"/>
                <a:cs typeface="Open Sans" panose="020B0606030504020204" pitchFamily="34" charset="0"/>
              </a:rPr>
              <a:t>Ask: </a:t>
            </a:r>
            <a:r>
              <a:rPr lang="en-GB" sz="1200" kern="100" dirty="0">
                <a:effectLst/>
                <a:latin typeface="Open Sans" panose="020B0606030504020204" pitchFamily="34" charset="0"/>
                <a:ea typeface="Open Sans" panose="020B0606030504020204" pitchFamily="34" charset="0"/>
                <a:cs typeface="Open Sans" panose="020B0606030504020204" pitchFamily="34" charset="0"/>
              </a:rPr>
              <a:t>Can anyone define the word ‘sustainability’?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0" i="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Click to reveal.</a:t>
            </a:r>
          </a:p>
          <a:p>
            <a:pPr>
              <a:lnSpc>
                <a:spcPct val="107000"/>
              </a:lnSpc>
              <a:spcAft>
                <a:spcPts val="800"/>
              </a:spcAft>
            </a:pPr>
            <a:endParaRPr lang="en-GB" sz="1200" kern="100" dirty="0">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200" kern="100" dirty="0">
                <a:effectLst/>
                <a:latin typeface="Open Sans" panose="020B0606030504020204" pitchFamily="34" charset="0"/>
                <a:ea typeface="Open Sans" panose="020B0606030504020204" pitchFamily="34" charset="0"/>
                <a:cs typeface="Open Sans" panose="020B0606030504020204" pitchFamily="34" charset="0"/>
              </a:rPr>
              <a:t>The word sustainability is defined as “meeting the needs of the present without compromising the ability of future generations to meet their own needs” (Brundtland Report, 1987)</a:t>
            </a:r>
          </a:p>
          <a:p>
            <a:pPr>
              <a:lnSpc>
                <a:spcPct val="107000"/>
              </a:lnSpc>
              <a:spcAft>
                <a:spcPts val="800"/>
              </a:spcAft>
            </a:pPr>
            <a:r>
              <a:rPr lang="en-GB" sz="1200" kern="100" dirty="0">
                <a:effectLst/>
                <a:latin typeface="Open Sans" panose="020B0606030504020204" pitchFamily="34" charset="0"/>
                <a:ea typeface="Open Sans" panose="020B0606030504020204" pitchFamily="34" charset="0"/>
                <a:cs typeface="Open Sans" panose="020B0606030504020204" pitchFamily="34" charset="0"/>
              </a:rPr>
              <a:t> </a:t>
            </a:r>
          </a:p>
          <a:p>
            <a:pPr>
              <a:lnSpc>
                <a:spcPct val="107000"/>
              </a:lnSpc>
              <a:spcAft>
                <a:spcPts val="800"/>
              </a:spcAft>
            </a:pPr>
            <a:r>
              <a:rPr lang="en-GB" sz="1200" kern="100" dirty="0">
                <a:effectLst/>
                <a:latin typeface="Open Sans" panose="020B0606030504020204" pitchFamily="34" charset="0"/>
                <a:ea typeface="Open Sans" panose="020B0606030504020204" pitchFamily="34" charset="0"/>
                <a:cs typeface="Open Sans" panose="020B0606030504020204" pitchFamily="34" charset="0"/>
              </a:rPr>
              <a:t>Our planet can only replenish a finite number of resources and is only able to withstand a certain degree of global temperature rise before ecosystems are pushed beyond repair. </a:t>
            </a:r>
          </a:p>
          <a:p>
            <a:pPr>
              <a:lnSpc>
                <a:spcPct val="107000"/>
              </a:lnSpc>
              <a:spcAft>
                <a:spcPts val="800"/>
              </a:spcAft>
            </a:pPr>
            <a:r>
              <a:rPr lang="en-GB" sz="1200" kern="100" dirty="0">
                <a:effectLst/>
                <a:latin typeface="Open Sans" panose="020B0606030504020204" pitchFamily="34" charset="0"/>
                <a:ea typeface="Open Sans" panose="020B0606030504020204" pitchFamily="34" charset="0"/>
                <a:cs typeface="Open Sans" panose="020B0606030504020204" pitchFamily="34" charset="0"/>
              </a:rPr>
              <a:t>  </a:t>
            </a:r>
          </a:p>
          <a:p>
            <a:pPr>
              <a:lnSpc>
                <a:spcPct val="107000"/>
              </a:lnSpc>
              <a:spcAft>
                <a:spcPts val="800"/>
              </a:spcAft>
            </a:pPr>
            <a:r>
              <a:rPr lang="en-GB" sz="1200" kern="100" dirty="0">
                <a:effectLst/>
                <a:latin typeface="Open Sans" panose="020B0606030504020204" pitchFamily="34" charset="0"/>
                <a:ea typeface="Open Sans" panose="020B0606030504020204" pitchFamily="34" charset="0"/>
                <a:cs typeface="Open Sans" panose="020B0606030504020204" pitchFamily="34" charset="0"/>
              </a:rPr>
              <a:t>Sustainability is often linked with being ‘environmentally friendly’, but this is only one factor.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kern="100" dirty="0">
                <a:effectLst/>
                <a:latin typeface="Open Sans" panose="020B0606030504020204" pitchFamily="34" charset="0"/>
                <a:ea typeface="Open Sans" panose="020B0606030504020204" pitchFamily="34" charset="0"/>
                <a:cs typeface="Open Sans" panose="020B0606030504020204" pitchFamily="34" charset="0"/>
              </a:rPr>
              <a:t>Sustainability is built on the p</a:t>
            </a:r>
            <a:r>
              <a:rPr lang="en-GB" sz="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rinciple of the 3 Pillars of Sustainability or the 3 Ps model: (</a:t>
            </a:r>
            <a:r>
              <a:rPr lang="en-GB" sz="1200" u="sng"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a:t>
            </a:r>
            <a:r>
              <a:rPr lang="en-GB" sz="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rofit/Economy, </a:t>
            </a:r>
            <a:r>
              <a:rPr lang="en-GB" sz="1200" u="sng"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a:t>
            </a:r>
            <a:r>
              <a:rPr lang="en-GB" sz="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eople /Society and the </a:t>
            </a:r>
            <a:r>
              <a:rPr lang="en-GB" sz="1200" u="sng"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a:t>
            </a:r>
            <a:r>
              <a:rPr lang="en-GB" sz="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lanet/Environment).</a:t>
            </a:r>
            <a:endParaRPr lang="en-GB" sz="1200" dirty="0">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endParaRPr lang="en-GB" sz="1200" kern="100" dirty="0">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200" kern="100" dirty="0">
                <a:effectLst/>
                <a:latin typeface="Open Sans" panose="020B0606030504020204" pitchFamily="34" charset="0"/>
                <a:ea typeface="Open Sans" panose="020B0606030504020204" pitchFamily="34" charset="0"/>
                <a:cs typeface="Open Sans" panose="020B0606030504020204" pitchFamily="34" charset="0"/>
              </a:rPr>
              <a:t>So to be truly sustainable something must achieve value for money on a whole life basis, generating benefits not only to the organisation, but also to society and the economy, while minimising damage to the environment. </a:t>
            </a:r>
          </a:p>
          <a:p>
            <a:pPr>
              <a:lnSpc>
                <a:spcPct val="107000"/>
              </a:lnSpc>
              <a:spcAft>
                <a:spcPts val="800"/>
              </a:spcAft>
            </a:pPr>
            <a:r>
              <a:rPr lang="en-GB" sz="1200" kern="100" dirty="0">
                <a:effectLst/>
                <a:latin typeface="Open Sans" panose="020B0606030504020204" pitchFamily="34" charset="0"/>
                <a:ea typeface="Open Sans" panose="020B0606030504020204" pitchFamily="34" charset="0"/>
                <a:cs typeface="Open Sans" panose="020B0606030504020204" pitchFamily="34" charset="0"/>
              </a:rPr>
              <a:t> </a:t>
            </a:r>
          </a:p>
          <a:p>
            <a:pPr>
              <a:lnSpc>
                <a:spcPct val="107000"/>
              </a:lnSpc>
              <a:spcAft>
                <a:spcPts val="800"/>
              </a:spcAft>
            </a:pPr>
            <a:r>
              <a:rPr lang="en-GB" sz="1200" kern="100" dirty="0">
                <a:effectLst/>
                <a:latin typeface="Open Sans" panose="020B0606030504020204" pitchFamily="34" charset="0"/>
                <a:ea typeface="Open Sans" panose="020B0606030504020204" pitchFamily="34" charset="0"/>
                <a:cs typeface="Open Sans" panose="020B0606030504020204" pitchFamily="34" charset="0"/>
              </a:rPr>
              <a:t>For example, even if something is considered good for the environment, if it’s economically inefficient (if it costs too much money or needs replacing every year) or isn’t ethical (if its factories have poor labour conditions, perhaps) then it isn’t a sustainable option.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EDC9DE4-44E1-4D55-A424-77C79F3C03E6}" type="slidenum">
              <a:rPr lang="en-GB" smtClean="0"/>
              <a:t>15</a:t>
            </a:fld>
            <a:endParaRPr lang="en-GB"/>
          </a:p>
        </p:txBody>
      </p:sp>
    </p:spTree>
    <p:extLst>
      <p:ext uri="{BB962C8B-B14F-4D97-AF65-F5344CB8AC3E}">
        <p14:creationId xmlns:p14="http://schemas.microsoft.com/office/powerpoint/2010/main" val="2858076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Open Sans" panose="020B0606030504020204" pitchFamily="34" charset="0"/>
                <a:ea typeface="Open Sans" panose="020B0606030504020204" pitchFamily="34" charset="0"/>
                <a:cs typeface="Open Sans" panose="020B0606030504020204" pitchFamily="34" charset="0"/>
              </a:rPr>
              <a:t>So how does sustainability tie into your career?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Open Sans" panose="020B0606030504020204" pitchFamily="34" charset="0"/>
                <a:ea typeface="Open Sans" panose="020B0606030504020204" pitchFamily="34" charset="0"/>
                <a:cs typeface="Open Sans" panose="020B0606030504020204" pitchFamily="34" charset="0"/>
              </a:rPr>
              <a:t>One priority for governments and businesses is to achieve its net zero targets. To do this, it’s essential to have a workforce equipped with the right knowledge and skills to meet the demand of ‘green’ jobs.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latin typeface="Open Sans" panose="020B0606030504020204" pitchFamily="34" charset="0"/>
                <a:ea typeface="Open Sans" panose="020B0606030504020204" pitchFamily="34" charset="0"/>
                <a:cs typeface="Open Sans" panose="020B0606030504020204" pitchFamily="34" charset="0"/>
              </a:rPr>
              <a:t>Ask: </a:t>
            </a:r>
            <a:r>
              <a:rPr lang="en-GB" sz="1200">
                <a:latin typeface="Open Sans" panose="020B0606030504020204" pitchFamily="34" charset="0"/>
                <a:ea typeface="Open Sans" panose="020B0606030504020204" pitchFamily="34" charset="0"/>
                <a:cs typeface="Open Sans" panose="020B0606030504020204" pitchFamily="34" charset="0"/>
              </a:rPr>
              <a:t>Can anyone define or give examples of green jobs?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Click to reveal definitions</a:t>
            </a:r>
          </a:p>
          <a:p>
            <a:pPr marL="0" indent="0">
              <a:buFont typeface="Arial" panose="020B0604020202020204" pitchFamily="34" charset="0"/>
              <a:buNone/>
              <a:defRPr/>
            </a:pPr>
            <a:endParaRPr lang="en-US" sz="120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defRPr/>
            </a:pPr>
            <a:r>
              <a:rPr lang="en-GB" sz="1200" b="0" i="0">
                <a:solidFill>
                  <a:srgbClr val="323132"/>
                </a:solidFill>
                <a:effectLst/>
                <a:latin typeface="Open Sans" panose="020B0606030504020204" pitchFamily="34" charset="0"/>
                <a:ea typeface="Open Sans" panose="020B0606030504020204" pitchFamily="34" charset="0"/>
                <a:cs typeface="Open Sans" panose="020B0606030504020204" pitchFamily="34" charset="0"/>
              </a:rPr>
              <a:t>The UN defines green skills as </a:t>
            </a:r>
            <a:r>
              <a:rPr lang="en-GB" sz="1200" b="0" i="0">
                <a:solidFill>
                  <a:srgbClr val="1A1A1A"/>
                </a:solidFill>
                <a:effectLst/>
                <a:latin typeface="Open Sans" panose="020B0606030504020204" pitchFamily="34" charset="0"/>
                <a:ea typeface="Open Sans" panose="020B0606030504020204" pitchFamily="34" charset="0"/>
                <a:cs typeface="Open Sans" panose="020B0606030504020204" pitchFamily="34" charset="0"/>
              </a:rPr>
              <a:t>the knowledge, abilities, values and attitudes needed to live in, develop and support a sustainable and resource-efficient society.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latin typeface="Open Sans" panose="020B0606030504020204" pitchFamily="34" charset="0"/>
                <a:ea typeface="Open Sans" panose="020B0606030504020204" pitchFamily="34" charset="0"/>
                <a:cs typeface="Open Sans" panose="020B0606030504020204" pitchFamily="34" charset="0"/>
              </a:rPr>
              <a:t>The UNEP (United nations Environment Programme defines a green economy as an economy which “results in improved human well-being and social equity”.</a:t>
            </a:r>
            <a:endParaRPr lang="en-GB" sz="1200">
              <a:solidFill>
                <a:srgbClr val="1A1A1A"/>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defRPr/>
            </a:pPr>
            <a:endParaRPr lang="en-GB" sz="1200" b="0" i="0">
              <a:solidFill>
                <a:srgbClr val="323132"/>
              </a:solidFill>
              <a:effectLst/>
              <a:latin typeface="Open Sans" panose="020B0606030504020204" pitchFamily="34" charset="0"/>
              <a:ea typeface="Open Sans" panose="020B0606030504020204" pitchFamily="34" charset="0"/>
              <a:cs typeface="Open Sans" panose="020B0606030504020204" pitchFamily="34" charset="0"/>
            </a:endParaRPr>
          </a:p>
          <a:p>
            <a:pPr>
              <a:defRPr/>
            </a:pPr>
            <a:r>
              <a:rPr lang="en-GB" sz="1200" b="0" i="0">
                <a:solidFill>
                  <a:srgbClr val="323132"/>
                </a:solidFill>
                <a:effectLst/>
                <a:latin typeface="Open Sans" panose="020B0606030504020204" pitchFamily="34" charset="0"/>
                <a:ea typeface="Open Sans" panose="020B0606030504020204" pitchFamily="34" charset="0"/>
                <a:cs typeface="Open Sans" panose="020B0606030504020204" pitchFamily="34" charset="0"/>
              </a:rPr>
              <a:t>There is no clear universal definition for green jobs and </a:t>
            </a:r>
            <a:r>
              <a:rPr lang="en-GB" sz="1200">
                <a:solidFill>
                  <a:srgbClr val="323132"/>
                </a:solidFill>
                <a:latin typeface="Open Sans" panose="020B0606030504020204" pitchFamily="34" charset="0"/>
                <a:ea typeface="Open Sans" panose="020B0606030504020204" pitchFamily="34" charset="0"/>
                <a:cs typeface="Open Sans" panose="020B0606030504020204" pitchFamily="34" charset="0"/>
              </a:rPr>
              <a:t>skills. But one thing that is clear is that green and sustainable jobs and </a:t>
            </a:r>
            <a:r>
              <a:rPr lang="en-GB" sz="1200" b="0" i="0">
                <a:solidFill>
                  <a:srgbClr val="323132"/>
                </a:solidFill>
                <a:effectLst/>
                <a:latin typeface="Open Sans" panose="020B0606030504020204" pitchFamily="34" charset="0"/>
                <a:ea typeface="Open Sans" panose="020B0606030504020204" pitchFamily="34" charset="0"/>
                <a:cs typeface="Open Sans" panose="020B0606030504020204" pitchFamily="34" charset="0"/>
              </a:rPr>
              <a:t>skills </a:t>
            </a:r>
            <a:r>
              <a:rPr lang="en-GB" sz="1200">
                <a:solidFill>
                  <a:srgbClr val="323132"/>
                </a:solidFill>
                <a:latin typeface="Open Sans" panose="020B0606030504020204" pitchFamily="34" charset="0"/>
                <a:ea typeface="Open Sans" panose="020B0606030504020204" pitchFamily="34" charset="0"/>
                <a:cs typeface="Open Sans" panose="020B0606030504020204" pitchFamily="34" charset="0"/>
              </a:rPr>
              <a:t>are on </a:t>
            </a:r>
            <a:r>
              <a:rPr lang="en-GB" sz="1200" b="0" i="0">
                <a:solidFill>
                  <a:srgbClr val="323132"/>
                </a:solidFill>
                <a:effectLst/>
                <a:latin typeface="Open Sans" panose="020B0606030504020204" pitchFamily="34" charset="0"/>
                <a:ea typeface="Open Sans" panose="020B0606030504020204" pitchFamily="34" charset="0"/>
                <a:cs typeface="Open Sans" panose="020B0606030504020204" pitchFamily="34" charset="0"/>
              </a:rPr>
              <a:t>the </a:t>
            </a:r>
            <a:r>
              <a:rPr lang="en-GB" sz="1200">
                <a:solidFill>
                  <a:srgbClr val="323132"/>
                </a:solidFill>
                <a:latin typeface="Open Sans" panose="020B0606030504020204" pitchFamily="34" charset="0"/>
                <a:ea typeface="Open Sans" panose="020B0606030504020204" pitchFamily="34" charset="0"/>
                <a:cs typeface="Open Sans" panose="020B0606030504020204" pitchFamily="34" charset="0"/>
              </a:rPr>
              <a:t>rise</a:t>
            </a:r>
            <a:r>
              <a:rPr lang="en-GB" sz="1200" b="0" i="0">
                <a:solidFill>
                  <a:srgbClr val="323132"/>
                </a:solidFill>
                <a:effectLst/>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1A1A1A"/>
                </a:solidFill>
                <a:latin typeface="Open Sans" panose="020B0606030504020204" pitchFamily="34" charset="0"/>
                <a:ea typeface="Open Sans" panose="020B0606030504020204" pitchFamily="34" charset="0"/>
                <a:cs typeface="Open Sans" panose="020B0606030504020204" pitchFamily="34" charset="0"/>
              </a:rPr>
              <a:t>The UK is adding green jobs faster than other countries, with green jobs making up 33% of postings on LinkedIn in 2023 (LinkedIn, 2023).</a:t>
            </a:r>
            <a:endParaRPr kumimoji="0" lang="en-GB" sz="1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defRPr/>
            </a:pPr>
            <a:endParaRPr lang="en-GB" sz="1200">
              <a:latin typeface="Open Sans" panose="020B0606030504020204" pitchFamily="34" charset="0"/>
              <a:ea typeface="Open Sans" panose="020B0606030504020204" pitchFamily="34" charset="0"/>
              <a:cs typeface="Open Sans" panose="020B0606030504020204" pitchFamily="34" charset="0"/>
            </a:endParaRPr>
          </a:p>
          <a:p>
            <a:pPr marL="0" indent="0">
              <a:buFont typeface="Arial,Sans-Serif"/>
              <a:buNone/>
              <a:defRPr/>
            </a:pPr>
            <a:r>
              <a:rPr lang="en-US" sz="1200">
                <a:latin typeface="Open Sans" panose="020B0606030504020204" pitchFamily="34" charset="0"/>
                <a:ea typeface="Open Sans" panose="020B0606030504020204" pitchFamily="34" charset="0"/>
                <a:cs typeface="Open Sans" panose="020B0606030504020204" pitchFamily="34" charset="0"/>
              </a:rPr>
              <a:t>Stat source:</a:t>
            </a:r>
          </a:p>
          <a:p>
            <a:pPr marL="0" indent="0">
              <a:buFont typeface="Arial,Sans-Serif"/>
              <a:buNone/>
              <a:defRPr/>
            </a:pPr>
            <a:r>
              <a:rPr lang="en-US" sz="1200">
                <a:latin typeface="Open Sans" panose="020B0606030504020204" pitchFamily="34" charset="0"/>
                <a:ea typeface="Open Sans" panose="020B0606030504020204" pitchFamily="34" charset="0"/>
                <a:cs typeface="Open Sans" panose="020B0606030504020204" pitchFamily="34" charset="0"/>
              </a:rPr>
              <a:t>The Generation Green Jobs? report carried out by The Prince’s Trust and Public First warns of a green skills crisis looming. They polled 2,054 young people aged 16 to 25 years old https://assets.ctfassets.net/qq0roodynp09/2LyIxyPZwCb7aEaPrL9NH6/6065a0c558ba48a8b1b9c43b4924a0d7/Generation-Green-Jobs-Report-Nov-2023-1.pdf</a:t>
            </a:r>
          </a:p>
          <a:p>
            <a:pPr marL="0" indent="0">
              <a:buFont typeface="Arial" panose="020B0604020202020204" pitchFamily="34" charset="0"/>
              <a:buNone/>
              <a:defRPr/>
            </a:pPr>
            <a:endParaRPr lang="en-GB" sz="1200" b="0" i="0">
              <a:solidFill>
                <a:srgbClr val="323132"/>
              </a:solidFill>
              <a:effectLst/>
              <a:latin typeface="open sans" panose="020B0606030504020204" pitchFamily="34" charset="0"/>
              <a:cs typeface="Calibri" panose="020F0502020204030204"/>
            </a:endParaRPr>
          </a:p>
        </p:txBody>
      </p:sp>
      <p:sp>
        <p:nvSpPr>
          <p:cNvPr id="4" name="Slide Number Placeholder 3"/>
          <p:cNvSpPr>
            <a:spLocks noGrp="1"/>
          </p:cNvSpPr>
          <p:nvPr>
            <p:ph type="sldNum" sz="quarter" idx="5"/>
          </p:nvPr>
        </p:nvSpPr>
        <p:spPr/>
        <p:txBody>
          <a:bodyPr/>
          <a:lstStyle/>
          <a:p>
            <a:fld id="{534DD1FD-A7EC-4F5E-ADA5-78ED8EEC653D}" type="slidenum">
              <a:rPr lang="en-GB" smtClean="0"/>
              <a:t>16</a:t>
            </a:fld>
            <a:endParaRPr lang="en-GB"/>
          </a:p>
        </p:txBody>
      </p:sp>
    </p:spTree>
    <p:extLst>
      <p:ext uri="{BB962C8B-B14F-4D97-AF65-F5344CB8AC3E}">
        <p14:creationId xmlns:p14="http://schemas.microsoft.com/office/powerpoint/2010/main" val="3274283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Aft>
                <a:spcPts val="300"/>
              </a:spcAft>
            </a:pPr>
            <a:r>
              <a:rPr lang="en-GB" sz="1200" b="0">
                <a:effectLst/>
                <a:latin typeface="Open Sans" panose="020B0606030504020204" pitchFamily="34" charset="0"/>
                <a:ea typeface="Open Sans" panose="020B0606030504020204" pitchFamily="34" charset="0"/>
                <a:cs typeface="Open Sans" panose="020B0606030504020204" pitchFamily="34" charset="0"/>
              </a:rPr>
              <a:t>Let’s now look at a sustainable career in sport.</a:t>
            </a:r>
          </a:p>
          <a:p>
            <a:pPr fontAlgn="base">
              <a:spcAft>
                <a:spcPts val="300"/>
              </a:spcAft>
            </a:pPr>
            <a:r>
              <a:rPr lang="en-GB" sz="1200" i="1">
                <a:effectLst/>
                <a:latin typeface="Open Sans" panose="020B0606030504020204" pitchFamily="34" charset="0"/>
                <a:ea typeface="Open Sans" panose="020B0606030504020204" pitchFamily="34" charset="0"/>
                <a:cs typeface="Open Sans" panose="020B0606030504020204" pitchFamily="34" charset="0"/>
              </a:rPr>
              <a:t>Click to play video - </a:t>
            </a:r>
            <a:r>
              <a:rPr lang="en-GB" sz="1200" i="1">
                <a:latin typeface="Open Sans" panose="020B0606030504020204" pitchFamily="34" charset="0"/>
                <a:ea typeface="Open Sans" panose="020B0606030504020204" pitchFamily="34" charset="0"/>
                <a:cs typeface="Open Sans" panose="020B0606030504020204" pitchFamily="34" charset="0"/>
              </a:rPr>
              <a:t>the video is 03:16 long but you can stop at 02:05 if you are short for time.</a:t>
            </a:r>
            <a:endParaRPr lang="en-GB" sz="1200" i="1">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200" b="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p>
            <a:pPr fontAlgn="base">
              <a:spcAft>
                <a:spcPts val="300"/>
              </a:spcAft>
            </a:pPr>
            <a:r>
              <a:rPr lang="en-GB" b="0" i="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Southampton Football Club</a:t>
            </a:r>
            <a:r>
              <a:rPr lang="en-GB" sz="1200"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https://www.youtube.com/watch?v=GBdAVuE9Yaw&amp;list=PLIhjq4DG3Rs0p9g2xUUETcUMe39-Dx6Dq </a:t>
            </a:r>
            <a:endParaRPr lang="en-GB" sz="120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534DD1FD-A7EC-4F5E-ADA5-78ED8EEC653D}" type="slidenum">
              <a:rPr lang="en-GB" smtClean="0"/>
              <a:t>17</a:t>
            </a:fld>
            <a:endParaRPr lang="en-GB"/>
          </a:p>
        </p:txBody>
      </p:sp>
    </p:spTree>
    <p:extLst>
      <p:ext uri="{BB962C8B-B14F-4D97-AF65-F5344CB8AC3E}">
        <p14:creationId xmlns:p14="http://schemas.microsoft.com/office/powerpoint/2010/main" val="4092370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sz="1200" i="1">
                <a:latin typeface="Open Sans" panose="020B0606030504020204" pitchFamily="34" charset="0"/>
                <a:ea typeface="Open Sans" panose="020B0606030504020204" pitchFamily="34" charset="0"/>
                <a:cs typeface="Open Sans" panose="020B0606030504020204" pitchFamily="34" charset="0"/>
              </a:rPr>
              <a:t>Play video</a:t>
            </a:r>
          </a:p>
        </p:txBody>
      </p:sp>
      <p:sp>
        <p:nvSpPr>
          <p:cNvPr id="4" name="Slide Number Placeholder 3"/>
          <p:cNvSpPr>
            <a:spLocks noGrp="1"/>
          </p:cNvSpPr>
          <p:nvPr>
            <p:ph type="sldNum" sz="quarter" idx="5"/>
          </p:nvPr>
        </p:nvSpPr>
        <p:spPr/>
        <p:txBody>
          <a:bodyPr/>
          <a:lstStyle/>
          <a:p>
            <a:fld id="{534DD1FD-A7EC-4F5E-ADA5-78ED8EEC653D}" type="slidenum">
              <a:rPr lang="en-GB" smtClean="0"/>
              <a:t>18</a:t>
            </a:fld>
            <a:endParaRPr lang="en-GB"/>
          </a:p>
        </p:txBody>
      </p:sp>
    </p:spTree>
    <p:extLst>
      <p:ext uri="{BB962C8B-B14F-4D97-AF65-F5344CB8AC3E}">
        <p14:creationId xmlns:p14="http://schemas.microsoft.com/office/powerpoint/2010/main" val="723899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GB" sz="1200">
                <a:latin typeface="Open Sans" panose="020B0606030504020204" pitchFamily="34" charset="0"/>
                <a:ea typeface="Open Sans" panose="020B0606030504020204" pitchFamily="34" charset="0"/>
                <a:cs typeface="Open Sans" panose="020B0606030504020204" pitchFamily="34" charset="0"/>
              </a:rPr>
              <a:t>The SDGs or Global Goals set out all the things society should achieve to ensure a healthy and fair future for people and our planet. </a:t>
            </a:r>
          </a:p>
          <a:p>
            <a:pPr marL="171450" indent="-171450">
              <a:buFont typeface="Arial" panose="020B0604020202020204" pitchFamily="34" charset="0"/>
              <a:buChar char="•"/>
              <a:defRPr/>
            </a:pPr>
            <a:endParaRPr lang="en-GB" sz="1200">
              <a:latin typeface="Open Sans" panose="020B0606030504020204" pitchFamily="34" charset="0"/>
              <a:ea typeface="Open Sans" panose="020B0606030504020204" pitchFamily="34" charset="0"/>
              <a:cs typeface="Open Sans" panose="020B0606030504020204" pitchFamily="34" charset="0"/>
            </a:endParaRPr>
          </a:p>
          <a:p>
            <a:r>
              <a:rPr lang="en-GB" sz="1200">
                <a:highlight>
                  <a:srgbClr val="FFFF00"/>
                </a:highlight>
                <a:latin typeface="Open Sans" panose="020B0606030504020204" pitchFamily="34" charset="0"/>
                <a:ea typeface="Open Sans" panose="020B0606030504020204" pitchFamily="34" charset="0"/>
                <a:cs typeface="Open Sans" panose="020B0606030504020204" pitchFamily="34" charset="0"/>
              </a:rPr>
              <a:t>A green career should link to at least of 1 SDG. </a:t>
            </a:r>
          </a:p>
          <a:p>
            <a:endParaRPr lang="en-GB" sz="1200">
              <a:highlight>
                <a:srgbClr val="FFFF00"/>
              </a:highlight>
              <a:latin typeface="Open Sans" panose="020B0606030504020204" pitchFamily="34" charset="0"/>
              <a:ea typeface="Open Sans" panose="020B0606030504020204" pitchFamily="34" charset="0"/>
              <a:cs typeface="Open Sans" panose="020B0606030504020204" pitchFamily="34" charset="0"/>
            </a:endParaRPr>
          </a:p>
          <a:p>
            <a:r>
              <a:rPr lang="en-GB" sz="1200" b="1">
                <a:highlight>
                  <a:srgbClr val="FFFF00"/>
                </a:highlight>
                <a:latin typeface="Open Sans" panose="020B0606030504020204" pitchFamily="34" charset="0"/>
                <a:ea typeface="Open Sans" panose="020B0606030504020204" pitchFamily="34" charset="0"/>
                <a:cs typeface="Open Sans" panose="020B0606030504020204" pitchFamily="34" charset="0"/>
              </a:rPr>
              <a:t>Task: </a:t>
            </a:r>
          </a:p>
          <a:p>
            <a:pPr marL="285750" indent="-285750">
              <a:buFont typeface="Arial" panose="020B0604020202020204" pitchFamily="34" charset="0"/>
              <a:buChar char="•"/>
            </a:pPr>
            <a:r>
              <a:rPr lang="en-GB" sz="1200" b="0">
                <a:effectLst/>
                <a:highlight>
                  <a:srgbClr val="FFFF00"/>
                </a:highlight>
                <a:latin typeface="Open Sans" panose="020B0606030504020204" pitchFamily="34" charset="0"/>
                <a:ea typeface="Open Sans" panose="020B0606030504020204" pitchFamily="34" charset="0"/>
                <a:cs typeface="Open Sans" panose="020B0606030504020204" pitchFamily="34" charset="0"/>
              </a:rPr>
              <a:t>T</a:t>
            </a:r>
            <a:r>
              <a:rPr lang="en-GB" sz="1200">
                <a:effectLst/>
                <a:latin typeface="Open Sans" panose="020B0606030504020204" pitchFamily="34" charset="0"/>
                <a:ea typeface="Open Sans" panose="020B0606030504020204" pitchFamily="34" charset="0"/>
                <a:cs typeface="Open Sans" panose="020B0606030504020204" pitchFamily="34" charset="0"/>
              </a:rPr>
              <a:t>hink of a career that contributes to </a:t>
            </a:r>
            <a:r>
              <a:rPr lang="en-GB" sz="1200" b="1">
                <a:effectLst/>
                <a:latin typeface="Open Sans" panose="020B0606030504020204" pitchFamily="34" charset="0"/>
                <a:ea typeface="Open Sans" panose="020B0606030504020204" pitchFamily="34" charset="0"/>
                <a:cs typeface="Open Sans" panose="020B0606030504020204" pitchFamily="34" charset="0"/>
              </a:rPr>
              <a:t>as many SDGs as possible </a:t>
            </a:r>
          </a:p>
          <a:p>
            <a:pPr marL="285750" indent="-285750">
              <a:buFont typeface="Arial" panose="020B0604020202020204" pitchFamily="34" charset="0"/>
              <a:buChar char="•"/>
            </a:pPr>
            <a:r>
              <a:rPr lang="en-GB" sz="1200" b="0">
                <a:effectLst/>
                <a:latin typeface="Open Sans" panose="020B0606030504020204" pitchFamily="34" charset="0"/>
                <a:ea typeface="Open Sans" panose="020B0606030504020204" pitchFamily="34" charset="0"/>
                <a:cs typeface="Open Sans" panose="020B0606030504020204" pitchFamily="34" charset="0"/>
              </a:rPr>
              <a:t>H</a:t>
            </a:r>
            <a:r>
              <a:rPr lang="en-GB" sz="1200">
                <a:effectLst/>
                <a:latin typeface="Open Sans" panose="020B0606030504020204" pitchFamily="34" charset="0"/>
                <a:ea typeface="Open Sans" panose="020B0606030504020204" pitchFamily="34" charset="0"/>
                <a:cs typeface="Open Sans" panose="020B0606030504020204" pitchFamily="34" charset="0"/>
              </a:rPr>
              <a:t>ave a mini competition (who can link to the most) - Ask students to explain their answers e.g. teacher = SDG 4., SDG 1, etc. </a:t>
            </a:r>
          </a:p>
          <a:p>
            <a:pPr marL="0" indent="0">
              <a:buFont typeface="Arial" panose="020B0604020202020204" pitchFamily="34" charset="0"/>
              <a:buNone/>
            </a:pPr>
            <a:r>
              <a:rPr lang="en-GB" sz="1200" i="1">
                <a:effectLst/>
                <a:latin typeface="Open Sans" panose="020B0606030504020204" pitchFamily="34" charset="0"/>
                <a:ea typeface="Open Sans" panose="020B0606030504020204" pitchFamily="34" charset="0"/>
                <a:cs typeface="Open Sans" panose="020B0606030504020204" pitchFamily="34" charset="0"/>
              </a:rPr>
              <a:t>There is no right or wrong answer, but this task encourages students to critically think how jobs can contribute to SDGs if approached in a certain way</a:t>
            </a:r>
          </a:p>
          <a:p>
            <a:pPr marL="0" indent="0">
              <a:buFont typeface="Arial" panose="020B0604020202020204" pitchFamily="34" charset="0"/>
              <a:buNone/>
              <a:defRPr/>
            </a:pPr>
            <a:endParaRPr lang="en-US" sz="1200">
              <a:cs typeface="Calibri" panose="020F0502020204030204"/>
            </a:endParaRPr>
          </a:p>
        </p:txBody>
      </p:sp>
      <p:sp>
        <p:nvSpPr>
          <p:cNvPr id="4" name="Slide Number Placeholder 3"/>
          <p:cNvSpPr>
            <a:spLocks noGrp="1"/>
          </p:cNvSpPr>
          <p:nvPr>
            <p:ph type="sldNum" sz="quarter" idx="5"/>
          </p:nvPr>
        </p:nvSpPr>
        <p:spPr/>
        <p:txBody>
          <a:bodyPr/>
          <a:lstStyle/>
          <a:p>
            <a:fld id="{534DD1FD-A7EC-4F5E-ADA5-78ED8EEC653D}" type="slidenum">
              <a:rPr lang="en-GB" smtClean="0"/>
              <a:t>19</a:t>
            </a:fld>
            <a:endParaRPr lang="en-GB"/>
          </a:p>
        </p:txBody>
      </p:sp>
    </p:spTree>
    <p:extLst>
      <p:ext uri="{BB962C8B-B14F-4D97-AF65-F5344CB8AC3E}">
        <p14:creationId xmlns:p14="http://schemas.microsoft.com/office/powerpoint/2010/main" val="1476546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00000"/>
                </a:solidFill>
                <a:effectLst/>
                <a:latin typeface="Open Sans" panose="020B0606030504020204" pitchFamily="34" charset="0"/>
              </a:rPr>
              <a:t>Ask: </a:t>
            </a:r>
            <a:r>
              <a:rPr lang="en-GB" b="0" i="0">
                <a:solidFill>
                  <a:srgbClr val="000000"/>
                </a:solidFill>
                <a:effectLst/>
                <a:latin typeface="Open Sans" panose="020B0606030504020204" pitchFamily="34" charset="0"/>
              </a:rPr>
              <a:t>What does nature give us?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a:solidFill>
                  <a:srgbClr val="000000"/>
                </a:solidFill>
                <a:effectLst/>
                <a:latin typeface="Open Sans" panose="020B0606030504020204" pitchFamily="34" charset="0"/>
              </a:rPr>
              <a:t>Click to reveal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000000"/>
              </a:solidFill>
              <a:effectLst/>
              <a:latin typeface="Open Sans" panose="020B0606030504020204" pitchFamily="34" charset="0"/>
            </a:endParaRPr>
          </a:p>
          <a:p>
            <a:pPr algn="l"/>
            <a:r>
              <a:rPr lang="en-GB" b="0" i="0">
                <a:solidFill>
                  <a:srgbClr val="000000"/>
                </a:solidFill>
                <a:effectLst/>
                <a:latin typeface="Open Sans" panose="020B0606030504020204" pitchFamily="34" charset="0"/>
              </a:rPr>
              <a:t>Nature gives us everything we need. It underpins our economy and our society. Nature gives us forests, rivers, oceans and soils which provide us with all the food we eat, the air we breathe, the water we drink as well as many other benefits like health, leisure and tourism.</a:t>
            </a:r>
          </a:p>
          <a:p>
            <a:pPr algn="l"/>
            <a:endParaRPr lang="en-GB" b="0" i="0">
              <a:solidFill>
                <a:srgbClr val="000000"/>
              </a:solidFill>
              <a:effectLst/>
              <a:latin typeface="Open Sans" panose="020B0606030504020204" pitchFamily="34" charset="0"/>
            </a:endParaRPr>
          </a:p>
          <a:p>
            <a:pPr algn="l"/>
            <a:r>
              <a:rPr lang="en-GB" b="0" i="0">
                <a:solidFill>
                  <a:srgbClr val="000000"/>
                </a:solidFill>
                <a:effectLst/>
                <a:latin typeface="Open Sans" panose="020B0606030504020204" pitchFamily="34" charset="0"/>
              </a:rPr>
              <a:t>These natural assets are often called the world's 'natural capital’ covering things like health and tourism and leisure. If you add them all up, the total value is estimated to be </a:t>
            </a:r>
            <a:r>
              <a:rPr lang="en-GB" b="1" i="0">
                <a:solidFill>
                  <a:srgbClr val="000000"/>
                </a:solidFill>
                <a:effectLst/>
                <a:latin typeface="Open Sans" panose="020B0606030504020204" pitchFamily="34" charset="0"/>
              </a:rPr>
              <a:t>at least US$125 trillion every year</a:t>
            </a:r>
            <a:r>
              <a:rPr lang="en-GB" b="0" i="0">
                <a:solidFill>
                  <a:srgbClr val="000000"/>
                </a:solidFill>
                <a:effectLst/>
                <a:latin typeface="Open Sans" panose="020B0606030504020204" pitchFamily="34" charset="0"/>
              </a:rPr>
              <a:t>.</a:t>
            </a:r>
          </a:p>
          <a:p>
            <a:endParaRPr lang="en-GB"/>
          </a:p>
        </p:txBody>
      </p:sp>
      <p:sp>
        <p:nvSpPr>
          <p:cNvPr id="4" name="Slide Number Placeholder 3"/>
          <p:cNvSpPr>
            <a:spLocks noGrp="1"/>
          </p:cNvSpPr>
          <p:nvPr>
            <p:ph type="sldNum" sz="quarter" idx="5"/>
          </p:nvPr>
        </p:nvSpPr>
        <p:spPr/>
        <p:txBody>
          <a:bodyPr/>
          <a:lstStyle/>
          <a:p>
            <a:fld id="{8EDC9DE4-44E1-4D55-A424-77C79F3C03E6}" type="slidenum">
              <a:rPr lang="en-GB" smtClean="0"/>
              <a:t>2</a:t>
            </a:fld>
            <a:endParaRPr lang="en-GB"/>
          </a:p>
        </p:txBody>
      </p:sp>
    </p:spTree>
    <p:extLst>
      <p:ext uri="{BB962C8B-B14F-4D97-AF65-F5344CB8AC3E}">
        <p14:creationId xmlns:p14="http://schemas.microsoft.com/office/powerpoint/2010/main" val="1030869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Task: </a:t>
            </a:r>
          </a:p>
          <a:p>
            <a:pPr>
              <a:lnSpc>
                <a:spcPct val="107000"/>
              </a:lnSpc>
              <a:spcAft>
                <a:spcPts val="800"/>
              </a:spcAft>
            </a:pPr>
            <a:r>
              <a:rPr lang="en-GB" sz="1200" b="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 groups </a:t>
            </a:r>
            <a:r>
              <a:rPr lang="en-GB" sz="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ask students to sort the list of careers by ‘most sustainable’ down to ‘least sustainable’.</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p>
            <a:pPr marL="0" lvl="0" indent="0">
              <a:lnSpc>
                <a:spcPct val="107000"/>
              </a:lnSpc>
              <a:spcAft>
                <a:spcPts val="300"/>
              </a:spcAft>
              <a:buFont typeface="Symbol" panose="05050102010706020507" pitchFamily="18" charset="2"/>
              <a:buNone/>
            </a:pPr>
            <a:endParaRPr lang="en-GB" sz="120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0" lvl="0" indent="0">
              <a:lnSpc>
                <a:spcPct val="107000"/>
              </a:lnSpc>
              <a:spcAft>
                <a:spcPts val="300"/>
              </a:spcAft>
              <a:buFont typeface="Symbol" panose="05050102010706020507" pitchFamily="18" charset="2"/>
              <a:buNone/>
            </a:pPr>
            <a:r>
              <a:rPr lang="en-GB" sz="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Discuss:</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lnSpc>
                <a:spcPct val="107000"/>
              </a:lnSpc>
              <a:spcAft>
                <a:spcPts val="300"/>
              </a:spcAft>
              <a:buFont typeface="Arial" panose="020B0604020202020204" pitchFamily="34" charset="0"/>
              <a:buChar char="•"/>
            </a:pPr>
            <a:r>
              <a:rPr lang="en-GB" sz="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How it depends on the company’s values or the way a job is undertaken?</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lnSpc>
                <a:spcPct val="107000"/>
              </a:lnSpc>
              <a:spcAft>
                <a:spcPts val="300"/>
              </a:spcAft>
              <a:buFont typeface="Arial" panose="020B0604020202020204" pitchFamily="34" charset="0"/>
              <a:buChar char="•"/>
            </a:pPr>
            <a:r>
              <a:rPr lang="en-GB" sz="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Are there any considered ‘least sustainable’ that could be a force for good with some different approaches?</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p>
            <a:pPr marL="171450" lvl="0" indent="-171450">
              <a:lnSpc>
                <a:spcPct val="107000"/>
              </a:lnSpc>
              <a:spcAft>
                <a:spcPts val="300"/>
              </a:spcAft>
              <a:buFont typeface="Arial" panose="020B0604020202020204" pitchFamily="34" charset="0"/>
              <a:buChar char="•"/>
            </a:pPr>
            <a:r>
              <a:rPr lang="en-GB" sz="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 choices someone in a career might have about how/where they work and what difference this could make to their positive impact on the world?</a:t>
            </a:r>
          </a:p>
          <a:p>
            <a:pPr marL="0" lvl="0" indent="0">
              <a:lnSpc>
                <a:spcPct val="107000"/>
              </a:lnSpc>
              <a:spcAft>
                <a:spcPts val="300"/>
              </a:spcAft>
              <a:buFont typeface="Arial" panose="020B0604020202020204" pitchFamily="34" charset="0"/>
              <a:buNone/>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34DD1FD-A7EC-4F5E-ADA5-78ED8EEC653D}" type="slidenum">
              <a:rPr lang="en-GB" smtClean="0"/>
              <a:t>20</a:t>
            </a:fld>
            <a:endParaRPr lang="en-GB"/>
          </a:p>
        </p:txBody>
      </p:sp>
    </p:spTree>
    <p:extLst>
      <p:ext uri="{BB962C8B-B14F-4D97-AF65-F5344CB8AC3E}">
        <p14:creationId xmlns:p14="http://schemas.microsoft.com/office/powerpoint/2010/main" val="986118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000000"/>
                </a:solidFill>
                <a:effectLst/>
                <a:latin typeface="Open Sans" panose="020B0606030504020204" pitchFamily="34" charset="0"/>
              </a:rPr>
              <a:t>Sustainable Futures is a free careers programme for UK secondary schools and colleges that equips young people to thrive in a future green economy, regardless of their career path.</a:t>
            </a:r>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cs typeface="Calibri"/>
              </a:rPr>
              <a:t>For more information please visit: </a:t>
            </a:r>
            <a:r>
              <a:rPr lang="en-GB">
                <a:hlinkClick r:id="rId3"/>
              </a:rPr>
              <a:t>Sustainable Futures - free secondary schools programme | WWF</a:t>
            </a:r>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cs typeface="Calibri"/>
              </a:rPr>
              <a:t>Or email education@wwf.org.uk. </a:t>
            </a:r>
          </a:p>
          <a:p>
            <a:endParaRPr lang="en-GB"/>
          </a:p>
        </p:txBody>
      </p:sp>
      <p:sp>
        <p:nvSpPr>
          <p:cNvPr id="4" name="Slide Number Placeholder 3"/>
          <p:cNvSpPr>
            <a:spLocks noGrp="1"/>
          </p:cNvSpPr>
          <p:nvPr>
            <p:ph type="sldNum" sz="quarter" idx="5"/>
          </p:nvPr>
        </p:nvSpPr>
        <p:spPr/>
        <p:txBody>
          <a:bodyPr/>
          <a:lstStyle/>
          <a:p>
            <a:fld id="{8EB0961B-09D7-4590-8FC5-5C54F5DFBF65}" type="slidenum">
              <a:rPr lang="en-GB" smtClean="0"/>
              <a:t>21</a:t>
            </a:fld>
            <a:endParaRPr lang="en-GB"/>
          </a:p>
        </p:txBody>
      </p:sp>
    </p:spTree>
    <p:extLst>
      <p:ext uri="{BB962C8B-B14F-4D97-AF65-F5344CB8AC3E}">
        <p14:creationId xmlns:p14="http://schemas.microsoft.com/office/powerpoint/2010/main" val="732586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a:solidFill>
                  <a:srgbClr val="000000"/>
                </a:solidFill>
                <a:effectLst/>
                <a:latin typeface="Open Sans" panose="020B0606030504020204" pitchFamily="34" charset="0"/>
              </a:rPr>
              <a:t>Ask</a:t>
            </a:r>
            <a:r>
              <a:rPr lang="en-GB" b="0" i="0">
                <a:solidFill>
                  <a:srgbClr val="000000"/>
                </a:solidFill>
                <a:effectLst/>
                <a:latin typeface="Open Sans" panose="020B0606030504020204" pitchFamily="34" charset="0"/>
              </a:rPr>
              <a:t>: What impact do we as humans have on nature?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a:solidFill>
                  <a:srgbClr val="000000"/>
                </a:solidFill>
                <a:effectLst/>
                <a:latin typeface="Open Sans" panose="020B0606030504020204" pitchFamily="34" charset="0"/>
              </a:rPr>
              <a:t>Click to reveal answers</a:t>
            </a:r>
          </a:p>
          <a:p>
            <a:endParaRPr lang="en-GB" b="0" i="0">
              <a:solidFill>
                <a:srgbClr val="000000"/>
              </a:solidFill>
              <a:effectLst/>
              <a:latin typeface="Open Sans" panose="020B0606030504020204" pitchFamily="34" charset="0"/>
            </a:endParaRPr>
          </a:p>
          <a:p>
            <a:r>
              <a:rPr lang="en-GB" b="0" i="0">
                <a:solidFill>
                  <a:srgbClr val="000000"/>
                </a:solidFill>
                <a:effectLst/>
                <a:latin typeface="Open Sans" panose="020B0606030504020204" pitchFamily="34" charset="0"/>
              </a:rPr>
              <a:t>Because nature is free, we often take it for granted and overexploit it. </a:t>
            </a:r>
          </a:p>
          <a:p>
            <a:endParaRPr lang="en-GB" b="0" i="0">
              <a:solidFill>
                <a:srgbClr val="000000"/>
              </a:solidFill>
              <a:effectLst/>
              <a:latin typeface="Open Sans" panose="020B0606030504020204" pitchFamily="34" charset="0"/>
            </a:endParaRPr>
          </a:p>
          <a:p>
            <a:r>
              <a:rPr lang="en-GB" b="0" i="0">
                <a:solidFill>
                  <a:srgbClr val="000000"/>
                </a:solidFill>
                <a:effectLst/>
                <a:latin typeface="Open Sans" panose="020B0606030504020204" pitchFamily="34" charset="0"/>
              </a:rPr>
              <a:t>We clear forests, overfish oceans, pollute rivers and build over wetlands. By not taking into account the benefits we get from nature, we create huge social and economic costs for ourselves. </a:t>
            </a:r>
            <a:endParaRPr lang="en-GB"/>
          </a:p>
        </p:txBody>
      </p:sp>
      <p:sp>
        <p:nvSpPr>
          <p:cNvPr id="4" name="Slide Number Placeholder 3"/>
          <p:cNvSpPr>
            <a:spLocks noGrp="1"/>
          </p:cNvSpPr>
          <p:nvPr>
            <p:ph type="sldNum" sz="quarter" idx="5"/>
          </p:nvPr>
        </p:nvSpPr>
        <p:spPr/>
        <p:txBody>
          <a:bodyPr/>
          <a:lstStyle/>
          <a:p>
            <a:fld id="{8EDC9DE4-44E1-4D55-A424-77C79F3C03E6}" type="slidenum">
              <a:rPr lang="en-GB" smtClean="0"/>
              <a:t>3</a:t>
            </a:fld>
            <a:endParaRPr lang="en-GB"/>
          </a:p>
        </p:txBody>
      </p:sp>
    </p:spTree>
    <p:extLst>
      <p:ext uri="{BB962C8B-B14F-4D97-AF65-F5344CB8AC3E}">
        <p14:creationId xmlns:p14="http://schemas.microsoft.com/office/powerpoint/2010/main" val="3111066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Aft>
                <a:spcPts val="300"/>
              </a:spcAft>
            </a:pPr>
            <a:r>
              <a:rPr lang="en-GB" sz="1200" b="1">
                <a:effectLst/>
                <a:latin typeface="Open Sans" panose="020B0606030504020204" pitchFamily="34" charset="0"/>
                <a:ea typeface="Open Sans" panose="020B0606030504020204" pitchFamily="34" charset="0"/>
                <a:cs typeface="Open Sans" panose="020B0606030504020204" pitchFamily="34" charset="0"/>
              </a:rPr>
              <a:t>Ask:</a:t>
            </a:r>
            <a:r>
              <a:rPr lang="en-GB" sz="1200">
                <a:effectLst/>
                <a:latin typeface="Open Sans" panose="020B0606030504020204" pitchFamily="34" charset="0"/>
                <a:ea typeface="Open Sans" panose="020B0606030504020204" pitchFamily="34" charset="0"/>
                <a:cs typeface="Open Sans" panose="020B0606030504020204" pitchFamily="34" charset="0"/>
              </a:rPr>
              <a:t> Has anyone heard of the Anthropocene? Can anyone guess what it might mean? </a:t>
            </a:r>
          </a:p>
          <a:p>
            <a:pPr fontAlgn="base">
              <a:spcAft>
                <a:spcPts val="300"/>
              </a:spcAft>
            </a:pPr>
            <a:r>
              <a:rPr lang="en-GB" sz="1200" i="1">
                <a:effectLst/>
                <a:latin typeface="Open Sans" panose="020B0606030504020204" pitchFamily="34" charset="0"/>
                <a:ea typeface="Open Sans" panose="020B0606030504020204" pitchFamily="34" charset="0"/>
                <a:cs typeface="Open Sans" panose="020B0606030504020204" pitchFamily="34" charset="0"/>
              </a:rPr>
              <a:t>Click to play video - </a:t>
            </a:r>
            <a:r>
              <a:rPr lang="en-GB" sz="1200" i="1">
                <a:latin typeface="Open Sans" panose="020B0606030504020204" pitchFamily="34" charset="0"/>
                <a:ea typeface="Open Sans" panose="020B0606030504020204" pitchFamily="34" charset="0"/>
                <a:cs typeface="Open Sans" panose="020B0606030504020204" pitchFamily="34" charset="0"/>
              </a:rPr>
              <a:t>video starts automatically at 00:30. </a:t>
            </a:r>
            <a:r>
              <a:rPr lang="en-GB" sz="1200" b="1" i="1">
                <a:latin typeface="Open Sans" panose="020B0606030504020204" pitchFamily="34" charset="0"/>
                <a:ea typeface="Open Sans" panose="020B0606030504020204" pitchFamily="34" charset="0"/>
                <a:cs typeface="Open Sans" panose="020B0606030504020204" pitchFamily="34" charset="0"/>
              </a:rPr>
              <a:t>Stop video at 02:07</a:t>
            </a:r>
            <a:endParaRPr lang="en-GB" sz="1200" i="1">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200" b="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p>
            <a:pPr fontAlgn="base">
              <a:spcAft>
                <a:spcPts val="300"/>
              </a:spcAft>
            </a:pPr>
            <a:r>
              <a:rPr lang="en-GB" sz="1200">
                <a:effectLst/>
                <a:latin typeface="Open Sans" panose="020B0606030504020204" pitchFamily="34" charset="0"/>
                <a:ea typeface="Open Sans" panose="020B0606030504020204" pitchFamily="34" charset="0"/>
                <a:cs typeface="Open Sans" panose="020B0606030504020204" pitchFamily="34" charset="0"/>
              </a:rPr>
              <a:t>The Anthropocene: </a:t>
            </a:r>
            <a:r>
              <a:rPr lang="en-GB" sz="1200">
                <a:effectLst/>
                <a:latin typeface="Open Sans" panose="020B0606030504020204" pitchFamily="34" charset="0"/>
                <a:ea typeface="Open Sans" panose="020B0606030504020204" pitchFamily="34" charset="0"/>
                <a:cs typeface="Open Sans" panose="020B0606030504020204" pitchFamily="34" charset="0"/>
                <a:hlinkClick r:id="rId3"/>
              </a:rPr>
              <a:t>https://www.youtube.com/</a:t>
            </a:r>
            <a:r>
              <a:rPr lang="en-GB" sz="1200">
                <a:latin typeface="Open Sans" panose="020B0606030504020204" pitchFamily="34" charset="0"/>
                <a:ea typeface="Open Sans" panose="020B0606030504020204" pitchFamily="34" charset="0"/>
                <a:cs typeface="Open Sans" panose="020B0606030504020204" pitchFamily="34" charset="0"/>
                <a:hlinkClick r:id="rId3"/>
              </a:rPr>
              <a:t>embed/0Puv0Pss33M</a:t>
            </a:r>
            <a:r>
              <a:rPr lang="en-GB" sz="1200">
                <a:effectLst/>
                <a:latin typeface="Open Sans" panose="020B0606030504020204" pitchFamily="34" charset="0"/>
                <a:ea typeface="Open Sans" panose="020B0606030504020204" pitchFamily="34" charset="0"/>
                <a:cs typeface="Open Sans" panose="020B0606030504020204" pitchFamily="34" charset="0"/>
                <a:hlinkClick r:id="rId3"/>
              </a:rPr>
              <a:t>?</a:t>
            </a:r>
            <a:r>
              <a:rPr lang="en-GB" sz="1200">
                <a:latin typeface="Open Sans" panose="020B0606030504020204" pitchFamily="34" charset="0"/>
                <a:ea typeface="Open Sans" panose="020B0606030504020204" pitchFamily="34" charset="0"/>
                <a:cs typeface="Open Sans" panose="020B0606030504020204" pitchFamily="34" charset="0"/>
                <a:hlinkClick r:id="rId3"/>
              </a:rPr>
              <a:t>start=30&amp;end</a:t>
            </a:r>
            <a:r>
              <a:rPr lang="en-GB" sz="1200">
                <a:effectLst/>
                <a:latin typeface="Open Sans" panose="020B0606030504020204" pitchFamily="34" charset="0"/>
                <a:ea typeface="Open Sans" panose="020B0606030504020204" pitchFamily="34" charset="0"/>
                <a:cs typeface="Open Sans" panose="020B0606030504020204" pitchFamily="34" charset="0"/>
                <a:hlinkClick r:id="rId3"/>
              </a:rPr>
              <a:t>=</a:t>
            </a:r>
            <a:r>
              <a:rPr lang="en-GB" sz="1200">
                <a:latin typeface="Open Sans" panose="020B0606030504020204" pitchFamily="34" charset="0"/>
                <a:ea typeface="Open Sans" panose="020B0606030504020204" pitchFamily="34" charset="0"/>
                <a:cs typeface="Open Sans" panose="020B0606030504020204" pitchFamily="34" charset="0"/>
                <a:hlinkClick r:id="rId3"/>
              </a:rPr>
              <a:t>128</a:t>
            </a:r>
            <a:r>
              <a:rPr lang="en-GB" sz="1200">
                <a:latin typeface="Open Sans" panose="020B0606030504020204" pitchFamily="34" charset="0"/>
                <a:ea typeface="Open Sans" panose="020B0606030504020204" pitchFamily="34" charset="0"/>
                <a:cs typeface="Open Sans" panose="020B0606030504020204" pitchFamily="34" charset="0"/>
              </a:rPr>
              <a:t> </a:t>
            </a:r>
            <a:endParaRPr lang="en-GB" sz="1200" b="1">
              <a:effectLst/>
              <a:latin typeface="Open Sans" panose="020B0606030504020204" pitchFamily="34" charset="0"/>
              <a:ea typeface="Open Sans" panose="020B0606030504020204" pitchFamily="34" charset="0"/>
              <a:cs typeface="Open Sans" panose="020B0606030504020204" pitchFamily="34" charset="0"/>
            </a:endParaRPr>
          </a:p>
          <a:p>
            <a:pPr fontAlgn="base">
              <a:spcAft>
                <a:spcPts val="300"/>
              </a:spcAft>
            </a:pPr>
            <a:r>
              <a:rPr lang="en-GB" sz="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200">
              <a:effectLst/>
              <a:latin typeface="Open Sans" panose="020B0606030504020204" pitchFamily="34" charset="0"/>
              <a:ea typeface="Open Sans" panose="020B0606030504020204" pitchFamily="34" charset="0"/>
              <a:cs typeface="Open Sans" panose="020B0606030504020204" pitchFamily="34" charset="0"/>
            </a:endParaRPr>
          </a:p>
          <a:p>
            <a:pPr fontAlgn="base">
              <a:spcAft>
                <a:spcPts val="300"/>
              </a:spcAft>
            </a:pPr>
            <a:r>
              <a:rPr lang="en-GB" sz="12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NB – the Anthropocene is a ‘thought exercise’ not an established geological epoch yet. </a:t>
            </a:r>
            <a:endParaRPr lang="en-GB" sz="120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534DD1FD-A7EC-4F5E-ADA5-78ED8EEC653D}" type="slidenum">
              <a:rPr lang="en-GB" smtClean="0"/>
              <a:t>4</a:t>
            </a:fld>
            <a:endParaRPr lang="en-GB"/>
          </a:p>
        </p:txBody>
      </p:sp>
    </p:spTree>
    <p:extLst>
      <p:ext uri="{BB962C8B-B14F-4D97-AF65-F5344CB8AC3E}">
        <p14:creationId xmlns:p14="http://schemas.microsoft.com/office/powerpoint/2010/main" val="1107700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Open Sans" panose="020B0606030504020204" pitchFamily="34" charset="0"/>
                <a:ea typeface="Open Sans" panose="020B0606030504020204" pitchFamily="34" charset="0"/>
                <a:cs typeface="Open Sans" panose="020B0606030504020204" pitchFamily="34" charset="0"/>
              </a:rPr>
              <a:t>Now let's do a quick quiz on climate change and nature.</a:t>
            </a:r>
          </a:p>
          <a:p>
            <a:endParaRPr lang="en-GB">
              <a:latin typeface="Open Sans" panose="020B0606030504020204" pitchFamily="34" charset="0"/>
              <a:ea typeface="Open Sans" panose="020B0606030504020204" pitchFamily="34" charset="0"/>
              <a:cs typeface="Open Sans" panose="020B0606030504020204" pitchFamily="34" charset="0"/>
            </a:endParaRPr>
          </a:p>
          <a:p>
            <a:r>
              <a:rPr lang="en-GB" b="1">
                <a:latin typeface="Open Sans" panose="020B0606030504020204" pitchFamily="34" charset="0"/>
                <a:ea typeface="Open Sans" panose="020B0606030504020204" pitchFamily="34" charset="0"/>
                <a:cs typeface="Open Sans" panose="020B0606030504020204" pitchFamily="34" charset="0"/>
              </a:rPr>
              <a:t>Task: </a:t>
            </a:r>
            <a:r>
              <a:rPr lang="en-GB">
                <a:latin typeface="Open Sans" panose="020B0606030504020204" pitchFamily="34" charset="0"/>
                <a:ea typeface="Open Sans" panose="020B0606030504020204" pitchFamily="34" charset="0"/>
                <a:cs typeface="Open Sans" panose="020B0606030504020204" pitchFamily="34" charset="0"/>
              </a:rPr>
              <a:t>put your hand up when the answer you think is right is called out. </a:t>
            </a:r>
          </a:p>
        </p:txBody>
      </p:sp>
      <p:sp>
        <p:nvSpPr>
          <p:cNvPr id="4" name="Slide Number Placeholder 3"/>
          <p:cNvSpPr>
            <a:spLocks noGrp="1"/>
          </p:cNvSpPr>
          <p:nvPr>
            <p:ph type="sldNum" sz="quarter" idx="5"/>
          </p:nvPr>
        </p:nvSpPr>
        <p:spPr/>
        <p:txBody>
          <a:bodyPr/>
          <a:lstStyle/>
          <a:p>
            <a:fld id="{8EDC9DE4-44E1-4D55-A424-77C79F3C03E6}" type="slidenum">
              <a:rPr lang="en-GB" smtClean="0"/>
              <a:t>5</a:t>
            </a:fld>
            <a:endParaRPr lang="en-GB"/>
          </a:p>
        </p:txBody>
      </p:sp>
    </p:spTree>
    <p:extLst>
      <p:ext uri="{BB962C8B-B14F-4D97-AF65-F5344CB8AC3E}">
        <p14:creationId xmlns:p14="http://schemas.microsoft.com/office/powerpoint/2010/main" val="2417971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panose="020B0606030504020204" pitchFamily="34" charset="0"/>
                <a:ea typeface="Open Sans" panose="020B0606030504020204" pitchFamily="34" charset="0"/>
                <a:cs typeface="Open Sans" panose="020B0606030504020204" pitchFamily="34" charset="0"/>
              </a:rPr>
              <a:t>The Earth’s climate is getting warmer because of human activity.</a:t>
            </a: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dirty="0">
                <a:latin typeface="Open Sans" panose="020B0606030504020204" pitchFamily="34" charset="0"/>
                <a:ea typeface="Open Sans" panose="020B0606030504020204" pitchFamily="34" charset="0"/>
                <a:cs typeface="Open Sans" panose="020B0606030504020204" pitchFamily="34" charset="0"/>
              </a:rPr>
              <a:t>We burn fossil fuels like coal, oil, and natural gases for energy, to generate electricity, to power our cars and to use for heating and cooking. Burning these fossil fuels releases huge amounts of greenhouse gases into our atmosphere which causes it to warm up.</a:t>
            </a: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dirty="0">
                <a:latin typeface="Open Sans" panose="020B0606030504020204" pitchFamily="34" charset="0"/>
                <a:ea typeface="Open Sans" panose="020B0606030504020204" pitchFamily="34" charset="0"/>
                <a:cs typeface="Open Sans" panose="020B0606030504020204" pitchFamily="34" charset="0"/>
              </a:rPr>
              <a:t>We also cut down trees across our planet to make space for things like farming and expanding cities. Trees are great at absorbing carbon dioxide (the main type of greenhouse gas) but if we are cutting them down, trees cannot absorb as much carbon dioxide as they used to.</a:t>
            </a:r>
          </a:p>
        </p:txBody>
      </p:sp>
      <p:sp>
        <p:nvSpPr>
          <p:cNvPr id="4" name="Slide Number Placeholder 3"/>
          <p:cNvSpPr>
            <a:spLocks noGrp="1"/>
          </p:cNvSpPr>
          <p:nvPr>
            <p:ph type="sldNum" sz="quarter" idx="5"/>
          </p:nvPr>
        </p:nvSpPr>
        <p:spPr/>
        <p:txBody>
          <a:bodyPr/>
          <a:lstStyle/>
          <a:p>
            <a:fld id="{8EDC9DE4-44E1-4D55-A424-77C79F3C03E6}" type="slidenum">
              <a:rPr lang="en-GB" smtClean="0"/>
              <a:t>6</a:t>
            </a:fld>
            <a:endParaRPr lang="en-GB"/>
          </a:p>
        </p:txBody>
      </p:sp>
    </p:spTree>
    <p:extLst>
      <p:ext uri="{BB962C8B-B14F-4D97-AF65-F5344CB8AC3E}">
        <p14:creationId xmlns:p14="http://schemas.microsoft.com/office/powerpoint/2010/main" val="1983323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EDC9DE4-44E1-4D55-A424-77C79F3C03E6}" type="slidenum">
              <a:rPr lang="en-GB" smtClean="0"/>
              <a:t>7</a:t>
            </a:fld>
            <a:endParaRPr lang="en-GB"/>
          </a:p>
        </p:txBody>
      </p:sp>
    </p:spTree>
    <p:extLst>
      <p:ext uri="{BB962C8B-B14F-4D97-AF65-F5344CB8AC3E}">
        <p14:creationId xmlns:p14="http://schemas.microsoft.com/office/powerpoint/2010/main" val="3398925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Open Sans" panose="020B0606030504020204" pitchFamily="34" charset="0"/>
                <a:ea typeface="Open Sans" panose="020B0606030504020204" pitchFamily="34" charset="0"/>
                <a:cs typeface="Open Sans" panose="020B0606030504020204" pitchFamily="34" charset="0"/>
              </a:rPr>
              <a:t>When ranking countries based on their biodiversity and how its declined over the past 50 years the UK comes in the bottom 10%. </a:t>
            </a:r>
            <a:r>
              <a:rPr lang="en-GB" b="0" i="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One in seven of our native species face extinction and more than 40% of our species are in decline.</a:t>
            </a:r>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8EDC9DE4-44E1-4D55-A424-77C79F3C03E6}" type="slidenum">
              <a:rPr lang="en-GB" smtClean="0"/>
              <a:t>8</a:t>
            </a:fld>
            <a:endParaRPr lang="en-GB"/>
          </a:p>
        </p:txBody>
      </p:sp>
    </p:spTree>
    <p:extLst>
      <p:ext uri="{BB962C8B-B14F-4D97-AF65-F5344CB8AC3E}">
        <p14:creationId xmlns:p14="http://schemas.microsoft.com/office/powerpoint/2010/main" val="3628254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a:p>
        </p:txBody>
      </p:sp>
      <p:sp>
        <p:nvSpPr>
          <p:cNvPr id="4" name="Slide Number Placeholder 3"/>
          <p:cNvSpPr>
            <a:spLocks noGrp="1"/>
          </p:cNvSpPr>
          <p:nvPr>
            <p:ph type="sldNum" sz="quarter" idx="5"/>
          </p:nvPr>
        </p:nvSpPr>
        <p:spPr/>
        <p:txBody>
          <a:bodyPr/>
          <a:lstStyle/>
          <a:p>
            <a:fld id="{8EDC9DE4-44E1-4D55-A424-77C79F3C03E6}" type="slidenum">
              <a:rPr lang="en-GB" smtClean="0"/>
              <a:t>9</a:t>
            </a:fld>
            <a:endParaRPr lang="en-GB"/>
          </a:p>
        </p:txBody>
      </p:sp>
    </p:spTree>
    <p:extLst>
      <p:ext uri="{BB962C8B-B14F-4D97-AF65-F5344CB8AC3E}">
        <p14:creationId xmlns:p14="http://schemas.microsoft.com/office/powerpoint/2010/main" val="141810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25053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23/10/2024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10/23/2024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267852"/>
      </p:ext>
    </p:extLst>
  </p:cSld>
  <p:clrMap bg1="lt1" tx1="dk1" bg2="lt2" tx2="dk2" accent1="accent1" accent2="accent2" accent3="accent3" accent4="accent4" accent5="accent5" accent6="accent6" hlink="hlink" folHlink="folHlink"/>
  <p:sldLayoutIdLst>
    <p:sldLayoutId id="2147483674" r:id="rId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video" Target="https://www.youtube.com/embed/GBdAVuE9Yaw?list=PLIhjq4DG3Rs0p9g2xUUETcUMe39-Dx6Dq" TargetMode="External"/><Relationship Id="rId6" Type="http://schemas.openxmlformats.org/officeDocument/2006/relationships/image" Target="../media/image18.jpeg"/><Relationship Id="rId5" Type="http://schemas.openxmlformats.org/officeDocument/2006/relationships/image" Target="../media/image7.pn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ideo" Target="https://www.youtube.com/embed/M-iJM02m_Hg?feature=oembed" TargetMode="External"/><Relationship Id="rId6" Type="http://schemas.openxmlformats.org/officeDocument/2006/relationships/image" Target="../media/image19.jpeg"/><Relationship Id="rId5" Type="http://schemas.openxmlformats.org/officeDocument/2006/relationships/image" Target="../media/image7.pn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ideo" Target="https://www.youtube.com/embed/0Puv0Pss33M?start=30&amp;feature=oembed" TargetMode="Externa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DC70F-E90E-44D0-B823-32E5178EA2F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65ADCDF-0111-40EC-97AA-85B09957B433}"/>
              </a:ext>
            </a:extLst>
          </p:cNvPr>
          <p:cNvSpPr>
            <a:spLocks noGrp="1"/>
          </p:cNvSpPr>
          <p:nvPr>
            <p:ph type="subTitle" idx="1"/>
          </p:nvPr>
        </p:nvSpPr>
        <p:spPr/>
        <p:txBody>
          <a:bodyPr/>
          <a:lstStyle/>
          <a:p>
            <a:endParaRPr lang="en-GB"/>
          </a:p>
        </p:txBody>
      </p:sp>
      <p:pic>
        <p:nvPicPr>
          <p:cNvPr id="5" name="Picture 4" descr="Graphical user interface, application&#10;&#10;Description automatically generated">
            <a:extLst>
              <a:ext uri="{FF2B5EF4-FFF2-40B4-BE49-F238E27FC236}">
                <a16:creationId xmlns:a16="http://schemas.microsoft.com/office/drawing/2014/main" id="{B876851A-E270-4D29-89DF-316070536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11"/>
            <a:ext cx="12191999" cy="6857995"/>
          </a:xfrm>
          <a:prstGeom prst="rect">
            <a:avLst/>
          </a:prstGeom>
        </p:spPr>
      </p:pic>
    </p:spTree>
    <p:extLst>
      <p:ext uri="{BB962C8B-B14F-4D97-AF65-F5344CB8AC3E}">
        <p14:creationId xmlns:p14="http://schemas.microsoft.com/office/powerpoint/2010/main" val="1351736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3602106-E854-FA20-2369-86142955A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56"/>
            <a:ext cx="1892738" cy="6835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graphical user interface&#10;&#10;Description automatically generated">
            <a:extLst>
              <a:ext uri="{FF2B5EF4-FFF2-40B4-BE49-F238E27FC236}">
                <a16:creationId xmlns:a16="http://schemas.microsoft.com/office/drawing/2014/main" id="{629EAAA2-4D49-5006-7DA5-B06A26C95D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3215" y="203600"/>
            <a:ext cx="2760679" cy="9894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4815962-8BC4-3038-0627-FB62E2495042}"/>
              </a:ext>
            </a:extLst>
          </p:cNvPr>
          <p:cNvSpPr txBox="1"/>
          <p:nvPr/>
        </p:nvSpPr>
        <p:spPr>
          <a:xfrm>
            <a:off x="2162433" y="1692892"/>
            <a:ext cx="5177481" cy="1384995"/>
          </a:xfrm>
          <a:prstGeom prst="rect">
            <a:avLst/>
          </a:prstGeom>
          <a:noFill/>
        </p:spPr>
        <p:txBody>
          <a:bodyPr wrap="square" rtlCol="0">
            <a:spAutoFit/>
          </a:bodyPr>
          <a:lstStyle/>
          <a:p>
            <a:r>
              <a:rPr lang="en-GB" sz="2800">
                <a:latin typeface="Open Sans" panose="020B0606030504020204" pitchFamily="34" charset="0"/>
                <a:ea typeface="Open Sans" panose="020B0606030504020204" pitchFamily="34" charset="0"/>
                <a:cs typeface="Open Sans" panose="020B0606030504020204" pitchFamily="34" charset="0"/>
              </a:rPr>
              <a:t>Which of these factors influences the sex of baby green turtles?</a:t>
            </a:r>
          </a:p>
        </p:txBody>
      </p:sp>
      <p:sp>
        <p:nvSpPr>
          <p:cNvPr id="10" name="TextBox 9">
            <a:extLst>
              <a:ext uri="{FF2B5EF4-FFF2-40B4-BE49-F238E27FC236}">
                <a16:creationId xmlns:a16="http://schemas.microsoft.com/office/drawing/2014/main" id="{55DAE7BF-2AFA-5D39-C5BE-465E51201CAB}"/>
              </a:ext>
            </a:extLst>
          </p:cNvPr>
          <p:cNvSpPr txBox="1"/>
          <p:nvPr/>
        </p:nvSpPr>
        <p:spPr>
          <a:xfrm>
            <a:off x="2298357" y="3244334"/>
            <a:ext cx="3797643" cy="646331"/>
          </a:xfrm>
          <a:prstGeom prst="rect">
            <a:avLst/>
          </a:prstGeom>
          <a:noFill/>
        </p:spPr>
        <p:txBody>
          <a:bodyPr wrap="square" rtlCol="0">
            <a:spAutoFit/>
          </a:bodyPr>
          <a:lstStyle/>
          <a:p>
            <a:r>
              <a:rPr lang="en-GB" sz="3600">
                <a:latin typeface="Open Sans" panose="020B0606030504020204" pitchFamily="34" charset="0"/>
                <a:ea typeface="Open Sans" panose="020B0606030504020204" pitchFamily="34" charset="0"/>
                <a:cs typeface="Open Sans" panose="020B0606030504020204" pitchFamily="34" charset="0"/>
              </a:rPr>
              <a:t>Amount of rain</a:t>
            </a:r>
          </a:p>
        </p:txBody>
      </p:sp>
      <p:sp>
        <p:nvSpPr>
          <p:cNvPr id="11" name="TextBox 10">
            <a:extLst>
              <a:ext uri="{FF2B5EF4-FFF2-40B4-BE49-F238E27FC236}">
                <a16:creationId xmlns:a16="http://schemas.microsoft.com/office/drawing/2014/main" id="{1B6D25F1-B3F9-6646-4846-FEBFBEFBDA33}"/>
              </a:ext>
            </a:extLst>
          </p:cNvPr>
          <p:cNvSpPr txBox="1"/>
          <p:nvPr/>
        </p:nvSpPr>
        <p:spPr>
          <a:xfrm>
            <a:off x="2298357" y="4343691"/>
            <a:ext cx="3797643" cy="646331"/>
          </a:xfrm>
          <a:prstGeom prst="rect">
            <a:avLst/>
          </a:prstGeom>
          <a:noFill/>
        </p:spPr>
        <p:txBody>
          <a:bodyPr wrap="square" rtlCol="0">
            <a:spAutoFit/>
          </a:bodyPr>
          <a:lstStyle/>
          <a:p>
            <a:r>
              <a:rPr lang="en-GB" sz="3600">
                <a:latin typeface="Open Sans" panose="020B0606030504020204" pitchFamily="34" charset="0"/>
                <a:ea typeface="Open Sans" panose="020B0606030504020204" pitchFamily="34" charset="0"/>
                <a:cs typeface="Open Sans" panose="020B0606030504020204" pitchFamily="34" charset="0"/>
              </a:rPr>
              <a:t>Temperature</a:t>
            </a:r>
          </a:p>
        </p:txBody>
      </p:sp>
      <p:sp>
        <p:nvSpPr>
          <p:cNvPr id="13" name="Rectangle 12">
            <a:extLst>
              <a:ext uri="{FF2B5EF4-FFF2-40B4-BE49-F238E27FC236}">
                <a16:creationId xmlns:a16="http://schemas.microsoft.com/office/drawing/2014/main" id="{51676F7B-7C96-8118-B1D6-420A3F5C6BE1}"/>
              </a:ext>
            </a:extLst>
          </p:cNvPr>
          <p:cNvSpPr/>
          <p:nvPr/>
        </p:nvSpPr>
        <p:spPr>
          <a:xfrm>
            <a:off x="6123199" y="3291000"/>
            <a:ext cx="563458" cy="552997"/>
          </a:xfrm>
          <a:prstGeom prst="rect">
            <a:avLst/>
          </a:prstGeom>
          <a:noFill/>
          <a:ln w="38100">
            <a:solidFill>
              <a:srgbClr val="00B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Rectangle 13">
            <a:extLst>
              <a:ext uri="{FF2B5EF4-FFF2-40B4-BE49-F238E27FC236}">
                <a16:creationId xmlns:a16="http://schemas.microsoft.com/office/drawing/2014/main" id="{7E293767-E15C-82DD-62C6-9A6FE85E3C19}"/>
              </a:ext>
            </a:extLst>
          </p:cNvPr>
          <p:cNvSpPr/>
          <p:nvPr/>
        </p:nvSpPr>
        <p:spPr>
          <a:xfrm>
            <a:off x="6123199" y="5697656"/>
            <a:ext cx="563458" cy="552997"/>
          </a:xfrm>
          <a:prstGeom prst="rect">
            <a:avLst/>
          </a:prstGeom>
          <a:noFill/>
          <a:ln w="38100">
            <a:solidFill>
              <a:srgbClr val="00B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extBox 1">
            <a:extLst>
              <a:ext uri="{FF2B5EF4-FFF2-40B4-BE49-F238E27FC236}">
                <a16:creationId xmlns:a16="http://schemas.microsoft.com/office/drawing/2014/main" id="{D51E1B8C-5809-EDBA-7E1F-C3EBD56C507D}"/>
              </a:ext>
            </a:extLst>
          </p:cNvPr>
          <p:cNvSpPr txBox="1"/>
          <p:nvPr/>
        </p:nvSpPr>
        <p:spPr>
          <a:xfrm>
            <a:off x="2298357" y="5373989"/>
            <a:ext cx="3797643" cy="1200329"/>
          </a:xfrm>
          <a:prstGeom prst="rect">
            <a:avLst/>
          </a:prstGeom>
          <a:noFill/>
        </p:spPr>
        <p:txBody>
          <a:bodyPr wrap="square" rtlCol="0">
            <a:spAutoFit/>
          </a:bodyPr>
          <a:lstStyle/>
          <a:p>
            <a:r>
              <a:rPr lang="en-GB" sz="3600">
                <a:latin typeface="Open Sans" panose="020B0606030504020204" pitchFamily="34" charset="0"/>
                <a:ea typeface="Open Sans" panose="020B0606030504020204" pitchFamily="34" charset="0"/>
                <a:cs typeface="Open Sans" panose="020B0606030504020204" pitchFamily="34" charset="0"/>
              </a:rPr>
              <a:t>Amount of food mother gets</a:t>
            </a:r>
          </a:p>
        </p:txBody>
      </p:sp>
      <p:sp>
        <p:nvSpPr>
          <p:cNvPr id="3" name="Rectangle 2">
            <a:extLst>
              <a:ext uri="{FF2B5EF4-FFF2-40B4-BE49-F238E27FC236}">
                <a16:creationId xmlns:a16="http://schemas.microsoft.com/office/drawing/2014/main" id="{E4C9A5B5-8F5F-59B1-FDFB-CF2625CD41F9}"/>
              </a:ext>
            </a:extLst>
          </p:cNvPr>
          <p:cNvSpPr/>
          <p:nvPr/>
        </p:nvSpPr>
        <p:spPr>
          <a:xfrm>
            <a:off x="6123199" y="4458639"/>
            <a:ext cx="563458" cy="552997"/>
          </a:xfrm>
          <a:prstGeom prst="rect">
            <a:avLst/>
          </a:prstGeom>
          <a:noFill/>
          <a:ln w="38100">
            <a:solidFill>
              <a:srgbClr val="00B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2050" name="Picture 2">
            <a:extLst>
              <a:ext uri="{FF2B5EF4-FFF2-40B4-BE49-F238E27FC236}">
                <a16:creationId xmlns:a16="http://schemas.microsoft.com/office/drawing/2014/main" id="{6B6667CB-BC53-CCB1-B5A1-4E481A81F57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880" t="269" r="11075" b="-269"/>
          <a:stretch/>
        </p:blipFill>
        <p:spPr bwMode="auto">
          <a:xfrm>
            <a:off x="7073685" y="1541520"/>
            <a:ext cx="4611384" cy="4594267"/>
          </a:xfrm>
          <a:prstGeom prst="ellipse">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20E3C94-9CE6-1D27-CCFC-B428F32EE9A0}"/>
              </a:ext>
            </a:extLst>
          </p:cNvPr>
          <p:cNvSpPr txBox="1"/>
          <p:nvPr/>
        </p:nvSpPr>
        <p:spPr>
          <a:xfrm>
            <a:off x="8206050" y="6515900"/>
            <a:ext cx="4024655" cy="276999"/>
          </a:xfrm>
          <a:prstGeom prst="rect">
            <a:avLst/>
          </a:prstGeom>
          <a:noFill/>
        </p:spPr>
        <p:txBody>
          <a:bodyPr wrap="square">
            <a:spAutoFit/>
          </a:bodyPr>
          <a:lstStyle/>
          <a:p>
            <a:r>
              <a:rPr lang="en-GB" sz="1200" b="0" i="0" u="none" strike="noStrike">
                <a:effectLst/>
                <a:latin typeface="Open Sans" panose="020B0606030504020204" pitchFamily="34" charset="0"/>
                <a:ea typeface="Open Sans" panose="020B0606030504020204" pitchFamily="34" charset="0"/>
                <a:cs typeface="Open Sans" panose="020B0606030504020204" pitchFamily="34" charset="0"/>
              </a:rPr>
              <a:t>© Magnus Lundgren / Wild Wonders of China / WWF </a:t>
            </a:r>
            <a:r>
              <a:rPr lang="en-GB" sz="1200" b="0" i="0">
                <a:effectLst/>
                <a:latin typeface="Open Sans" panose="020B0606030504020204" pitchFamily="34" charset="0"/>
                <a:ea typeface="Open Sans" panose="020B0606030504020204" pitchFamily="34" charset="0"/>
                <a:cs typeface="Open Sans" panose="020B0606030504020204" pitchFamily="34" charset="0"/>
              </a:rPr>
              <a:t>​</a:t>
            </a:r>
            <a:endParaRPr lang="en-GB" sz="1200">
              <a:latin typeface="Open Sans" panose="020B0606030504020204" pitchFamily="34" charset="0"/>
              <a:ea typeface="Open Sans" panose="020B0606030504020204" pitchFamily="34" charset="0"/>
              <a:cs typeface="Open Sans" panose="020B0606030504020204" pitchFamily="34" charset="0"/>
            </a:endParaRPr>
          </a:p>
        </p:txBody>
      </p:sp>
      <p:sp>
        <p:nvSpPr>
          <p:cNvPr id="6" name="Freeform: Shape 5">
            <a:extLst>
              <a:ext uri="{FF2B5EF4-FFF2-40B4-BE49-F238E27FC236}">
                <a16:creationId xmlns:a16="http://schemas.microsoft.com/office/drawing/2014/main" id="{65095D34-FC9D-F286-EB89-606A914C2A5C}"/>
              </a:ext>
            </a:extLst>
          </p:cNvPr>
          <p:cNvSpPr/>
          <p:nvPr/>
        </p:nvSpPr>
        <p:spPr>
          <a:xfrm>
            <a:off x="6199192" y="4404535"/>
            <a:ext cx="771301" cy="525908"/>
          </a:xfrm>
          <a:custGeom>
            <a:avLst/>
            <a:gdLst>
              <a:gd name="connsiteX0" fmla="*/ 0 w 1940011"/>
              <a:gd name="connsiteY0" fmla="*/ 543698 h 1260390"/>
              <a:gd name="connsiteX1" fmla="*/ 284206 w 1940011"/>
              <a:gd name="connsiteY1" fmla="*/ 345990 h 1260390"/>
              <a:gd name="connsiteX2" fmla="*/ 654908 w 1940011"/>
              <a:gd name="connsiteY2" fmla="*/ 902044 h 1260390"/>
              <a:gd name="connsiteX3" fmla="*/ 1742303 w 1940011"/>
              <a:gd name="connsiteY3" fmla="*/ 0 h 1260390"/>
              <a:gd name="connsiteX4" fmla="*/ 1940011 w 1940011"/>
              <a:gd name="connsiteY4" fmla="*/ 222422 h 1260390"/>
              <a:gd name="connsiteX5" fmla="*/ 617838 w 1940011"/>
              <a:gd name="connsiteY5" fmla="*/ 1260390 h 1260390"/>
              <a:gd name="connsiteX6" fmla="*/ 0 w 1940011"/>
              <a:gd name="connsiteY6" fmla="*/ 543698 h 126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0011" h="1260390">
                <a:moveTo>
                  <a:pt x="0" y="543698"/>
                </a:moveTo>
                <a:lnTo>
                  <a:pt x="284206" y="345990"/>
                </a:lnTo>
                <a:lnTo>
                  <a:pt x="654908" y="902044"/>
                </a:lnTo>
                <a:lnTo>
                  <a:pt x="1742303" y="0"/>
                </a:lnTo>
                <a:lnTo>
                  <a:pt x="1940011" y="222422"/>
                </a:lnTo>
                <a:lnTo>
                  <a:pt x="617838" y="1260390"/>
                </a:lnTo>
                <a:lnTo>
                  <a:pt x="0" y="543698"/>
                </a:lnTo>
                <a:close/>
              </a:path>
            </a:pathLst>
          </a:custGeom>
          <a:solidFill>
            <a:srgbClr val="4D5D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TextBox 7">
            <a:extLst>
              <a:ext uri="{FF2B5EF4-FFF2-40B4-BE49-F238E27FC236}">
                <a16:creationId xmlns:a16="http://schemas.microsoft.com/office/drawing/2014/main" id="{79747F9A-801C-B347-309E-E8A1FB4C9E3A}"/>
              </a:ext>
            </a:extLst>
          </p:cNvPr>
          <p:cNvSpPr txBox="1"/>
          <p:nvPr/>
        </p:nvSpPr>
        <p:spPr>
          <a:xfrm>
            <a:off x="1972295" y="322497"/>
            <a:ext cx="7182567" cy="646331"/>
          </a:xfrm>
          <a:prstGeom prst="rect">
            <a:avLst/>
          </a:prstGeom>
          <a:noFill/>
        </p:spPr>
        <p:txBody>
          <a:bodyPr wrap="square" rtlCol="0">
            <a:spAutoFit/>
          </a:bodyPr>
          <a:lstStyle/>
          <a:p>
            <a:r>
              <a:rPr lang="en-GB" sz="3600" b="1">
                <a:latin typeface="Open Sans" panose="020B0606030504020204" pitchFamily="34" charset="0"/>
                <a:ea typeface="Open Sans" panose="020B0606030504020204" pitchFamily="34" charset="0"/>
                <a:cs typeface="Open Sans" panose="020B0606030504020204" pitchFamily="34" charset="0"/>
              </a:rPr>
              <a:t>Climate change &amp; nature quiz!</a:t>
            </a:r>
          </a:p>
        </p:txBody>
      </p:sp>
    </p:spTree>
    <p:extLst>
      <p:ext uri="{BB962C8B-B14F-4D97-AF65-F5344CB8AC3E}">
        <p14:creationId xmlns:p14="http://schemas.microsoft.com/office/powerpoint/2010/main" val="2245517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3602106-E854-FA20-2369-86142955A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56"/>
            <a:ext cx="1892738" cy="6835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graphical user interface&#10;&#10;Description automatically generated">
            <a:extLst>
              <a:ext uri="{FF2B5EF4-FFF2-40B4-BE49-F238E27FC236}">
                <a16:creationId xmlns:a16="http://schemas.microsoft.com/office/drawing/2014/main" id="{629EAAA2-4D49-5006-7DA5-B06A26C95D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3215" y="203600"/>
            <a:ext cx="2760679" cy="9894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4815962-8BC4-3038-0627-FB62E2495042}"/>
              </a:ext>
            </a:extLst>
          </p:cNvPr>
          <p:cNvSpPr txBox="1"/>
          <p:nvPr/>
        </p:nvSpPr>
        <p:spPr>
          <a:xfrm>
            <a:off x="2162433" y="1692892"/>
            <a:ext cx="5152767" cy="954107"/>
          </a:xfrm>
          <a:prstGeom prst="rect">
            <a:avLst/>
          </a:prstGeom>
          <a:noFill/>
        </p:spPr>
        <p:txBody>
          <a:bodyPr wrap="square" rtlCol="0">
            <a:spAutoFit/>
          </a:bodyPr>
          <a:lstStyle/>
          <a:p>
            <a:r>
              <a:rPr lang="en-GB" sz="2800">
                <a:latin typeface="Open Sans" panose="020B0606030504020204" pitchFamily="34" charset="0"/>
                <a:ea typeface="Open Sans" panose="020B0606030504020204" pitchFamily="34" charset="0"/>
                <a:cs typeface="Open Sans" panose="020B0606030504020204" pitchFamily="34" charset="0"/>
              </a:rPr>
              <a:t>Which Sustainable Development Goal is this?</a:t>
            </a:r>
          </a:p>
        </p:txBody>
      </p:sp>
      <p:sp>
        <p:nvSpPr>
          <p:cNvPr id="10" name="TextBox 9">
            <a:extLst>
              <a:ext uri="{FF2B5EF4-FFF2-40B4-BE49-F238E27FC236}">
                <a16:creationId xmlns:a16="http://schemas.microsoft.com/office/drawing/2014/main" id="{55DAE7BF-2AFA-5D39-C5BE-465E51201CAB}"/>
              </a:ext>
            </a:extLst>
          </p:cNvPr>
          <p:cNvSpPr txBox="1"/>
          <p:nvPr/>
        </p:nvSpPr>
        <p:spPr>
          <a:xfrm>
            <a:off x="2298356" y="3105834"/>
            <a:ext cx="3797643" cy="646331"/>
          </a:xfrm>
          <a:prstGeom prst="rect">
            <a:avLst/>
          </a:prstGeom>
          <a:noFill/>
        </p:spPr>
        <p:txBody>
          <a:bodyPr wrap="square" rtlCol="0">
            <a:spAutoFit/>
          </a:bodyPr>
          <a:lstStyle/>
          <a:p>
            <a:r>
              <a:rPr lang="en-GB" sz="3600">
                <a:latin typeface="Open Sans" panose="020B0606030504020204" pitchFamily="34" charset="0"/>
                <a:ea typeface="Open Sans" panose="020B0606030504020204" pitchFamily="34" charset="0"/>
                <a:cs typeface="Open Sans" panose="020B0606030504020204" pitchFamily="34" charset="0"/>
              </a:rPr>
              <a:t>Zero hunger</a:t>
            </a:r>
          </a:p>
        </p:txBody>
      </p:sp>
      <p:sp>
        <p:nvSpPr>
          <p:cNvPr id="11" name="TextBox 10">
            <a:extLst>
              <a:ext uri="{FF2B5EF4-FFF2-40B4-BE49-F238E27FC236}">
                <a16:creationId xmlns:a16="http://schemas.microsoft.com/office/drawing/2014/main" id="{1B6D25F1-B3F9-6646-4846-FEBFBEFBDA33}"/>
              </a:ext>
            </a:extLst>
          </p:cNvPr>
          <p:cNvSpPr txBox="1"/>
          <p:nvPr/>
        </p:nvSpPr>
        <p:spPr>
          <a:xfrm>
            <a:off x="2298357" y="5479971"/>
            <a:ext cx="3797643" cy="646331"/>
          </a:xfrm>
          <a:prstGeom prst="rect">
            <a:avLst/>
          </a:prstGeom>
          <a:noFill/>
        </p:spPr>
        <p:txBody>
          <a:bodyPr wrap="square" rtlCol="0">
            <a:spAutoFit/>
          </a:bodyPr>
          <a:lstStyle/>
          <a:p>
            <a:r>
              <a:rPr lang="en-GB" sz="3600">
                <a:latin typeface="Open Sans" panose="020B0606030504020204" pitchFamily="34" charset="0"/>
                <a:ea typeface="Open Sans" panose="020B0606030504020204" pitchFamily="34" charset="0"/>
                <a:cs typeface="Open Sans" panose="020B0606030504020204" pitchFamily="34" charset="0"/>
              </a:rPr>
              <a:t>Life below water</a:t>
            </a:r>
          </a:p>
        </p:txBody>
      </p:sp>
      <p:sp>
        <p:nvSpPr>
          <p:cNvPr id="13" name="Rectangle 12">
            <a:extLst>
              <a:ext uri="{FF2B5EF4-FFF2-40B4-BE49-F238E27FC236}">
                <a16:creationId xmlns:a16="http://schemas.microsoft.com/office/drawing/2014/main" id="{51676F7B-7C96-8118-B1D6-420A3F5C6BE1}"/>
              </a:ext>
            </a:extLst>
          </p:cNvPr>
          <p:cNvSpPr/>
          <p:nvPr/>
        </p:nvSpPr>
        <p:spPr>
          <a:xfrm>
            <a:off x="6202240" y="3163075"/>
            <a:ext cx="563458" cy="552997"/>
          </a:xfrm>
          <a:prstGeom prst="rect">
            <a:avLst/>
          </a:prstGeom>
          <a:noFill/>
          <a:ln w="38100">
            <a:solidFill>
              <a:srgbClr val="00B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Rectangle 13">
            <a:extLst>
              <a:ext uri="{FF2B5EF4-FFF2-40B4-BE49-F238E27FC236}">
                <a16:creationId xmlns:a16="http://schemas.microsoft.com/office/drawing/2014/main" id="{7E293767-E15C-82DD-62C6-9A6FE85E3C19}"/>
              </a:ext>
            </a:extLst>
          </p:cNvPr>
          <p:cNvSpPr/>
          <p:nvPr/>
        </p:nvSpPr>
        <p:spPr>
          <a:xfrm>
            <a:off x="6202240" y="5526637"/>
            <a:ext cx="563458" cy="552997"/>
          </a:xfrm>
          <a:prstGeom prst="rect">
            <a:avLst/>
          </a:prstGeom>
          <a:noFill/>
          <a:ln w="38100">
            <a:solidFill>
              <a:srgbClr val="00B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extBox 1">
            <a:extLst>
              <a:ext uri="{FF2B5EF4-FFF2-40B4-BE49-F238E27FC236}">
                <a16:creationId xmlns:a16="http://schemas.microsoft.com/office/drawing/2014/main" id="{635F16FC-F783-CD2A-86AC-92F51560765C}"/>
              </a:ext>
            </a:extLst>
          </p:cNvPr>
          <p:cNvSpPr txBox="1"/>
          <p:nvPr/>
        </p:nvSpPr>
        <p:spPr>
          <a:xfrm>
            <a:off x="2298356" y="4015903"/>
            <a:ext cx="3797643" cy="1200329"/>
          </a:xfrm>
          <a:prstGeom prst="rect">
            <a:avLst/>
          </a:prstGeom>
          <a:noFill/>
        </p:spPr>
        <p:txBody>
          <a:bodyPr wrap="square" rtlCol="0">
            <a:spAutoFit/>
          </a:bodyPr>
          <a:lstStyle/>
          <a:p>
            <a:r>
              <a:rPr lang="en-GB" sz="3600">
                <a:latin typeface="Open Sans" panose="020B0606030504020204" pitchFamily="34" charset="0"/>
                <a:ea typeface="Open Sans" panose="020B0606030504020204" pitchFamily="34" charset="0"/>
                <a:cs typeface="Open Sans" panose="020B0606030504020204" pitchFamily="34" charset="0"/>
              </a:rPr>
              <a:t>Clean water and sanitation</a:t>
            </a:r>
          </a:p>
        </p:txBody>
      </p:sp>
      <p:sp>
        <p:nvSpPr>
          <p:cNvPr id="3" name="Rectangle 2">
            <a:extLst>
              <a:ext uri="{FF2B5EF4-FFF2-40B4-BE49-F238E27FC236}">
                <a16:creationId xmlns:a16="http://schemas.microsoft.com/office/drawing/2014/main" id="{D9CB9917-1AEB-1732-BD36-49ACE6D4FB21}"/>
              </a:ext>
            </a:extLst>
          </p:cNvPr>
          <p:cNvSpPr/>
          <p:nvPr/>
        </p:nvSpPr>
        <p:spPr>
          <a:xfrm>
            <a:off x="6202240" y="4344856"/>
            <a:ext cx="563458" cy="552997"/>
          </a:xfrm>
          <a:prstGeom prst="rect">
            <a:avLst/>
          </a:prstGeom>
          <a:noFill/>
          <a:ln w="38100">
            <a:solidFill>
              <a:srgbClr val="00B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TextBox 7">
            <a:extLst>
              <a:ext uri="{FF2B5EF4-FFF2-40B4-BE49-F238E27FC236}">
                <a16:creationId xmlns:a16="http://schemas.microsoft.com/office/drawing/2014/main" id="{10113835-C198-B0F6-AE39-EF3910101AD8}"/>
              </a:ext>
            </a:extLst>
          </p:cNvPr>
          <p:cNvSpPr txBox="1"/>
          <p:nvPr/>
        </p:nvSpPr>
        <p:spPr>
          <a:xfrm>
            <a:off x="1972295" y="322497"/>
            <a:ext cx="7182567" cy="646331"/>
          </a:xfrm>
          <a:prstGeom prst="rect">
            <a:avLst/>
          </a:prstGeom>
          <a:noFill/>
        </p:spPr>
        <p:txBody>
          <a:bodyPr wrap="square" rtlCol="0">
            <a:spAutoFit/>
          </a:bodyPr>
          <a:lstStyle/>
          <a:p>
            <a:r>
              <a:rPr lang="en-GB" sz="3600" b="1">
                <a:latin typeface="Open Sans" panose="020B0606030504020204" pitchFamily="34" charset="0"/>
                <a:ea typeface="Open Sans" panose="020B0606030504020204" pitchFamily="34" charset="0"/>
                <a:cs typeface="Open Sans" panose="020B0606030504020204" pitchFamily="34" charset="0"/>
              </a:rPr>
              <a:t>Climate change &amp; nature quiz!</a:t>
            </a:r>
          </a:p>
        </p:txBody>
      </p:sp>
      <p:pic>
        <p:nvPicPr>
          <p:cNvPr id="1026" name="Picture 2" descr="Goal 14: Life below water - The Global Goals">
            <a:extLst>
              <a:ext uri="{FF2B5EF4-FFF2-40B4-BE49-F238E27FC236}">
                <a16:creationId xmlns:a16="http://schemas.microsoft.com/office/drawing/2014/main" id="{91B49373-6E43-24EC-B141-CB308916401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765" t="17396" r="30241" b="18733"/>
          <a:stretch/>
        </p:blipFill>
        <p:spPr bwMode="auto">
          <a:xfrm>
            <a:off x="8644652" y="1772005"/>
            <a:ext cx="3288861" cy="438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478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3602106-E854-FA20-2369-86142955A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56"/>
            <a:ext cx="1892738" cy="6835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graphical user interface&#10;&#10;Description automatically generated">
            <a:extLst>
              <a:ext uri="{FF2B5EF4-FFF2-40B4-BE49-F238E27FC236}">
                <a16:creationId xmlns:a16="http://schemas.microsoft.com/office/drawing/2014/main" id="{629EAAA2-4D49-5006-7DA5-B06A26C95D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3215" y="203600"/>
            <a:ext cx="2760679" cy="9894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4815962-8BC4-3038-0627-FB62E2495042}"/>
              </a:ext>
            </a:extLst>
          </p:cNvPr>
          <p:cNvSpPr txBox="1"/>
          <p:nvPr/>
        </p:nvSpPr>
        <p:spPr>
          <a:xfrm>
            <a:off x="2162433" y="1692892"/>
            <a:ext cx="5152767" cy="954107"/>
          </a:xfrm>
          <a:prstGeom prst="rect">
            <a:avLst/>
          </a:prstGeom>
          <a:noFill/>
        </p:spPr>
        <p:txBody>
          <a:bodyPr wrap="square" rtlCol="0">
            <a:spAutoFit/>
          </a:bodyPr>
          <a:lstStyle/>
          <a:p>
            <a:r>
              <a:rPr lang="en-GB" sz="2800">
                <a:latin typeface="Open Sans" panose="020B0606030504020204" pitchFamily="34" charset="0"/>
                <a:ea typeface="Open Sans" panose="020B0606030504020204" pitchFamily="34" charset="0"/>
                <a:cs typeface="Open Sans" panose="020B0606030504020204" pitchFamily="34" charset="0"/>
              </a:rPr>
              <a:t>Which Sustainable Development Goal is this?</a:t>
            </a:r>
          </a:p>
        </p:txBody>
      </p:sp>
      <p:sp>
        <p:nvSpPr>
          <p:cNvPr id="10" name="TextBox 9">
            <a:extLst>
              <a:ext uri="{FF2B5EF4-FFF2-40B4-BE49-F238E27FC236}">
                <a16:creationId xmlns:a16="http://schemas.microsoft.com/office/drawing/2014/main" id="{55DAE7BF-2AFA-5D39-C5BE-465E51201CAB}"/>
              </a:ext>
            </a:extLst>
          </p:cNvPr>
          <p:cNvSpPr txBox="1"/>
          <p:nvPr/>
        </p:nvSpPr>
        <p:spPr>
          <a:xfrm>
            <a:off x="2298356" y="3105834"/>
            <a:ext cx="3797643" cy="646331"/>
          </a:xfrm>
          <a:prstGeom prst="rect">
            <a:avLst/>
          </a:prstGeom>
          <a:noFill/>
        </p:spPr>
        <p:txBody>
          <a:bodyPr wrap="square" rtlCol="0">
            <a:spAutoFit/>
          </a:bodyPr>
          <a:lstStyle/>
          <a:p>
            <a:r>
              <a:rPr lang="en-GB" sz="3600">
                <a:latin typeface="Open Sans" panose="020B0606030504020204" pitchFamily="34" charset="0"/>
                <a:ea typeface="Open Sans" panose="020B0606030504020204" pitchFamily="34" charset="0"/>
                <a:cs typeface="Open Sans" panose="020B0606030504020204" pitchFamily="34" charset="0"/>
              </a:rPr>
              <a:t>Zero hunger</a:t>
            </a:r>
          </a:p>
        </p:txBody>
      </p:sp>
      <p:sp>
        <p:nvSpPr>
          <p:cNvPr id="11" name="TextBox 10">
            <a:extLst>
              <a:ext uri="{FF2B5EF4-FFF2-40B4-BE49-F238E27FC236}">
                <a16:creationId xmlns:a16="http://schemas.microsoft.com/office/drawing/2014/main" id="{1B6D25F1-B3F9-6646-4846-FEBFBEFBDA33}"/>
              </a:ext>
            </a:extLst>
          </p:cNvPr>
          <p:cNvSpPr txBox="1"/>
          <p:nvPr/>
        </p:nvSpPr>
        <p:spPr>
          <a:xfrm>
            <a:off x="2298357" y="5479971"/>
            <a:ext cx="3797643" cy="646331"/>
          </a:xfrm>
          <a:prstGeom prst="rect">
            <a:avLst/>
          </a:prstGeom>
          <a:noFill/>
        </p:spPr>
        <p:txBody>
          <a:bodyPr wrap="square" rtlCol="0">
            <a:spAutoFit/>
          </a:bodyPr>
          <a:lstStyle/>
          <a:p>
            <a:r>
              <a:rPr lang="en-GB" sz="3600">
                <a:latin typeface="Open Sans" panose="020B0606030504020204" pitchFamily="34" charset="0"/>
                <a:ea typeface="Open Sans" panose="020B0606030504020204" pitchFamily="34" charset="0"/>
                <a:cs typeface="Open Sans" panose="020B0606030504020204" pitchFamily="34" charset="0"/>
              </a:rPr>
              <a:t>Life below water</a:t>
            </a:r>
          </a:p>
        </p:txBody>
      </p:sp>
      <p:sp>
        <p:nvSpPr>
          <p:cNvPr id="13" name="Rectangle 12">
            <a:extLst>
              <a:ext uri="{FF2B5EF4-FFF2-40B4-BE49-F238E27FC236}">
                <a16:creationId xmlns:a16="http://schemas.microsoft.com/office/drawing/2014/main" id="{51676F7B-7C96-8118-B1D6-420A3F5C6BE1}"/>
              </a:ext>
            </a:extLst>
          </p:cNvPr>
          <p:cNvSpPr/>
          <p:nvPr/>
        </p:nvSpPr>
        <p:spPr>
          <a:xfrm>
            <a:off x="6202240" y="3152500"/>
            <a:ext cx="563458" cy="552997"/>
          </a:xfrm>
          <a:prstGeom prst="rect">
            <a:avLst/>
          </a:prstGeom>
          <a:noFill/>
          <a:ln w="38100">
            <a:solidFill>
              <a:srgbClr val="00B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Rectangle 13">
            <a:extLst>
              <a:ext uri="{FF2B5EF4-FFF2-40B4-BE49-F238E27FC236}">
                <a16:creationId xmlns:a16="http://schemas.microsoft.com/office/drawing/2014/main" id="{7E293767-E15C-82DD-62C6-9A6FE85E3C19}"/>
              </a:ext>
            </a:extLst>
          </p:cNvPr>
          <p:cNvSpPr/>
          <p:nvPr/>
        </p:nvSpPr>
        <p:spPr>
          <a:xfrm>
            <a:off x="6202240" y="5526637"/>
            <a:ext cx="563458" cy="552997"/>
          </a:xfrm>
          <a:prstGeom prst="rect">
            <a:avLst/>
          </a:prstGeom>
          <a:noFill/>
          <a:ln w="38100">
            <a:solidFill>
              <a:srgbClr val="00B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extBox 1">
            <a:extLst>
              <a:ext uri="{FF2B5EF4-FFF2-40B4-BE49-F238E27FC236}">
                <a16:creationId xmlns:a16="http://schemas.microsoft.com/office/drawing/2014/main" id="{635F16FC-F783-CD2A-86AC-92F51560765C}"/>
              </a:ext>
            </a:extLst>
          </p:cNvPr>
          <p:cNvSpPr txBox="1"/>
          <p:nvPr/>
        </p:nvSpPr>
        <p:spPr>
          <a:xfrm>
            <a:off x="2298356" y="4015903"/>
            <a:ext cx="3797643" cy="1200329"/>
          </a:xfrm>
          <a:prstGeom prst="rect">
            <a:avLst/>
          </a:prstGeom>
          <a:noFill/>
        </p:spPr>
        <p:txBody>
          <a:bodyPr wrap="square" rtlCol="0">
            <a:spAutoFit/>
          </a:bodyPr>
          <a:lstStyle/>
          <a:p>
            <a:r>
              <a:rPr lang="en-GB" sz="3600">
                <a:latin typeface="Open Sans" panose="020B0606030504020204" pitchFamily="34" charset="0"/>
                <a:ea typeface="Open Sans" panose="020B0606030504020204" pitchFamily="34" charset="0"/>
                <a:cs typeface="Open Sans" panose="020B0606030504020204" pitchFamily="34" charset="0"/>
              </a:rPr>
              <a:t>Clean water and sanitation</a:t>
            </a:r>
          </a:p>
        </p:txBody>
      </p:sp>
      <p:sp>
        <p:nvSpPr>
          <p:cNvPr id="3" name="Rectangle 2">
            <a:extLst>
              <a:ext uri="{FF2B5EF4-FFF2-40B4-BE49-F238E27FC236}">
                <a16:creationId xmlns:a16="http://schemas.microsoft.com/office/drawing/2014/main" id="{D9CB9917-1AEB-1732-BD36-49ACE6D4FB21}"/>
              </a:ext>
            </a:extLst>
          </p:cNvPr>
          <p:cNvSpPr/>
          <p:nvPr/>
        </p:nvSpPr>
        <p:spPr>
          <a:xfrm>
            <a:off x="6202240" y="4344856"/>
            <a:ext cx="563458" cy="552997"/>
          </a:xfrm>
          <a:prstGeom prst="rect">
            <a:avLst/>
          </a:prstGeom>
          <a:noFill/>
          <a:ln w="38100">
            <a:solidFill>
              <a:srgbClr val="00B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TextBox 7">
            <a:extLst>
              <a:ext uri="{FF2B5EF4-FFF2-40B4-BE49-F238E27FC236}">
                <a16:creationId xmlns:a16="http://schemas.microsoft.com/office/drawing/2014/main" id="{10113835-C198-B0F6-AE39-EF3910101AD8}"/>
              </a:ext>
            </a:extLst>
          </p:cNvPr>
          <p:cNvSpPr txBox="1"/>
          <p:nvPr/>
        </p:nvSpPr>
        <p:spPr>
          <a:xfrm>
            <a:off x="1972295" y="322497"/>
            <a:ext cx="7182567" cy="646331"/>
          </a:xfrm>
          <a:prstGeom prst="rect">
            <a:avLst/>
          </a:prstGeom>
          <a:noFill/>
        </p:spPr>
        <p:txBody>
          <a:bodyPr wrap="square" rtlCol="0">
            <a:spAutoFit/>
          </a:bodyPr>
          <a:lstStyle/>
          <a:p>
            <a:r>
              <a:rPr lang="en-GB" sz="3600" b="1">
                <a:latin typeface="Open Sans" panose="020B0606030504020204" pitchFamily="34" charset="0"/>
                <a:ea typeface="Open Sans" panose="020B0606030504020204" pitchFamily="34" charset="0"/>
                <a:cs typeface="Open Sans" panose="020B0606030504020204" pitchFamily="34" charset="0"/>
              </a:rPr>
              <a:t>Climate change &amp; nature quiz!</a:t>
            </a:r>
          </a:p>
        </p:txBody>
      </p:sp>
      <p:pic>
        <p:nvPicPr>
          <p:cNvPr id="1028" name="Picture 4" descr="Sustainable Development Goal 14 - Wikipedia">
            <a:extLst>
              <a:ext uri="{FF2B5EF4-FFF2-40B4-BE49-F238E27FC236}">
                <a16:creationId xmlns:a16="http://schemas.microsoft.com/office/drawing/2014/main" id="{06079EC6-6240-CC48-B216-1610739D34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2153" y="1692892"/>
            <a:ext cx="4813300" cy="4813300"/>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Shape 14">
            <a:extLst>
              <a:ext uri="{FF2B5EF4-FFF2-40B4-BE49-F238E27FC236}">
                <a16:creationId xmlns:a16="http://schemas.microsoft.com/office/drawing/2014/main" id="{3DEE8A4D-A5F6-A2DB-95DE-FD74C05AC912}"/>
              </a:ext>
            </a:extLst>
          </p:cNvPr>
          <p:cNvSpPr/>
          <p:nvPr/>
        </p:nvSpPr>
        <p:spPr>
          <a:xfrm>
            <a:off x="6263426" y="5479971"/>
            <a:ext cx="771301" cy="525908"/>
          </a:xfrm>
          <a:custGeom>
            <a:avLst/>
            <a:gdLst>
              <a:gd name="connsiteX0" fmla="*/ 0 w 1940011"/>
              <a:gd name="connsiteY0" fmla="*/ 543698 h 1260390"/>
              <a:gd name="connsiteX1" fmla="*/ 284206 w 1940011"/>
              <a:gd name="connsiteY1" fmla="*/ 345990 h 1260390"/>
              <a:gd name="connsiteX2" fmla="*/ 654908 w 1940011"/>
              <a:gd name="connsiteY2" fmla="*/ 902044 h 1260390"/>
              <a:gd name="connsiteX3" fmla="*/ 1742303 w 1940011"/>
              <a:gd name="connsiteY3" fmla="*/ 0 h 1260390"/>
              <a:gd name="connsiteX4" fmla="*/ 1940011 w 1940011"/>
              <a:gd name="connsiteY4" fmla="*/ 222422 h 1260390"/>
              <a:gd name="connsiteX5" fmla="*/ 617838 w 1940011"/>
              <a:gd name="connsiteY5" fmla="*/ 1260390 h 1260390"/>
              <a:gd name="connsiteX6" fmla="*/ 0 w 1940011"/>
              <a:gd name="connsiteY6" fmla="*/ 543698 h 126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0011" h="1260390">
                <a:moveTo>
                  <a:pt x="0" y="543698"/>
                </a:moveTo>
                <a:lnTo>
                  <a:pt x="284206" y="345990"/>
                </a:lnTo>
                <a:lnTo>
                  <a:pt x="654908" y="902044"/>
                </a:lnTo>
                <a:lnTo>
                  <a:pt x="1742303" y="0"/>
                </a:lnTo>
                <a:lnTo>
                  <a:pt x="1940011" y="222422"/>
                </a:lnTo>
                <a:lnTo>
                  <a:pt x="617838" y="1260390"/>
                </a:lnTo>
                <a:lnTo>
                  <a:pt x="0" y="543698"/>
                </a:lnTo>
                <a:close/>
              </a:path>
            </a:pathLst>
          </a:custGeom>
          <a:solidFill>
            <a:srgbClr val="4D5D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940936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3602106-E854-FA20-2369-86142955A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56"/>
            <a:ext cx="1892738" cy="6835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graphical user interface&#10;&#10;Description automatically generated">
            <a:extLst>
              <a:ext uri="{FF2B5EF4-FFF2-40B4-BE49-F238E27FC236}">
                <a16:creationId xmlns:a16="http://schemas.microsoft.com/office/drawing/2014/main" id="{629EAAA2-4D49-5006-7DA5-B06A26C95D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3215" y="203600"/>
            <a:ext cx="2760679" cy="9894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4815962-8BC4-3038-0627-FB62E2495042}"/>
              </a:ext>
            </a:extLst>
          </p:cNvPr>
          <p:cNvSpPr txBox="1"/>
          <p:nvPr/>
        </p:nvSpPr>
        <p:spPr>
          <a:xfrm>
            <a:off x="2162433" y="1692892"/>
            <a:ext cx="5152767" cy="1384995"/>
          </a:xfrm>
          <a:prstGeom prst="rect">
            <a:avLst/>
          </a:prstGeom>
          <a:noFill/>
        </p:spPr>
        <p:txBody>
          <a:bodyPr wrap="square" rtlCol="0">
            <a:spAutoFit/>
          </a:bodyPr>
          <a:lstStyle/>
          <a:p>
            <a:r>
              <a:rPr lang="en-GB" sz="2800">
                <a:latin typeface="Open Sans" panose="020B0606030504020204" pitchFamily="34" charset="0"/>
                <a:ea typeface="Open Sans" panose="020B0606030504020204" pitchFamily="34" charset="0"/>
                <a:cs typeface="Open Sans" panose="020B0606030504020204" pitchFamily="34" charset="0"/>
              </a:rPr>
              <a:t>These polar animals are all affected by climate change – but who’s poo is this?</a:t>
            </a:r>
          </a:p>
        </p:txBody>
      </p:sp>
      <p:sp>
        <p:nvSpPr>
          <p:cNvPr id="10" name="TextBox 9">
            <a:extLst>
              <a:ext uri="{FF2B5EF4-FFF2-40B4-BE49-F238E27FC236}">
                <a16:creationId xmlns:a16="http://schemas.microsoft.com/office/drawing/2014/main" id="{55DAE7BF-2AFA-5D39-C5BE-465E51201CAB}"/>
              </a:ext>
            </a:extLst>
          </p:cNvPr>
          <p:cNvSpPr txBox="1"/>
          <p:nvPr/>
        </p:nvSpPr>
        <p:spPr>
          <a:xfrm>
            <a:off x="2298357" y="3638970"/>
            <a:ext cx="3797643" cy="646331"/>
          </a:xfrm>
          <a:prstGeom prst="rect">
            <a:avLst/>
          </a:prstGeom>
          <a:noFill/>
        </p:spPr>
        <p:txBody>
          <a:bodyPr wrap="square" rtlCol="0">
            <a:spAutoFit/>
          </a:bodyPr>
          <a:lstStyle/>
          <a:p>
            <a:r>
              <a:rPr lang="en-GB" sz="3600">
                <a:latin typeface="Open Sans" panose="020B0606030504020204" pitchFamily="34" charset="0"/>
                <a:ea typeface="Open Sans" panose="020B0606030504020204" pitchFamily="34" charset="0"/>
                <a:cs typeface="Open Sans" panose="020B0606030504020204" pitchFamily="34" charset="0"/>
              </a:rPr>
              <a:t>Polar bear</a:t>
            </a:r>
          </a:p>
        </p:txBody>
      </p:sp>
      <p:sp>
        <p:nvSpPr>
          <p:cNvPr id="11" name="TextBox 10">
            <a:extLst>
              <a:ext uri="{FF2B5EF4-FFF2-40B4-BE49-F238E27FC236}">
                <a16:creationId xmlns:a16="http://schemas.microsoft.com/office/drawing/2014/main" id="{1B6D25F1-B3F9-6646-4846-FEBFBEFBDA33}"/>
              </a:ext>
            </a:extLst>
          </p:cNvPr>
          <p:cNvSpPr txBox="1"/>
          <p:nvPr/>
        </p:nvSpPr>
        <p:spPr>
          <a:xfrm>
            <a:off x="2298357" y="5479971"/>
            <a:ext cx="3797643" cy="646331"/>
          </a:xfrm>
          <a:prstGeom prst="rect">
            <a:avLst/>
          </a:prstGeom>
          <a:noFill/>
        </p:spPr>
        <p:txBody>
          <a:bodyPr wrap="square" rtlCol="0">
            <a:spAutoFit/>
          </a:bodyPr>
          <a:lstStyle/>
          <a:p>
            <a:r>
              <a:rPr lang="en-GB" sz="3600" err="1">
                <a:latin typeface="Open Sans" panose="020B0606030504020204" pitchFamily="34" charset="0"/>
                <a:ea typeface="Open Sans" panose="020B0606030504020204" pitchFamily="34" charset="0"/>
                <a:cs typeface="Open Sans" panose="020B0606030504020204" pitchFamily="34" charset="0"/>
              </a:rPr>
              <a:t>Adélie</a:t>
            </a:r>
            <a:r>
              <a:rPr lang="en-GB" sz="3600">
                <a:latin typeface="Open Sans" panose="020B0606030504020204" pitchFamily="34" charset="0"/>
                <a:ea typeface="Open Sans" panose="020B0606030504020204" pitchFamily="34" charset="0"/>
                <a:cs typeface="Open Sans" panose="020B0606030504020204" pitchFamily="34" charset="0"/>
              </a:rPr>
              <a:t> penguin</a:t>
            </a:r>
          </a:p>
        </p:txBody>
      </p:sp>
      <p:sp>
        <p:nvSpPr>
          <p:cNvPr id="13" name="Rectangle 12">
            <a:extLst>
              <a:ext uri="{FF2B5EF4-FFF2-40B4-BE49-F238E27FC236}">
                <a16:creationId xmlns:a16="http://schemas.microsoft.com/office/drawing/2014/main" id="{51676F7B-7C96-8118-B1D6-420A3F5C6BE1}"/>
              </a:ext>
            </a:extLst>
          </p:cNvPr>
          <p:cNvSpPr/>
          <p:nvPr/>
        </p:nvSpPr>
        <p:spPr>
          <a:xfrm>
            <a:off x="6011991" y="3685636"/>
            <a:ext cx="563458" cy="552997"/>
          </a:xfrm>
          <a:prstGeom prst="rect">
            <a:avLst/>
          </a:prstGeom>
          <a:noFill/>
          <a:ln w="38100">
            <a:solidFill>
              <a:srgbClr val="00B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Rectangle 13">
            <a:extLst>
              <a:ext uri="{FF2B5EF4-FFF2-40B4-BE49-F238E27FC236}">
                <a16:creationId xmlns:a16="http://schemas.microsoft.com/office/drawing/2014/main" id="{7E293767-E15C-82DD-62C6-9A6FE85E3C19}"/>
              </a:ext>
            </a:extLst>
          </p:cNvPr>
          <p:cNvSpPr/>
          <p:nvPr/>
        </p:nvSpPr>
        <p:spPr>
          <a:xfrm>
            <a:off x="6011991" y="5573305"/>
            <a:ext cx="563458" cy="552997"/>
          </a:xfrm>
          <a:prstGeom prst="rect">
            <a:avLst/>
          </a:prstGeom>
          <a:noFill/>
          <a:ln w="38100">
            <a:solidFill>
              <a:srgbClr val="00B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extBox 1">
            <a:extLst>
              <a:ext uri="{FF2B5EF4-FFF2-40B4-BE49-F238E27FC236}">
                <a16:creationId xmlns:a16="http://schemas.microsoft.com/office/drawing/2014/main" id="{635F16FC-F783-CD2A-86AC-92F51560765C}"/>
              </a:ext>
            </a:extLst>
          </p:cNvPr>
          <p:cNvSpPr txBox="1"/>
          <p:nvPr/>
        </p:nvSpPr>
        <p:spPr>
          <a:xfrm>
            <a:off x="2298356" y="4512804"/>
            <a:ext cx="3797643" cy="646331"/>
          </a:xfrm>
          <a:prstGeom prst="rect">
            <a:avLst/>
          </a:prstGeom>
          <a:noFill/>
        </p:spPr>
        <p:txBody>
          <a:bodyPr wrap="square" rtlCol="0">
            <a:spAutoFit/>
          </a:bodyPr>
          <a:lstStyle/>
          <a:p>
            <a:r>
              <a:rPr lang="en-GB" sz="3600">
                <a:latin typeface="Open Sans" panose="020B0606030504020204" pitchFamily="34" charset="0"/>
                <a:ea typeface="Open Sans" panose="020B0606030504020204" pitchFamily="34" charset="0"/>
                <a:cs typeface="Open Sans" panose="020B0606030504020204" pitchFamily="34" charset="0"/>
              </a:rPr>
              <a:t>Walrus</a:t>
            </a:r>
          </a:p>
        </p:txBody>
      </p:sp>
      <p:sp>
        <p:nvSpPr>
          <p:cNvPr id="3" name="Rectangle 2">
            <a:extLst>
              <a:ext uri="{FF2B5EF4-FFF2-40B4-BE49-F238E27FC236}">
                <a16:creationId xmlns:a16="http://schemas.microsoft.com/office/drawing/2014/main" id="{D9CB9917-1AEB-1732-BD36-49ACE6D4FB21}"/>
              </a:ext>
            </a:extLst>
          </p:cNvPr>
          <p:cNvSpPr/>
          <p:nvPr/>
        </p:nvSpPr>
        <p:spPr>
          <a:xfrm>
            <a:off x="6011991" y="4608898"/>
            <a:ext cx="563458" cy="552997"/>
          </a:xfrm>
          <a:prstGeom prst="rect">
            <a:avLst/>
          </a:prstGeom>
          <a:noFill/>
          <a:ln w="38100">
            <a:solidFill>
              <a:srgbClr val="00B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6" name="Picture 2">
            <a:extLst>
              <a:ext uri="{FF2B5EF4-FFF2-40B4-BE49-F238E27FC236}">
                <a16:creationId xmlns:a16="http://schemas.microsoft.com/office/drawing/2014/main" id="{2D9DC8EF-43CB-ECBB-17B5-EAC30BEC5F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8356" y="1529163"/>
            <a:ext cx="4666339" cy="463848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86B91A8-403A-E5BF-CD28-70776BF151A4}"/>
              </a:ext>
            </a:extLst>
          </p:cNvPr>
          <p:cNvSpPr txBox="1"/>
          <p:nvPr/>
        </p:nvSpPr>
        <p:spPr>
          <a:xfrm>
            <a:off x="1972295" y="322497"/>
            <a:ext cx="7182567" cy="646331"/>
          </a:xfrm>
          <a:prstGeom prst="rect">
            <a:avLst/>
          </a:prstGeom>
          <a:noFill/>
        </p:spPr>
        <p:txBody>
          <a:bodyPr wrap="square" rtlCol="0">
            <a:spAutoFit/>
          </a:bodyPr>
          <a:lstStyle/>
          <a:p>
            <a:r>
              <a:rPr lang="en-GB" sz="3600" b="1">
                <a:latin typeface="Open Sans" panose="020B0606030504020204" pitchFamily="34" charset="0"/>
                <a:ea typeface="Open Sans" panose="020B0606030504020204" pitchFamily="34" charset="0"/>
                <a:cs typeface="Open Sans" panose="020B0606030504020204" pitchFamily="34" charset="0"/>
              </a:rPr>
              <a:t>Climate change &amp; nature quiz!</a:t>
            </a:r>
          </a:p>
        </p:txBody>
      </p:sp>
    </p:spTree>
    <p:extLst>
      <p:ext uri="{BB962C8B-B14F-4D97-AF65-F5344CB8AC3E}">
        <p14:creationId xmlns:p14="http://schemas.microsoft.com/office/powerpoint/2010/main" val="3267421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3602106-E854-FA20-2369-86142955A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56"/>
            <a:ext cx="1892738" cy="6835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graphical user interface&#10;&#10;Description automatically generated">
            <a:extLst>
              <a:ext uri="{FF2B5EF4-FFF2-40B4-BE49-F238E27FC236}">
                <a16:creationId xmlns:a16="http://schemas.microsoft.com/office/drawing/2014/main" id="{629EAAA2-4D49-5006-7DA5-B06A26C95D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3215" y="203600"/>
            <a:ext cx="2760679" cy="9894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4815962-8BC4-3038-0627-FB62E2495042}"/>
              </a:ext>
            </a:extLst>
          </p:cNvPr>
          <p:cNvSpPr txBox="1"/>
          <p:nvPr/>
        </p:nvSpPr>
        <p:spPr>
          <a:xfrm>
            <a:off x="2162433" y="1692892"/>
            <a:ext cx="5152767" cy="1384995"/>
          </a:xfrm>
          <a:prstGeom prst="rect">
            <a:avLst/>
          </a:prstGeom>
          <a:noFill/>
        </p:spPr>
        <p:txBody>
          <a:bodyPr wrap="square" rtlCol="0">
            <a:spAutoFit/>
          </a:bodyPr>
          <a:lstStyle/>
          <a:p>
            <a:r>
              <a:rPr lang="en-GB" sz="2800">
                <a:latin typeface="Open Sans" panose="020B0606030504020204" pitchFamily="34" charset="0"/>
                <a:ea typeface="Open Sans" panose="020B0606030504020204" pitchFamily="34" charset="0"/>
                <a:cs typeface="Open Sans" panose="020B0606030504020204" pitchFamily="34" charset="0"/>
              </a:rPr>
              <a:t>These polar animals are all affected by climate change – but who’s poo is this?</a:t>
            </a:r>
          </a:p>
        </p:txBody>
      </p:sp>
      <p:sp>
        <p:nvSpPr>
          <p:cNvPr id="10" name="TextBox 9">
            <a:extLst>
              <a:ext uri="{FF2B5EF4-FFF2-40B4-BE49-F238E27FC236}">
                <a16:creationId xmlns:a16="http://schemas.microsoft.com/office/drawing/2014/main" id="{55DAE7BF-2AFA-5D39-C5BE-465E51201CAB}"/>
              </a:ext>
            </a:extLst>
          </p:cNvPr>
          <p:cNvSpPr txBox="1"/>
          <p:nvPr/>
        </p:nvSpPr>
        <p:spPr>
          <a:xfrm>
            <a:off x="2298357" y="3638970"/>
            <a:ext cx="3797643" cy="646331"/>
          </a:xfrm>
          <a:prstGeom prst="rect">
            <a:avLst/>
          </a:prstGeom>
          <a:noFill/>
        </p:spPr>
        <p:txBody>
          <a:bodyPr wrap="square" rtlCol="0">
            <a:spAutoFit/>
          </a:bodyPr>
          <a:lstStyle/>
          <a:p>
            <a:r>
              <a:rPr lang="en-GB" sz="3600">
                <a:latin typeface="Open Sans" panose="020B0606030504020204" pitchFamily="34" charset="0"/>
                <a:ea typeface="Open Sans" panose="020B0606030504020204" pitchFamily="34" charset="0"/>
                <a:cs typeface="Open Sans" panose="020B0606030504020204" pitchFamily="34" charset="0"/>
              </a:rPr>
              <a:t>Polar bear</a:t>
            </a:r>
          </a:p>
        </p:txBody>
      </p:sp>
      <p:sp>
        <p:nvSpPr>
          <p:cNvPr id="11" name="TextBox 10">
            <a:extLst>
              <a:ext uri="{FF2B5EF4-FFF2-40B4-BE49-F238E27FC236}">
                <a16:creationId xmlns:a16="http://schemas.microsoft.com/office/drawing/2014/main" id="{1B6D25F1-B3F9-6646-4846-FEBFBEFBDA33}"/>
              </a:ext>
            </a:extLst>
          </p:cNvPr>
          <p:cNvSpPr txBox="1"/>
          <p:nvPr/>
        </p:nvSpPr>
        <p:spPr>
          <a:xfrm>
            <a:off x="2298357" y="5479971"/>
            <a:ext cx="3797643" cy="646331"/>
          </a:xfrm>
          <a:prstGeom prst="rect">
            <a:avLst/>
          </a:prstGeom>
          <a:noFill/>
        </p:spPr>
        <p:txBody>
          <a:bodyPr wrap="square" rtlCol="0">
            <a:spAutoFit/>
          </a:bodyPr>
          <a:lstStyle/>
          <a:p>
            <a:r>
              <a:rPr lang="en-GB" sz="3600" err="1">
                <a:latin typeface="Open Sans" panose="020B0606030504020204" pitchFamily="34" charset="0"/>
                <a:ea typeface="Open Sans" panose="020B0606030504020204" pitchFamily="34" charset="0"/>
                <a:cs typeface="Open Sans" panose="020B0606030504020204" pitchFamily="34" charset="0"/>
              </a:rPr>
              <a:t>Adélie</a:t>
            </a:r>
            <a:r>
              <a:rPr lang="en-GB" sz="3600">
                <a:latin typeface="Open Sans" panose="020B0606030504020204" pitchFamily="34" charset="0"/>
                <a:ea typeface="Open Sans" panose="020B0606030504020204" pitchFamily="34" charset="0"/>
                <a:cs typeface="Open Sans" panose="020B0606030504020204" pitchFamily="34" charset="0"/>
              </a:rPr>
              <a:t> penguin</a:t>
            </a:r>
          </a:p>
        </p:txBody>
      </p:sp>
      <p:sp>
        <p:nvSpPr>
          <p:cNvPr id="13" name="Rectangle 12">
            <a:extLst>
              <a:ext uri="{FF2B5EF4-FFF2-40B4-BE49-F238E27FC236}">
                <a16:creationId xmlns:a16="http://schemas.microsoft.com/office/drawing/2014/main" id="{51676F7B-7C96-8118-B1D6-420A3F5C6BE1}"/>
              </a:ext>
            </a:extLst>
          </p:cNvPr>
          <p:cNvSpPr/>
          <p:nvPr/>
        </p:nvSpPr>
        <p:spPr>
          <a:xfrm>
            <a:off x="6011991" y="3685636"/>
            <a:ext cx="563458" cy="552997"/>
          </a:xfrm>
          <a:prstGeom prst="rect">
            <a:avLst/>
          </a:prstGeom>
          <a:noFill/>
          <a:ln w="38100">
            <a:solidFill>
              <a:srgbClr val="00B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Rectangle 13">
            <a:extLst>
              <a:ext uri="{FF2B5EF4-FFF2-40B4-BE49-F238E27FC236}">
                <a16:creationId xmlns:a16="http://schemas.microsoft.com/office/drawing/2014/main" id="{7E293767-E15C-82DD-62C6-9A6FE85E3C19}"/>
              </a:ext>
            </a:extLst>
          </p:cNvPr>
          <p:cNvSpPr/>
          <p:nvPr/>
        </p:nvSpPr>
        <p:spPr>
          <a:xfrm>
            <a:off x="6011991" y="5573305"/>
            <a:ext cx="563458" cy="552997"/>
          </a:xfrm>
          <a:prstGeom prst="rect">
            <a:avLst/>
          </a:prstGeom>
          <a:noFill/>
          <a:ln w="38100">
            <a:solidFill>
              <a:srgbClr val="00B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extBox 1">
            <a:extLst>
              <a:ext uri="{FF2B5EF4-FFF2-40B4-BE49-F238E27FC236}">
                <a16:creationId xmlns:a16="http://schemas.microsoft.com/office/drawing/2014/main" id="{635F16FC-F783-CD2A-86AC-92F51560765C}"/>
              </a:ext>
            </a:extLst>
          </p:cNvPr>
          <p:cNvSpPr txBox="1"/>
          <p:nvPr/>
        </p:nvSpPr>
        <p:spPr>
          <a:xfrm>
            <a:off x="2298356" y="4512804"/>
            <a:ext cx="3797643" cy="646331"/>
          </a:xfrm>
          <a:prstGeom prst="rect">
            <a:avLst/>
          </a:prstGeom>
          <a:noFill/>
        </p:spPr>
        <p:txBody>
          <a:bodyPr wrap="square" rtlCol="0">
            <a:spAutoFit/>
          </a:bodyPr>
          <a:lstStyle/>
          <a:p>
            <a:r>
              <a:rPr lang="en-GB" sz="3600">
                <a:latin typeface="Open Sans" panose="020B0606030504020204" pitchFamily="34" charset="0"/>
                <a:ea typeface="Open Sans" panose="020B0606030504020204" pitchFamily="34" charset="0"/>
                <a:cs typeface="Open Sans" panose="020B0606030504020204" pitchFamily="34" charset="0"/>
              </a:rPr>
              <a:t>Walrus</a:t>
            </a:r>
          </a:p>
        </p:txBody>
      </p:sp>
      <p:sp>
        <p:nvSpPr>
          <p:cNvPr id="3" name="Rectangle 2">
            <a:extLst>
              <a:ext uri="{FF2B5EF4-FFF2-40B4-BE49-F238E27FC236}">
                <a16:creationId xmlns:a16="http://schemas.microsoft.com/office/drawing/2014/main" id="{D9CB9917-1AEB-1732-BD36-49ACE6D4FB21}"/>
              </a:ext>
            </a:extLst>
          </p:cNvPr>
          <p:cNvSpPr/>
          <p:nvPr/>
        </p:nvSpPr>
        <p:spPr>
          <a:xfrm>
            <a:off x="6011991" y="4608898"/>
            <a:ext cx="563458" cy="552997"/>
          </a:xfrm>
          <a:prstGeom prst="rect">
            <a:avLst/>
          </a:prstGeom>
          <a:noFill/>
          <a:ln w="38100">
            <a:solidFill>
              <a:srgbClr val="00B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6" name="Picture 2">
            <a:extLst>
              <a:ext uri="{FF2B5EF4-FFF2-40B4-BE49-F238E27FC236}">
                <a16:creationId xmlns:a16="http://schemas.microsoft.com/office/drawing/2014/main" id="{2D9DC8EF-43CB-ECBB-17B5-EAC30BEC5F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8356" y="1529163"/>
            <a:ext cx="4666339" cy="463848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3DEE8A4D-A5F6-A2DB-95DE-FD74C05AC912}"/>
              </a:ext>
            </a:extLst>
          </p:cNvPr>
          <p:cNvSpPr/>
          <p:nvPr/>
        </p:nvSpPr>
        <p:spPr>
          <a:xfrm>
            <a:off x="6095999" y="3620979"/>
            <a:ext cx="771301" cy="525908"/>
          </a:xfrm>
          <a:custGeom>
            <a:avLst/>
            <a:gdLst>
              <a:gd name="connsiteX0" fmla="*/ 0 w 1940011"/>
              <a:gd name="connsiteY0" fmla="*/ 543698 h 1260390"/>
              <a:gd name="connsiteX1" fmla="*/ 284206 w 1940011"/>
              <a:gd name="connsiteY1" fmla="*/ 345990 h 1260390"/>
              <a:gd name="connsiteX2" fmla="*/ 654908 w 1940011"/>
              <a:gd name="connsiteY2" fmla="*/ 902044 h 1260390"/>
              <a:gd name="connsiteX3" fmla="*/ 1742303 w 1940011"/>
              <a:gd name="connsiteY3" fmla="*/ 0 h 1260390"/>
              <a:gd name="connsiteX4" fmla="*/ 1940011 w 1940011"/>
              <a:gd name="connsiteY4" fmla="*/ 222422 h 1260390"/>
              <a:gd name="connsiteX5" fmla="*/ 617838 w 1940011"/>
              <a:gd name="connsiteY5" fmla="*/ 1260390 h 1260390"/>
              <a:gd name="connsiteX6" fmla="*/ 0 w 1940011"/>
              <a:gd name="connsiteY6" fmla="*/ 543698 h 126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0011" h="1260390">
                <a:moveTo>
                  <a:pt x="0" y="543698"/>
                </a:moveTo>
                <a:lnTo>
                  <a:pt x="284206" y="345990"/>
                </a:lnTo>
                <a:lnTo>
                  <a:pt x="654908" y="902044"/>
                </a:lnTo>
                <a:lnTo>
                  <a:pt x="1742303" y="0"/>
                </a:lnTo>
                <a:lnTo>
                  <a:pt x="1940011" y="222422"/>
                </a:lnTo>
                <a:lnTo>
                  <a:pt x="617838" y="1260390"/>
                </a:lnTo>
                <a:lnTo>
                  <a:pt x="0" y="543698"/>
                </a:lnTo>
                <a:close/>
              </a:path>
            </a:pathLst>
          </a:custGeom>
          <a:solidFill>
            <a:srgbClr val="4D5D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TextBox 7">
            <a:extLst>
              <a:ext uri="{FF2B5EF4-FFF2-40B4-BE49-F238E27FC236}">
                <a16:creationId xmlns:a16="http://schemas.microsoft.com/office/drawing/2014/main" id="{358393BF-82F0-98CC-6106-8E169076FC09}"/>
              </a:ext>
            </a:extLst>
          </p:cNvPr>
          <p:cNvSpPr txBox="1"/>
          <p:nvPr/>
        </p:nvSpPr>
        <p:spPr>
          <a:xfrm>
            <a:off x="1972295" y="322497"/>
            <a:ext cx="7182567" cy="646331"/>
          </a:xfrm>
          <a:prstGeom prst="rect">
            <a:avLst/>
          </a:prstGeom>
          <a:noFill/>
        </p:spPr>
        <p:txBody>
          <a:bodyPr wrap="square" rtlCol="0">
            <a:spAutoFit/>
          </a:bodyPr>
          <a:lstStyle/>
          <a:p>
            <a:r>
              <a:rPr lang="en-GB" sz="3600" b="1">
                <a:latin typeface="Open Sans" panose="020B0606030504020204" pitchFamily="34" charset="0"/>
                <a:ea typeface="Open Sans" panose="020B0606030504020204" pitchFamily="34" charset="0"/>
                <a:cs typeface="Open Sans" panose="020B0606030504020204" pitchFamily="34" charset="0"/>
              </a:rPr>
              <a:t>Climate change &amp; nature quiz!</a:t>
            </a:r>
          </a:p>
        </p:txBody>
      </p:sp>
    </p:spTree>
    <p:extLst>
      <p:ext uri="{BB962C8B-B14F-4D97-AF65-F5344CB8AC3E}">
        <p14:creationId xmlns:p14="http://schemas.microsoft.com/office/powerpoint/2010/main" val="2580762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3FFDD1D-8682-45A4-E87E-4871B57AA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56"/>
            <a:ext cx="1892738" cy="6835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graphical user interface&#10;&#10;Description automatically generated">
            <a:extLst>
              <a:ext uri="{FF2B5EF4-FFF2-40B4-BE49-F238E27FC236}">
                <a16:creationId xmlns:a16="http://schemas.microsoft.com/office/drawing/2014/main" id="{985F422E-850A-DC65-2179-6BCEAF32FB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3215" y="203600"/>
            <a:ext cx="2760679" cy="98944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6A8A3E7-F1E9-D688-65FF-71A07D55633D}"/>
              </a:ext>
            </a:extLst>
          </p:cNvPr>
          <p:cNvSpPr txBox="1"/>
          <p:nvPr/>
        </p:nvSpPr>
        <p:spPr>
          <a:xfrm>
            <a:off x="2149591" y="1291500"/>
            <a:ext cx="3517393" cy="5262979"/>
          </a:xfrm>
          <a:prstGeom prst="rect">
            <a:avLst/>
          </a:prstGeom>
          <a:noFill/>
        </p:spPr>
        <p:txBody>
          <a:bodyPr wrap="square" rtlCol="0">
            <a:spAutoFit/>
          </a:bodyPr>
          <a:lstStyle/>
          <a:p>
            <a:r>
              <a:rPr lang="en-GB" sz="2800">
                <a:latin typeface="Open Sans" panose="020B0606030504020204" pitchFamily="34" charset="0"/>
                <a:ea typeface="Open Sans" panose="020B0606030504020204" pitchFamily="34" charset="0"/>
                <a:cs typeface="Open Sans" panose="020B0606030504020204" pitchFamily="34" charset="0"/>
              </a:rPr>
              <a:t>“Meeting the needs of the present without compromising the ability of future generations to meet their needs”</a:t>
            </a:r>
          </a:p>
          <a:p>
            <a:endParaRPr lang="en-GB" sz="2800">
              <a:latin typeface="Open Sans" panose="020B0606030504020204" pitchFamily="34" charset="0"/>
              <a:ea typeface="Open Sans" panose="020B0606030504020204" pitchFamily="34" charset="0"/>
              <a:cs typeface="Open Sans" panose="020B0606030504020204" pitchFamily="34" charset="0"/>
            </a:endParaRPr>
          </a:p>
          <a:p>
            <a:r>
              <a:rPr lang="en-GB" sz="2800">
                <a:latin typeface="Open Sans" panose="020B0606030504020204" pitchFamily="34" charset="0"/>
                <a:ea typeface="Open Sans" panose="020B0606030504020204" pitchFamily="34" charset="0"/>
                <a:cs typeface="Open Sans" panose="020B0606030504020204" pitchFamily="34" charset="0"/>
              </a:rPr>
              <a:t>Built on three pillars: </a:t>
            </a:r>
            <a:r>
              <a:rPr lang="en-GB" sz="2800" b="1">
                <a:latin typeface="Open Sans" panose="020B0606030504020204" pitchFamily="34" charset="0"/>
                <a:ea typeface="Open Sans" panose="020B0606030504020204" pitchFamily="34" charset="0"/>
                <a:cs typeface="Open Sans" panose="020B0606030504020204" pitchFamily="34" charset="0"/>
              </a:rPr>
              <a:t>society</a:t>
            </a:r>
            <a:r>
              <a:rPr lang="en-GB" sz="2800">
                <a:latin typeface="Open Sans" panose="020B0606030504020204" pitchFamily="34" charset="0"/>
                <a:ea typeface="Open Sans" panose="020B0606030504020204" pitchFamily="34" charset="0"/>
                <a:cs typeface="Open Sans" panose="020B0606030504020204" pitchFamily="34" charset="0"/>
              </a:rPr>
              <a:t>, </a:t>
            </a:r>
            <a:r>
              <a:rPr lang="en-GB" sz="2800" b="1">
                <a:latin typeface="Open Sans" panose="020B0606030504020204" pitchFamily="34" charset="0"/>
                <a:ea typeface="Open Sans" panose="020B0606030504020204" pitchFamily="34" charset="0"/>
                <a:cs typeface="Open Sans" panose="020B0606030504020204" pitchFamily="34" charset="0"/>
              </a:rPr>
              <a:t>economy </a:t>
            </a:r>
            <a:r>
              <a:rPr lang="en-GB" sz="2800">
                <a:latin typeface="Open Sans" panose="020B0606030504020204" pitchFamily="34" charset="0"/>
                <a:ea typeface="Open Sans" panose="020B0606030504020204" pitchFamily="34" charset="0"/>
                <a:cs typeface="Open Sans" panose="020B0606030504020204" pitchFamily="34" charset="0"/>
              </a:rPr>
              <a:t>and </a:t>
            </a:r>
            <a:r>
              <a:rPr lang="en-GB" sz="2800" b="1">
                <a:latin typeface="Open Sans" panose="020B0606030504020204" pitchFamily="34" charset="0"/>
                <a:ea typeface="Open Sans" panose="020B0606030504020204" pitchFamily="34" charset="0"/>
                <a:cs typeface="Open Sans" panose="020B0606030504020204" pitchFamily="34" charset="0"/>
              </a:rPr>
              <a:t>environment</a:t>
            </a:r>
          </a:p>
        </p:txBody>
      </p:sp>
      <p:sp>
        <p:nvSpPr>
          <p:cNvPr id="2" name="TextBox 1">
            <a:extLst>
              <a:ext uri="{FF2B5EF4-FFF2-40B4-BE49-F238E27FC236}">
                <a16:creationId xmlns:a16="http://schemas.microsoft.com/office/drawing/2014/main" id="{6BE0B4AA-6C87-38ED-CF97-52B58885089D}"/>
              </a:ext>
            </a:extLst>
          </p:cNvPr>
          <p:cNvSpPr txBox="1"/>
          <p:nvPr/>
        </p:nvSpPr>
        <p:spPr>
          <a:xfrm>
            <a:off x="1972295" y="322497"/>
            <a:ext cx="7182567" cy="646331"/>
          </a:xfrm>
          <a:prstGeom prst="rect">
            <a:avLst/>
          </a:prstGeom>
          <a:noFill/>
        </p:spPr>
        <p:txBody>
          <a:bodyPr wrap="square" rtlCol="0">
            <a:spAutoFit/>
          </a:bodyPr>
          <a:lstStyle/>
          <a:p>
            <a:r>
              <a:rPr lang="en-GB" sz="3600" b="1">
                <a:latin typeface="Open Sans" panose="020B0606030504020204" pitchFamily="34" charset="0"/>
                <a:ea typeface="Open Sans" panose="020B0606030504020204" pitchFamily="34" charset="0"/>
                <a:cs typeface="Open Sans" panose="020B0606030504020204" pitchFamily="34" charset="0"/>
              </a:rPr>
              <a:t>Sustainability</a:t>
            </a:r>
          </a:p>
        </p:txBody>
      </p:sp>
      <p:pic>
        <p:nvPicPr>
          <p:cNvPr id="26" name="Picture 25">
            <a:extLst>
              <a:ext uri="{FF2B5EF4-FFF2-40B4-BE49-F238E27FC236}">
                <a16:creationId xmlns:a16="http://schemas.microsoft.com/office/drawing/2014/main" id="{2381867C-CD78-1F74-39CA-091ADDDB1D7B}"/>
              </a:ext>
            </a:extLst>
          </p:cNvPr>
          <p:cNvPicPr>
            <a:picLocks noChangeAspect="1"/>
          </p:cNvPicPr>
          <p:nvPr/>
        </p:nvPicPr>
        <p:blipFill>
          <a:blip r:embed="rId5"/>
          <a:stretch>
            <a:fillRect/>
          </a:stretch>
        </p:blipFill>
        <p:spPr>
          <a:xfrm>
            <a:off x="5666984" y="1391421"/>
            <a:ext cx="5991190" cy="5262979"/>
          </a:xfrm>
          <a:prstGeom prst="rect">
            <a:avLst/>
          </a:prstGeom>
        </p:spPr>
      </p:pic>
      <p:pic>
        <p:nvPicPr>
          <p:cNvPr id="27" name="Picture 26">
            <a:extLst>
              <a:ext uri="{FF2B5EF4-FFF2-40B4-BE49-F238E27FC236}">
                <a16:creationId xmlns:a16="http://schemas.microsoft.com/office/drawing/2014/main" id="{BCDFBDC6-2221-5548-3165-A12AD28F263A}"/>
              </a:ext>
            </a:extLst>
          </p:cNvPr>
          <p:cNvPicPr>
            <a:picLocks noChangeAspect="1"/>
          </p:cNvPicPr>
          <p:nvPr/>
        </p:nvPicPr>
        <p:blipFill>
          <a:blip r:embed="rId6"/>
          <a:stretch>
            <a:fillRect/>
          </a:stretch>
        </p:blipFill>
        <p:spPr>
          <a:xfrm>
            <a:off x="7415839" y="4148620"/>
            <a:ext cx="2493480" cy="646232"/>
          </a:xfrm>
          <a:prstGeom prst="rect">
            <a:avLst/>
          </a:prstGeom>
        </p:spPr>
      </p:pic>
    </p:spTree>
    <p:extLst>
      <p:ext uri="{BB962C8B-B14F-4D97-AF65-F5344CB8AC3E}">
        <p14:creationId xmlns:p14="http://schemas.microsoft.com/office/powerpoint/2010/main" val="171980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2068B9E-A7BA-4DED-A910-29868BCA83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908" t="1781" r="24225" b="1301"/>
          <a:stretch/>
        </p:blipFill>
        <p:spPr>
          <a:xfrm>
            <a:off x="0" y="0"/>
            <a:ext cx="1896727" cy="6858000"/>
          </a:xfrm>
          <a:prstGeom prst="rect">
            <a:avLst/>
          </a:prstGeom>
        </p:spPr>
      </p:pic>
      <p:sp>
        <p:nvSpPr>
          <p:cNvPr id="12" name="TextBox 11">
            <a:extLst>
              <a:ext uri="{FF2B5EF4-FFF2-40B4-BE49-F238E27FC236}">
                <a16:creationId xmlns:a16="http://schemas.microsoft.com/office/drawing/2014/main" id="{12AD9DB8-D70C-46ED-8B2E-78C475B577F7}"/>
              </a:ext>
            </a:extLst>
          </p:cNvPr>
          <p:cNvSpPr txBox="1"/>
          <p:nvPr/>
        </p:nvSpPr>
        <p:spPr>
          <a:xfrm rot="16200000">
            <a:off x="11151617" y="5826005"/>
            <a:ext cx="1421935"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Luis Barreto / WWF-UK</a:t>
            </a: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6">
            <a:extLst>
              <a:ext uri="{FF2B5EF4-FFF2-40B4-BE49-F238E27FC236}">
                <a16:creationId xmlns:a16="http://schemas.microsoft.com/office/drawing/2014/main" id="{9DE5E46D-C68C-47B4-84AE-0B14EC1F733A}"/>
              </a:ext>
            </a:extLst>
          </p:cNvPr>
          <p:cNvSpPr>
            <a:spLocks noGrp="1"/>
          </p:cNvSpPr>
          <p:nvPr>
            <p:ph type="ctrTitle"/>
          </p:nvPr>
        </p:nvSpPr>
        <p:spPr>
          <a:xfrm>
            <a:off x="2022239" y="92016"/>
            <a:ext cx="9460917" cy="1233181"/>
          </a:xfrm>
        </p:spPr>
        <p:txBody>
          <a:bodyPr>
            <a:normAutofit/>
          </a:bodyPr>
          <a:lstStyle/>
          <a:p>
            <a:pPr algn="l"/>
            <a:r>
              <a:rPr lang="en-GB" sz="3600" b="1">
                <a:latin typeface="Open Sans" panose="020B0606030504020204" pitchFamily="34" charset="0"/>
                <a:ea typeface="Open Sans" panose="020B0606030504020204" pitchFamily="34" charset="0"/>
                <a:cs typeface="Open Sans" panose="020B0606030504020204" pitchFamily="34" charset="0"/>
              </a:rPr>
              <a:t>‘Green’ jobs and skills</a:t>
            </a:r>
          </a:p>
        </p:txBody>
      </p:sp>
      <p:sp>
        <p:nvSpPr>
          <p:cNvPr id="6" name="TextBox 5">
            <a:extLst>
              <a:ext uri="{FF2B5EF4-FFF2-40B4-BE49-F238E27FC236}">
                <a16:creationId xmlns:a16="http://schemas.microsoft.com/office/drawing/2014/main" id="{8D41EC82-7F2F-4777-B482-2FB50AA17ADF}"/>
              </a:ext>
            </a:extLst>
          </p:cNvPr>
          <p:cNvSpPr txBox="1"/>
          <p:nvPr/>
        </p:nvSpPr>
        <p:spPr>
          <a:xfrm>
            <a:off x="2205066" y="2537538"/>
            <a:ext cx="6242248" cy="4276684"/>
          </a:xfrm>
          <a:prstGeom prst="rect">
            <a:avLst/>
          </a:prstGeom>
          <a:noFill/>
        </p:spPr>
        <p:txBody>
          <a:bodyPr wrap="square" rtlCol="0">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GB" sz="2400" b="1">
                <a:solidFill>
                  <a:prstClr val="black"/>
                </a:solidFill>
                <a:latin typeface="Open Sans" panose="020B0606030504020204" pitchFamily="34" charset="0"/>
                <a:ea typeface="Open Sans" panose="020B0606030504020204" pitchFamily="34" charset="0"/>
                <a:cs typeface="Open Sans" panose="020B0606030504020204" pitchFamily="34" charset="0"/>
              </a:rPr>
              <a:t>Green skills </a:t>
            </a:r>
            <a:r>
              <a:rPr lang="en-GB" sz="2400">
                <a:solidFill>
                  <a:prstClr val="black"/>
                </a:solidFill>
                <a:latin typeface="Open Sans" panose="020B0606030504020204" pitchFamily="34" charset="0"/>
                <a:ea typeface="Open Sans" panose="020B0606030504020204" pitchFamily="34" charset="0"/>
                <a:cs typeface="Open Sans" panose="020B0606030504020204" pitchFamily="34" charset="0"/>
              </a:rPr>
              <a:t>–</a:t>
            </a:r>
            <a:r>
              <a:rPr lang="en-GB" sz="2400" b="1">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GB" sz="2400">
                <a:solidFill>
                  <a:prstClr val="black"/>
                </a:solidFill>
                <a:latin typeface="Open Sans" panose="020B0606030504020204" pitchFamily="34" charset="0"/>
                <a:ea typeface="Open Sans" panose="020B0606030504020204" pitchFamily="34" charset="0"/>
                <a:cs typeface="Open Sans" panose="020B0606030504020204" pitchFamily="34" charset="0"/>
              </a:rPr>
              <a:t>“</a:t>
            </a:r>
            <a:r>
              <a:rPr lang="en-GB" sz="2400" b="0" i="0">
                <a:solidFill>
                  <a:srgbClr val="1A1A1A"/>
                </a:solidFill>
                <a:effectLst/>
                <a:latin typeface="Open Sans" panose="020B0606030504020204" pitchFamily="34" charset="0"/>
                <a:ea typeface="Open Sans" panose="020B0606030504020204" pitchFamily="34" charset="0"/>
                <a:cs typeface="Open Sans" panose="020B0606030504020204" pitchFamily="34" charset="0"/>
              </a:rPr>
              <a:t>are the knowledge, abilities, values and attitudes needed to live in, develop and support a sustainable and resource-efficient society” (UN, 2022).</a:t>
            </a:r>
          </a:p>
          <a:p>
            <a:pPr marR="0" lvl="0" algn="l" defTabSz="914400" rtl="0" eaLnBrk="1" fontAlgn="auto" latinLnBrk="0" hangingPunct="1">
              <a:lnSpc>
                <a:spcPct val="114000"/>
              </a:lnSpc>
              <a:spcBef>
                <a:spcPts val="0"/>
              </a:spcBef>
              <a:spcAft>
                <a:spcPts val="0"/>
              </a:spcAft>
              <a:buClrTx/>
              <a:buSzTx/>
              <a:tabLst/>
              <a:defRPr/>
            </a:pPr>
            <a:endParaRPr lang="en-GB" sz="2000">
              <a:solidFill>
                <a:srgbClr val="1A1A1A"/>
              </a:solidFill>
              <a:latin typeface="Open Sans" panose="020B0606030504020204" pitchFamily="34" charset="0"/>
              <a:ea typeface="Open Sans" panose="020B0606030504020204" pitchFamily="34" charset="0"/>
              <a:cs typeface="Open Sans" panose="020B0606030504020204" pitchFamily="34" charset="0"/>
            </a:endParaRPr>
          </a:p>
          <a:p>
            <a:pPr lvl="0">
              <a:lnSpc>
                <a:spcPct val="114000"/>
              </a:lnSpc>
              <a:defRPr/>
            </a:pPr>
            <a:r>
              <a:rPr lang="en-GB" sz="2400" b="1">
                <a:latin typeface="Open Sans" panose="020B0606030504020204" pitchFamily="34" charset="0"/>
                <a:ea typeface="Open Sans" panose="020B0606030504020204" pitchFamily="34" charset="0"/>
                <a:cs typeface="Open Sans" panose="020B0606030504020204" pitchFamily="34" charset="0"/>
              </a:rPr>
              <a:t>Green economy - </a:t>
            </a:r>
            <a:r>
              <a:rPr lang="en-GB" sz="2400">
                <a:latin typeface="Open Sans" panose="020B0606030504020204" pitchFamily="34" charset="0"/>
                <a:ea typeface="Open Sans" panose="020B0606030504020204" pitchFamily="34" charset="0"/>
                <a:cs typeface="Open Sans" panose="020B0606030504020204" pitchFamily="34" charset="0"/>
              </a:rPr>
              <a:t>UNEP, “A green economy results in improved human well-being and social equity, while significantly reducing environmental risks and ecological scarcities. ”</a:t>
            </a:r>
            <a:endParaRPr lang="en-GB" sz="2400">
              <a:solidFill>
                <a:srgbClr val="1A1A1A"/>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picture containing graphical user interface&#10;&#10;Description automatically generated">
            <a:extLst>
              <a:ext uri="{FF2B5EF4-FFF2-40B4-BE49-F238E27FC236}">
                <a16:creationId xmlns:a16="http://schemas.microsoft.com/office/drawing/2014/main" id="{64282F26-493B-F360-8AFF-B738F198E1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0142" y="333072"/>
            <a:ext cx="2492442" cy="894500"/>
          </a:xfrm>
          <a:prstGeom prst="rect">
            <a:avLst/>
          </a:prstGeom>
        </p:spPr>
      </p:pic>
      <p:sp>
        <p:nvSpPr>
          <p:cNvPr id="2" name="Oval 1">
            <a:extLst>
              <a:ext uri="{FF2B5EF4-FFF2-40B4-BE49-F238E27FC236}">
                <a16:creationId xmlns:a16="http://schemas.microsoft.com/office/drawing/2014/main" id="{8E62092C-D02C-6525-ACDD-1DA9CBD2EC81}"/>
              </a:ext>
            </a:extLst>
          </p:cNvPr>
          <p:cNvSpPr/>
          <p:nvPr/>
        </p:nvSpPr>
        <p:spPr>
          <a:xfrm>
            <a:off x="8602106" y="2872568"/>
            <a:ext cx="3390904" cy="3390904"/>
          </a:xfrm>
          <a:prstGeom prst="ellipse">
            <a:avLst/>
          </a:prstGeom>
          <a:solidFill>
            <a:srgbClr val="00BAAD">
              <a:alpha val="4902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Open Sans"/>
                <a:ea typeface="+mn-lt"/>
                <a:cs typeface="+mn-lt"/>
              </a:rPr>
              <a:t>27% of all young people 16-25 years old have heard the term ‘green jobs' and could explain what this means</a:t>
            </a:r>
          </a:p>
        </p:txBody>
      </p:sp>
      <p:sp>
        <p:nvSpPr>
          <p:cNvPr id="5" name="TextBox 4">
            <a:extLst>
              <a:ext uri="{FF2B5EF4-FFF2-40B4-BE49-F238E27FC236}">
                <a16:creationId xmlns:a16="http://schemas.microsoft.com/office/drawing/2014/main" id="{9CBAA0B4-A6B0-393D-73DD-D6FBD15F281D}"/>
              </a:ext>
            </a:extLst>
          </p:cNvPr>
          <p:cNvSpPr txBox="1"/>
          <p:nvPr/>
        </p:nvSpPr>
        <p:spPr>
          <a:xfrm>
            <a:off x="2205066" y="1515869"/>
            <a:ext cx="9460916" cy="830997"/>
          </a:xfrm>
          <a:prstGeom prst="rect">
            <a:avLst/>
          </a:prstGeom>
          <a:noFill/>
        </p:spPr>
        <p:txBody>
          <a:bodyPr wrap="square" rtlCol="0">
            <a:spAutoFit/>
          </a:bodyPr>
          <a:lstStyle/>
          <a:p>
            <a:r>
              <a:rPr lang="en-GB" sz="2400" b="1">
                <a:latin typeface="Open Sans" panose="020B0606030504020204" pitchFamily="34" charset="0"/>
                <a:ea typeface="Open Sans" panose="020B0606030504020204" pitchFamily="34" charset="0"/>
                <a:cs typeface="Open Sans" panose="020B0606030504020204" pitchFamily="34" charset="0"/>
              </a:rPr>
              <a:t>Net zero </a:t>
            </a:r>
            <a:r>
              <a:rPr lang="en-GB" sz="2400">
                <a:latin typeface="Open Sans" panose="020B0606030504020204" pitchFamily="34" charset="0"/>
                <a:ea typeface="Open Sans" panose="020B0606030504020204" pitchFamily="34" charset="0"/>
                <a:cs typeface="Open Sans" panose="020B0606030504020204" pitchFamily="34" charset="0"/>
              </a:rPr>
              <a:t>– refers to achieving an overall balance between emissions produced and emissions taken out of the atmosphere. </a:t>
            </a:r>
          </a:p>
        </p:txBody>
      </p:sp>
    </p:spTree>
    <p:extLst>
      <p:ext uri="{BB962C8B-B14F-4D97-AF65-F5344CB8AC3E}">
        <p14:creationId xmlns:p14="http://schemas.microsoft.com/office/powerpoint/2010/main" val="397935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2068B9E-A7BA-4DED-A910-29868BCA83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908" t="1781" r="24225" b="1301"/>
          <a:stretch/>
        </p:blipFill>
        <p:spPr>
          <a:xfrm>
            <a:off x="0" y="0"/>
            <a:ext cx="1896727" cy="6858000"/>
          </a:xfrm>
          <a:prstGeom prst="rect">
            <a:avLst/>
          </a:prstGeom>
        </p:spPr>
      </p:pic>
      <p:sp>
        <p:nvSpPr>
          <p:cNvPr id="12" name="TextBox 11">
            <a:extLst>
              <a:ext uri="{FF2B5EF4-FFF2-40B4-BE49-F238E27FC236}">
                <a16:creationId xmlns:a16="http://schemas.microsoft.com/office/drawing/2014/main" id="{12AD9DB8-D70C-46ED-8B2E-78C475B577F7}"/>
              </a:ext>
            </a:extLst>
          </p:cNvPr>
          <p:cNvSpPr txBox="1"/>
          <p:nvPr/>
        </p:nvSpPr>
        <p:spPr>
          <a:xfrm rot="16200000">
            <a:off x="11151617" y="5826005"/>
            <a:ext cx="1421935"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Luis Barreto / WWF-UK</a:t>
            </a: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6">
            <a:extLst>
              <a:ext uri="{FF2B5EF4-FFF2-40B4-BE49-F238E27FC236}">
                <a16:creationId xmlns:a16="http://schemas.microsoft.com/office/drawing/2014/main" id="{9DE5E46D-C68C-47B4-84AE-0B14EC1F733A}"/>
              </a:ext>
            </a:extLst>
          </p:cNvPr>
          <p:cNvSpPr>
            <a:spLocks noGrp="1"/>
          </p:cNvSpPr>
          <p:nvPr>
            <p:ph type="ctrTitle"/>
          </p:nvPr>
        </p:nvSpPr>
        <p:spPr>
          <a:xfrm>
            <a:off x="2022239" y="92016"/>
            <a:ext cx="9460917" cy="1233181"/>
          </a:xfrm>
        </p:spPr>
        <p:txBody>
          <a:bodyPr>
            <a:normAutofit/>
          </a:bodyPr>
          <a:lstStyle/>
          <a:p>
            <a:pPr algn="l" fontAlgn="base">
              <a:spcAft>
                <a:spcPts val="300"/>
              </a:spcAft>
            </a:pPr>
            <a:r>
              <a:rPr lang="en-GB" sz="3600" b="1">
                <a:effectLst/>
                <a:latin typeface="Open Sans" panose="020B0606030504020204" pitchFamily="34" charset="0"/>
                <a:ea typeface="Open Sans" panose="020B0606030504020204" pitchFamily="34" charset="0"/>
                <a:cs typeface="Open Sans" panose="020B0606030504020204" pitchFamily="34" charset="0"/>
              </a:rPr>
              <a:t>Case study: sport</a:t>
            </a:r>
          </a:p>
        </p:txBody>
      </p:sp>
      <p:pic>
        <p:nvPicPr>
          <p:cNvPr id="3" name="Picture 2" descr="A picture containing graphical user interface&#10;&#10;Description automatically generated">
            <a:extLst>
              <a:ext uri="{FF2B5EF4-FFF2-40B4-BE49-F238E27FC236}">
                <a16:creationId xmlns:a16="http://schemas.microsoft.com/office/drawing/2014/main" id="{64282F26-493B-F360-8AFF-B738F198E1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70142" y="333072"/>
            <a:ext cx="2492442" cy="894500"/>
          </a:xfrm>
          <a:prstGeom prst="rect">
            <a:avLst/>
          </a:prstGeom>
        </p:spPr>
      </p:pic>
      <p:pic>
        <p:nvPicPr>
          <p:cNvPr id="2" name="Online Media 1" title="Caroline Carlin | Southampton FC | Green Careers Hub">
            <a:hlinkClick r:id="" action="ppaction://media"/>
            <a:extLst>
              <a:ext uri="{FF2B5EF4-FFF2-40B4-BE49-F238E27FC236}">
                <a16:creationId xmlns:a16="http://schemas.microsoft.com/office/drawing/2014/main" id="{32DEDEE2-0EE9-1395-C953-3BAE8A8553E9}"/>
              </a:ext>
            </a:extLst>
          </p:cNvPr>
          <p:cNvPicPr>
            <a:picLocks noRot="1" noChangeAspect="1"/>
          </p:cNvPicPr>
          <p:nvPr>
            <a:videoFile r:link="rId1"/>
          </p:nvPr>
        </p:nvPicPr>
        <p:blipFill>
          <a:blip r:embed="rId6"/>
          <a:stretch>
            <a:fillRect/>
          </a:stretch>
        </p:blipFill>
        <p:spPr>
          <a:xfrm>
            <a:off x="2147752" y="1229904"/>
            <a:ext cx="9714832" cy="5488880"/>
          </a:xfrm>
          <a:prstGeom prst="rect">
            <a:avLst/>
          </a:prstGeom>
        </p:spPr>
      </p:pic>
    </p:spTree>
    <p:extLst>
      <p:ext uri="{BB962C8B-B14F-4D97-AF65-F5344CB8AC3E}">
        <p14:creationId xmlns:p14="http://schemas.microsoft.com/office/powerpoint/2010/main" val="238035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2068B9E-A7BA-4DED-A910-29868BCA83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908" t="1781" r="24225" b="1301"/>
          <a:stretch/>
        </p:blipFill>
        <p:spPr>
          <a:xfrm>
            <a:off x="0" y="0"/>
            <a:ext cx="1896727" cy="6858000"/>
          </a:xfrm>
          <a:prstGeom prst="rect">
            <a:avLst/>
          </a:prstGeom>
        </p:spPr>
      </p:pic>
      <p:sp>
        <p:nvSpPr>
          <p:cNvPr id="12" name="TextBox 11">
            <a:extLst>
              <a:ext uri="{FF2B5EF4-FFF2-40B4-BE49-F238E27FC236}">
                <a16:creationId xmlns:a16="http://schemas.microsoft.com/office/drawing/2014/main" id="{12AD9DB8-D70C-46ED-8B2E-78C475B577F7}"/>
              </a:ext>
            </a:extLst>
          </p:cNvPr>
          <p:cNvSpPr txBox="1"/>
          <p:nvPr/>
        </p:nvSpPr>
        <p:spPr>
          <a:xfrm rot="16200000">
            <a:off x="11151617" y="5826005"/>
            <a:ext cx="1421935"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Luis Barreto / WWF-UK</a:t>
            </a: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6">
            <a:extLst>
              <a:ext uri="{FF2B5EF4-FFF2-40B4-BE49-F238E27FC236}">
                <a16:creationId xmlns:a16="http://schemas.microsoft.com/office/drawing/2014/main" id="{9DE5E46D-C68C-47B4-84AE-0B14EC1F733A}"/>
              </a:ext>
            </a:extLst>
          </p:cNvPr>
          <p:cNvSpPr>
            <a:spLocks noGrp="1"/>
          </p:cNvSpPr>
          <p:nvPr>
            <p:ph type="ctrTitle"/>
          </p:nvPr>
        </p:nvSpPr>
        <p:spPr>
          <a:xfrm>
            <a:off x="2022239" y="92016"/>
            <a:ext cx="9460917" cy="1233181"/>
          </a:xfrm>
        </p:spPr>
        <p:txBody>
          <a:bodyPr>
            <a:noAutofit/>
          </a:bodyPr>
          <a:lstStyle/>
          <a:p>
            <a:pPr algn="l"/>
            <a:r>
              <a:rPr lang="en-GB" sz="3600" b="1">
                <a:latin typeface="Open Sans" panose="020B0606030504020204" pitchFamily="34" charset="0"/>
                <a:ea typeface="Open Sans" panose="020B0606030504020204" pitchFamily="34" charset="0"/>
                <a:cs typeface="Open Sans" panose="020B0606030504020204" pitchFamily="34" charset="0"/>
              </a:rPr>
              <a:t>Sustainable Development Goals </a:t>
            </a:r>
          </a:p>
        </p:txBody>
      </p:sp>
      <p:pic>
        <p:nvPicPr>
          <p:cNvPr id="3" name="Picture 2" descr="A picture containing graphical user interface&#10;&#10;Description automatically generated">
            <a:extLst>
              <a:ext uri="{FF2B5EF4-FFF2-40B4-BE49-F238E27FC236}">
                <a16:creationId xmlns:a16="http://schemas.microsoft.com/office/drawing/2014/main" id="{64282F26-493B-F360-8AFF-B738F198E1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70142" y="333072"/>
            <a:ext cx="2492442" cy="894500"/>
          </a:xfrm>
          <a:prstGeom prst="rect">
            <a:avLst/>
          </a:prstGeom>
        </p:spPr>
      </p:pic>
      <p:pic>
        <p:nvPicPr>
          <p:cNvPr id="2" name="Online Media 1" title="UN Sustainable Development Goals - Overview">
            <a:hlinkClick r:id="" action="ppaction://media"/>
            <a:extLst>
              <a:ext uri="{FF2B5EF4-FFF2-40B4-BE49-F238E27FC236}">
                <a16:creationId xmlns:a16="http://schemas.microsoft.com/office/drawing/2014/main" id="{A0D82BCB-A1D2-0154-B2E2-9D82584147DC}"/>
              </a:ext>
            </a:extLst>
          </p:cNvPr>
          <p:cNvPicPr>
            <a:picLocks noRot="1" noChangeAspect="1"/>
          </p:cNvPicPr>
          <p:nvPr>
            <a:videoFile r:link="rId1"/>
          </p:nvPr>
        </p:nvPicPr>
        <p:blipFill>
          <a:blip r:embed="rId6"/>
          <a:stretch>
            <a:fillRect/>
          </a:stretch>
        </p:blipFill>
        <p:spPr>
          <a:xfrm>
            <a:off x="2232873" y="1325197"/>
            <a:ext cx="9629711" cy="5440787"/>
          </a:xfrm>
          <a:prstGeom prst="rect">
            <a:avLst/>
          </a:prstGeom>
        </p:spPr>
      </p:pic>
    </p:spTree>
    <p:extLst>
      <p:ext uri="{BB962C8B-B14F-4D97-AF65-F5344CB8AC3E}">
        <p14:creationId xmlns:p14="http://schemas.microsoft.com/office/powerpoint/2010/main" val="232455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2068B9E-A7BA-4DED-A910-29868BCA83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908" t="1781" r="24225" b="1301"/>
          <a:stretch/>
        </p:blipFill>
        <p:spPr>
          <a:xfrm>
            <a:off x="0" y="0"/>
            <a:ext cx="1896727" cy="6858000"/>
          </a:xfrm>
          <a:prstGeom prst="rect">
            <a:avLst/>
          </a:prstGeom>
        </p:spPr>
      </p:pic>
      <p:sp>
        <p:nvSpPr>
          <p:cNvPr id="12" name="TextBox 11">
            <a:extLst>
              <a:ext uri="{FF2B5EF4-FFF2-40B4-BE49-F238E27FC236}">
                <a16:creationId xmlns:a16="http://schemas.microsoft.com/office/drawing/2014/main" id="{12AD9DB8-D70C-46ED-8B2E-78C475B577F7}"/>
              </a:ext>
            </a:extLst>
          </p:cNvPr>
          <p:cNvSpPr txBox="1"/>
          <p:nvPr/>
        </p:nvSpPr>
        <p:spPr>
          <a:xfrm rot="16200000">
            <a:off x="11151617" y="5826005"/>
            <a:ext cx="1421935"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Luis Barreto / WWF-UK</a:t>
            </a: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6">
            <a:extLst>
              <a:ext uri="{FF2B5EF4-FFF2-40B4-BE49-F238E27FC236}">
                <a16:creationId xmlns:a16="http://schemas.microsoft.com/office/drawing/2014/main" id="{9DE5E46D-C68C-47B4-84AE-0B14EC1F733A}"/>
              </a:ext>
            </a:extLst>
          </p:cNvPr>
          <p:cNvSpPr>
            <a:spLocks noGrp="1"/>
          </p:cNvSpPr>
          <p:nvPr>
            <p:ph type="ctrTitle"/>
          </p:nvPr>
        </p:nvSpPr>
        <p:spPr>
          <a:xfrm>
            <a:off x="2022239" y="92016"/>
            <a:ext cx="9460917" cy="1233181"/>
          </a:xfrm>
        </p:spPr>
        <p:txBody>
          <a:bodyPr>
            <a:normAutofit/>
          </a:bodyPr>
          <a:lstStyle/>
          <a:p>
            <a:pPr algn="l"/>
            <a:r>
              <a:rPr lang="en-GB" sz="3600" b="1">
                <a:latin typeface="Open Sans" panose="020B0606030504020204" pitchFamily="34" charset="0"/>
                <a:ea typeface="Open Sans" panose="020B0606030504020204" pitchFamily="34" charset="0"/>
                <a:cs typeface="Open Sans" panose="020B0606030504020204" pitchFamily="34" charset="0"/>
              </a:rPr>
              <a:t>Sustainable Development Goals </a:t>
            </a:r>
          </a:p>
        </p:txBody>
      </p:sp>
      <p:pic>
        <p:nvPicPr>
          <p:cNvPr id="3" name="Picture 2" descr="A picture containing graphical user interface&#10;&#10;Description automatically generated">
            <a:extLst>
              <a:ext uri="{FF2B5EF4-FFF2-40B4-BE49-F238E27FC236}">
                <a16:creationId xmlns:a16="http://schemas.microsoft.com/office/drawing/2014/main" id="{64282F26-493B-F360-8AFF-B738F198E1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0142" y="333072"/>
            <a:ext cx="2492442" cy="894500"/>
          </a:xfrm>
          <a:prstGeom prst="rect">
            <a:avLst/>
          </a:prstGeom>
        </p:spPr>
      </p:pic>
      <p:pic>
        <p:nvPicPr>
          <p:cNvPr id="2" name="Picture 1">
            <a:extLst>
              <a:ext uri="{FF2B5EF4-FFF2-40B4-BE49-F238E27FC236}">
                <a16:creationId xmlns:a16="http://schemas.microsoft.com/office/drawing/2014/main" id="{EBB75635-D20F-08B0-17DF-A76C6AE61108}"/>
              </a:ext>
            </a:extLst>
          </p:cNvPr>
          <p:cNvPicPr>
            <a:picLocks noChangeAspect="1"/>
          </p:cNvPicPr>
          <p:nvPr/>
        </p:nvPicPr>
        <p:blipFill>
          <a:blip r:embed="rId5"/>
          <a:srcRect l="-1" t="19091" r="51"/>
          <a:stretch/>
        </p:blipFill>
        <p:spPr>
          <a:xfrm>
            <a:off x="2022239" y="1325197"/>
            <a:ext cx="10066630" cy="5051402"/>
          </a:xfrm>
          <a:prstGeom prst="rect">
            <a:avLst/>
          </a:prstGeom>
        </p:spPr>
      </p:pic>
    </p:spTree>
    <p:extLst>
      <p:ext uri="{BB962C8B-B14F-4D97-AF65-F5344CB8AC3E}">
        <p14:creationId xmlns:p14="http://schemas.microsoft.com/office/powerpoint/2010/main" val="3289908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C8BA14F-0A66-3FC7-C3C9-FF48FCB62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2465" y="1837131"/>
            <a:ext cx="8237988" cy="815306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97;p14">
            <a:extLst>
              <a:ext uri="{FF2B5EF4-FFF2-40B4-BE49-F238E27FC236}">
                <a16:creationId xmlns:a16="http://schemas.microsoft.com/office/drawing/2014/main" id="{EDE84C10-4999-5509-661E-52680C74CD2D}"/>
              </a:ext>
            </a:extLst>
          </p:cNvPr>
          <p:cNvSpPr txBox="1"/>
          <p:nvPr/>
        </p:nvSpPr>
        <p:spPr>
          <a:xfrm>
            <a:off x="3457575" y="5642390"/>
            <a:ext cx="2581489" cy="897682"/>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Wood &amp; paper</a:t>
            </a:r>
            <a:endParaRPr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Google Shape;98;p14">
            <a:extLst>
              <a:ext uri="{FF2B5EF4-FFF2-40B4-BE49-F238E27FC236}">
                <a16:creationId xmlns:a16="http://schemas.microsoft.com/office/drawing/2014/main" id="{8BA0E2AD-A142-22E1-76F7-D94E0E8F3575}"/>
              </a:ext>
            </a:extLst>
          </p:cNvPr>
          <p:cNvSpPr txBox="1"/>
          <p:nvPr/>
        </p:nvSpPr>
        <p:spPr>
          <a:xfrm>
            <a:off x="6707840" y="2328155"/>
            <a:ext cx="1674159" cy="487313"/>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Drinking water</a:t>
            </a:r>
            <a:endParaRPr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Google Shape;99;p14">
            <a:extLst>
              <a:ext uri="{FF2B5EF4-FFF2-40B4-BE49-F238E27FC236}">
                <a16:creationId xmlns:a16="http://schemas.microsoft.com/office/drawing/2014/main" id="{A9BAEC1D-00C4-EAC4-1E14-ACBCEFB1602C}"/>
              </a:ext>
            </a:extLst>
          </p:cNvPr>
          <p:cNvSpPr txBox="1"/>
          <p:nvPr/>
        </p:nvSpPr>
        <p:spPr>
          <a:xfrm>
            <a:off x="3951326" y="4294177"/>
            <a:ext cx="1319638" cy="487313"/>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Energy</a:t>
            </a:r>
            <a:endParaRPr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Google Shape;101;p14">
            <a:extLst>
              <a:ext uri="{FF2B5EF4-FFF2-40B4-BE49-F238E27FC236}">
                <a16:creationId xmlns:a16="http://schemas.microsoft.com/office/drawing/2014/main" id="{960F22E9-D942-B171-E010-E8219A70DA2A}"/>
              </a:ext>
            </a:extLst>
          </p:cNvPr>
          <p:cNvSpPr txBox="1"/>
          <p:nvPr/>
        </p:nvSpPr>
        <p:spPr>
          <a:xfrm>
            <a:off x="4611145" y="3185343"/>
            <a:ext cx="1319638" cy="487313"/>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Air</a:t>
            </a:r>
            <a:endParaRPr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Google Shape;102;p14">
            <a:extLst>
              <a:ext uri="{FF2B5EF4-FFF2-40B4-BE49-F238E27FC236}">
                <a16:creationId xmlns:a16="http://schemas.microsoft.com/office/drawing/2014/main" id="{33386431-B817-B0AA-D249-D23BBD7D3BAE}"/>
              </a:ext>
            </a:extLst>
          </p:cNvPr>
          <p:cNvSpPr txBox="1"/>
          <p:nvPr/>
        </p:nvSpPr>
        <p:spPr>
          <a:xfrm>
            <a:off x="10279712" y="3216399"/>
            <a:ext cx="1841680" cy="487313"/>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rgbClr val="4D5DA9"/>
                </a:solidFill>
                <a:latin typeface="Open Sans" panose="020B0606030504020204" pitchFamily="34" charset="0"/>
                <a:ea typeface="Open Sans" panose="020B0606030504020204" pitchFamily="34" charset="0"/>
                <a:cs typeface="Open Sans" panose="020B0606030504020204" pitchFamily="34" charset="0"/>
                <a:sym typeface="Arial"/>
              </a:rPr>
              <a:t>Weather</a:t>
            </a:r>
            <a:endParaRPr sz="2800">
              <a:solidFill>
                <a:srgbClr val="4D5DA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Google Shape;103;p14">
            <a:extLst>
              <a:ext uri="{FF2B5EF4-FFF2-40B4-BE49-F238E27FC236}">
                <a16:creationId xmlns:a16="http://schemas.microsoft.com/office/drawing/2014/main" id="{3061145A-B8AE-182E-8C32-F5C5C499A148}"/>
              </a:ext>
            </a:extLst>
          </p:cNvPr>
          <p:cNvSpPr txBox="1"/>
          <p:nvPr/>
        </p:nvSpPr>
        <p:spPr>
          <a:xfrm>
            <a:off x="2333106" y="2247236"/>
            <a:ext cx="1979455" cy="487313"/>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rgbClr val="4D5DA9"/>
                </a:solidFill>
                <a:latin typeface="Open Sans" panose="020B0606030504020204" pitchFamily="34" charset="0"/>
                <a:ea typeface="Open Sans" panose="020B0606030504020204" pitchFamily="34" charset="0"/>
                <a:cs typeface="Open Sans" panose="020B0606030504020204" pitchFamily="34" charset="0"/>
                <a:sym typeface="Arial"/>
              </a:rPr>
              <a:t>A home</a:t>
            </a:r>
            <a:endParaRPr sz="2800">
              <a:solidFill>
                <a:srgbClr val="4D5DA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Google Shape;104;p14">
            <a:extLst>
              <a:ext uri="{FF2B5EF4-FFF2-40B4-BE49-F238E27FC236}">
                <a16:creationId xmlns:a16="http://schemas.microsoft.com/office/drawing/2014/main" id="{117039E1-B0E9-4D57-C5EB-F4BAE45549FB}"/>
              </a:ext>
            </a:extLst>
          </p:cNvPr>
          <p:cNvSpPr txBox="1"/>
          <p:nvPr/>
        </p:nvSpPr>
        <p:spPr>
          <a:xfrm>
            <a:off x="2180173" y="1379066"/>
            <a:ext cx="2017211" cy="487313"/>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rgbClr val="4D5DA9"/>
                </a:solidFill>
                <a:latin typeface="Open Sans" panose="020B0606030504020204" pitchFamily="34" charset="0"/>
                <a:ea typeface="Open Sans" panose="020B0606030504020204" pitchFamily="34" charset="0"/>
                <a:cs typeface="Open Sans" panose="020B0606030504020204" pitchFamily="34" charset="0"/>
                <a:sym typeface="Arial"/>
              </a:rPr>
              <a:t>Medicines</a:t>
            </a:r>
            <a:endParaRPr sz="2800">
              <a:solidFill>
                <a:srgbClr val="4D5DA9"/>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a:extLst>
              <a:ext uri="{FF2B5EF4-FFF2-40B4-BE49-F238E27FC236}">
                <a16:creationId xmlns:a16="http://schemas.microsoft.com/office/drawing/2014/main" id="{146CF624-3B42-C78D-7D81-8C71342428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456"/>
            <a:ext cx="1892738" cy="68355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picture containing graphical user interface&#10;&#10;Description automatically generated">
            <a:extLst>
              <a:ext uri="{FF2B5EF4-FFF2-40B4-BE49-F238E27FC236}">
                <a16:creationId xmlns:a16="http://schemas.microsoft.com/office/drawing/2014/main" id="{3C6C5CC6-BF0E-E66D-16B5-A41FDF5441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3215" y="203600"/>
            <a:ext cx="2760679" cy="98944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3E71623-7FB7-68C3-6FAD-F2E0E4EE829F}"/>
              </a:ext>
            </a:extLst>
          </p:cNvPr>
          <p:cNvSpPr txBox="1"/>
          <p:nvPr/>
        </p:nvSpPr>
        <p:spPr>
          <a:xfrm>
            <a:off x="4936714" y="1215610"/>
            <a:ext cx="1159286" cy="523220"/>
          </a:xfrm>
          <a:prstGeom prst="rect">
            <a:avLst/>
          </a:prstGeom>
          <a:noFill/>
        </p:spPr>
        <p:txBody>
          <a:bodyPr wrap="square">
            <a:spAutoFit/>
          </a:bodyPr>
          <a:lstStyle/>
          <a:p>
            <a:pPr algn="l" rtl="0" fontAlgn="base"/>
            <a:r>
              <a:rPr lang="en-US" sz="2800">
                <a:solidFill>
                  <a:srgbClr val="4D5DA9"/>
                </a:solidFill>
                <a:latin typeface="Open Sans" panose="020B0606030504020204" pitchFamily="34" charset="0"/>
              </a:rPr>
              <a:t>F</a:t>
            </a:r>
            <a:r>
              <a:rPr lang="en-US" sz="2800" u="none" strike="noStrike">
                <a:solidFill>
                  <a:srgbClr val="4D5DA9"/>
                </a:solidFill>
                <a:latin typeface="Open Sans" panose="020B0606030504020204" pitchFamily="34" charset="0"/>
              </a:rPr>
              <a:t>ood</a:t>
            </a:r>
            <a:r>
              <a:rPr lang="en-US" u="none" strike="noStrike">
                <a:solidFill>
                  <a:srgbClr val="4D5DA9"/>
                </a:solidFill>
                <a:latin typeface="Open Sans" panose="020B0606030504020204" pitchFamily="34" charset="0"/>
              </a:rPr>
              <a:t> </a:t>
            </a:r>
            <a:endParaRPr lang="en-US" i="0">
              <a:solidFill>
                <a:srgbClr val="4D5DA9"/>
              </a:solidFill>
              <a:effectLst/>
              <a:latin typeface="Arial" panose="020B0604020202020204" pitchFamily="34" charset="0"/>
            </a:endParaRPr>
          </a:p>
        </p:txBody>
      </p:sp>
      <p:sp>
        <p:nvSpPr>
          <p:cNvPr id="18" name="Google Shape;97;p14">
            <a:extLst>
              <a:ext uri="{FF2B5EF4-FFF2-40B4-BE49-F238E27FC236}">
                <a16:creationId xmlns:a16="http://schemas.microsoft.com/office/drawing/2014/main" id="{35604EFB-0493-57D9-EA2B-6FBD4148167D}"/>
              </a:ext>
            </a:extLst>
          </p:cNvPr>
          <p:cNvSpPr txBox="1"/>
          <p:nvPr/>
        </p:nvSpPr>
        <p:spPr>
          <a:xfrm>
            <a:off x="1856330" y="2866028"/>
            <a:ext cx="1841680" cy="897682"/>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rgbClr val="4D5DA9"/>
                </a:solidFill>
                <a:latin typeface="Open Sans" panose="020B0606030504020204" pitchFamily="34" charset="0"/>
                <a:ea typeface="Open Sans" panose="020B0606030504020204" pitchFamily="34" charset="0"/>
                <a:cs typeface="Open Sans" panose="020B0606030504020204" pitchFamily="34" charset="0"/>
                <a:sym typeface="Arial"/>
              </a:rPr>
              <a:t>Metals &amp; minerals</a:t>
            </a:r>
            <a:endParaRPr sz="2800">
              <a:solidFill>
                <a:srgbClr val="4D5DA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E7B0D3F4-BD53-DFB3-9370-3E334BBCAC64}"/>
              </a:ext>
            </a:extLst>
          </p:cNvPr>
          <p:cNvSpPr txBox="1"/>
          <p:nvPr/>
        </p:nvSpPr>
        <p:spPr>
          <a:xfrm>
            <a:off x="8572663" y="5476714"/>
            <a:ext cx="2547790" cy="954107"/>
          </a:xfrm>
          <a:prstGeom prst="rect">
            <a:avLst/>
          </a:prstGeom>
          <a:noFill/>
        </p:spPr>
        <p:txBody>
          <a:bodyPr wrap="square">
            <a:spAutoFit/>
          </a:bodyPr>
          <a:lstStyle/>
          <a:p>
            <a:pPr algn="l" rtl="0" fontAlgn="base"/>
            <a:r>
              <a:rPr lang="en-US" sz="2800">
                <a:solidFill>
                  <a:schemeClr val="bg1"/>
                </a:solidFill>
                <a:latin typeface="Open Sans" panose="020B0606030504020204" pitchFamily="34" charset="0"/>
              </a:rPr>
              <a:t>Underpins economy</a:t>
            </a:r>
            <a:endParaRPr lang="en-US" i="0">
              <a:solidFill>
                <a:schemeClr val="bg1"/>
              </a:solidFill>
              <a:effectLst/>
              <a:latin typeface="Arial" panose="020B0604020202020204" pitchFamily="34" charset="0"/>
            </a:endParaRPr>
          </a:p>
        </p:txBody>
      </p:sp>
      <p:sp>
        <p:nvSpPr>
          <p:cNvPr id="20" name="Google Shape;98;p14">
            <a:extLst>
              <a:ext uri="{FF2B5EF4-FFF2-40B4-BE49-F238E27FC236}">
                <a16:creationId xmlns:a16="http://schemas.microsoft.com/office/drawing/2014/main" id="{E92394B6-3B7D-EF59-E8CE-6AF3389FE67B}"/>
              </a:ext>
            </a:extLst>
          </p:cNvPr>
          <p:cNvSpPr txBox="1"/>
          <p:nvPr/>
        </p:nvSpPr>
        <p:spPr>
          <a:xfrm>
            <a:off x="8438032" y="3848973"/>
            <a:ext cx="1841680" cy="487313"/>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Sanitation</a:t>
            </a:r>
            <a:endParaRPr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Google Shape;98;p14">
            <a:extLst>
              <a:ext uri="{FF2B5EF4-FFF2-40B4-BE49-F238E27FC236}">
                <a16:creationId xmlns:a16="http://schemas.microsoft.com/office/drawing/2014/main" id="{452DEFF2-ABF8-879B-020F-F707CDDBB1D9}"/>
              </a:ext>
            </a:extLst>
          </p:cNvPr>
          <p:cNvSpPr txBox="1"/>
          <p:nvPr/>
        </p:nvSpPr>
        <p:spPr>
          <a:xfrm>
            <a:off x="6456543" y="1102477"/>
            <a:ext cx="3336705" cy="487313"/>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rgbClr val="4D5DA9"/>
                </a:solidFill>
                <a:latin typeface="Open Sans" panose="020B0606030504020204" pitchFamily="34" charset="0"/>
                <a:ea typeface="Open Sans" panose="020B0606030504020204" pitchFamily="34" charset="0"/>
                <a:cs typeface="Open Sans" panose="020B0606030504020204" pitchFamily="34" charset="0"/>
                <a:sym typeface="Arial"/>
              </a:rPr>
              <a:t>Crop irrigation</a:t>
            </a:r>
            <a:endParaRPr sz="2800">
              <a:solidFill>
                <a:srgbClr val="4D5DA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Google Shape;98;p14">
            <a:extLst>
              <a:ext uri="{FF2B5EF4-FFF2-40B4-BE49-F238E27FC236}">
                <a16:creationId xmlns:a16="http://schemas.microsoft.com/office/drawing/2014/main" id="{A0FA459B-9783-E4DC-5BC9-8B0237231CFE}"/>
              </a:ext>
            </a:extLst>
          </p:cNvPr>
          <p:cNvSpPr txBox="1"/>
          <p:nvPr/>
        </p:nvSpPr>
        <p:spPr>
          <a:xfrm>
            <a:off x="5787000" y="4197257"/>
            <a:ext cx="1841680" cy="487313"/>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Leisure activities</a:t>
            </a:r>
            <a:endParaRPr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Google Shape;98;p14">
            <a:extLst>
              <a:ext uri="{FF2B5EF4-FFF2-40B4-BE49-F238E27FC236}">
                <a16:creationId xmlns:a16="http://schemas.microsoft.com/office/drawing/2014/main" id="{F38121B7-1487-E7C2-484D-A430AA9A0548}"/>
              </a:ext>
            </a:extLst>
          </p:cNvPr>
          <p:cNvSpPr txBox="1"/>
          <p:nvPr/>
        </p:nvSpPr>
        <p:spPr>
          <a:xfrm>
            <a:off x="9224860" y="1523077"/>
            <a:ext cx="2808728" cy="487313"/>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rgbClr val="4D5DA9"/>
                </a:solidFill>
                <a:latin typeface="Open Sans" panose="020B0606030504020204" pitchFamily="34" charset="0"/>
                <a:ea typeface="Open Sans" panose="020B0606030504020204" pitchFamily="34" charset="0"/>
                <a:cs typeface="Open Sans" panose="020B0606030504020204" pitchFamily="34" charset="0"/>
                <a:sym typeface="Arial"/>
              </a:rPr>
              <a:t>Physical and mental health benefits</a:t>
            </a:r>
            <a:endParaRPr sz="2800">
              <a:solidFill>
                <a:srgbClr val="4D5DA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Google Shape;97;p14">
            <a:extLst>
              <a:ext uri="{FF2B5EF4-FFF2-40B4-BE49-F238E27FC236}">
                <a16:creationId xmlns:a16="http://schemas.microsoft.com/office/drawing/2014/main" id="{C105E698-1E9E-782C-9243-C244D12A1072}"/>
              </a:ext>
            </a:extLst>
          </p:cNvPr>
          <p:cNvSpPr txBox="1"/>
          <p:nvPr/>
        </p:nvSpPr>
        <p:spPr>
          <a:xfrm>
            <a:off x="1615895" y="4208682"/>
            <a:ext cx="1841680" cy="897682"/>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rgbClr val="4D5DA9"/>
                </a:solidFill>
                <a:latin typeface="Open Sans" panose="020B0606030504020204" pitchFamily="34" charset="0"/>
                <a:ea typeface="Open Sans" panose="020B0606030504020204" pitchFamily="34" charset="0"/>
                <a:cs typeface="Open Sans" panose="020B0606030504020204" pitchFamily="34" charset="0"/>
                <a:sym typeface="Arial"/>
              </a:rPr>
              <a:t>Jobs</a:t>
            </a:r>
            <a:endParaRPr sz="2800">
              <a:solidFill>
                <a:srgbClr val="4D5DA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Google Shape;98;p14">
            <a:extLst>
              <a:ext uri="{FF2B5EF4-FFF2-40B4-BE49-F238E27FC236}">
                <a16:creationId xmlns:a16="http://schemas.microsoft.com/office/drawing/2014/main" id="{ED7583A4-3EBD-99AE-78C0-6779C30E47DA}"/>
              </a:ext>
            </a:extLst>
          </p:cNvPr>
          <p:cNvSpPr txBox="1"/>
          <p:nvPr/>
        </p:nvSpPr>
        <p:spPr>
          <a:xfrm>
            <a:off x="6283215" y="6052759"/>
            <a:ext cx="1841680" cy="487313"/>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Tourism</a:t>
            </a:r>
            <a:endParaRPr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2" name="Picture 21">
            <a:extLst>
              <a:ext uri="{FF2B5EF4-FFF2-40B4-BE49-F238E27FC236}">
                <a16:creationId xmlns:a16="http://schemas.microsoft.com/office/drawing/2014/main" id="{B55950EF-CA56-67F3-8912-EFD262E2991E}"/>
              </a:ext>
            </a:extLst>
          </p:cNvPr>
          <p:cNvPicPr>
            <a:picLocks noChangeAspect="1"/>
          </p:cNvPicPr>
          <p:nvPr/>
        </p:nvPicPr>
        <p:blipFill>
          <a:blip r:embed="rId6"/>
          <a:stretch>
            <a:fillRect/>
          </a:stretch>
        </p:blipFill>
        <p:spPr>
          <a:xfrm>
            <a:off x="2664568" y="5232284"/>
            <a:ext cx="8455885" cy="1390008"/>
          </a:xfrm>
          <a:prstGeom prst="rect">
            <a:avLst/>
          </a:prstGeom>
        </p:spPr>
      </p:pic>
      <p:sp>
        <p:nvSpPr>
          <p:cNvPr id="2" name="TextBox 1">
            <a:extLst>
              <a:ext uri="{FF2B5EF4-FFF2-40B4-BE49-F238E27FC236}">
                <a16:creationId xmlns:a16="http://schemas.microsoft.com/office/drawing/2014/main" id="{5C5EA7A8-30AF-7402-75B4-C37F2D31E7FF}"/>
              </a:ext>
            </a:extLst>
          </p:cNvPr>
          <p:cNvSpPr txBox="1"/>
          <p:nvPr/>
        </p:nvSpPr>
        <p:spPr>
          <a:xfrm>
            <a:off x="1972295" y="322497"/>
            <a:ext cx="7182567" cy="646331"/>
          </a:xfrm>
          <a:prstGeom prst="rect">
            <a:avLst/>
          </a:prstGeom>
          <a:noFill/>
        </p:spPr>
        <p:txBody>
          <a:bodyPr wrap="square" rtlCol="0">
            <a:spAutoFit/>
          </a:bodyPr>
          <a:lstStyle/>
          <a:p>
            <a:r>
              <a:rPr lang="en-GB" sz="3600" b="1">
                <a:latin typeface="Open Sans" panose="020B0606030504020204" pitchFamily="34" charset="0"/>
                <a:ea typeface="Open Sans" panose="020B0606030504020204" pitchFamily="34" charset="0"/>
                <a:cs typeface="Open Sans" panose="020B0606030504020204" pitchFamily="34" charset="0"/>
              </a:rPr>
              <a:t>What does nature provide?</a:t>
            </a:r>
          </a:p>
        </p:txBody>
      </p:sp>
    </p:spTree>
    <p:extLst>
      <p:ext uri="{BB962C8B-B14F-4D97-AF65-F5344CB8AC3E}">
        <p14:creationId xmlns:p14="http://schemas.microsoft.com/office/powerpoint/2010/main" val="282125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P spid="15" grpId="0"/>
      <p:bldP spid="18" grpId="0"/>
      <p:bldP spid="19" grpId="0"/>
      <p:bldP spid="20" grpId="0"/>
      <p:bldP spid="21" grpId="0"/>
      <p:bldP spid="24" grpId="0"/>
      <p:bldP spid="25" grpId="0"/>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2068B9E-A7BA-4DED-A910-29868BCA83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908" t="1781" r="24225" b="1301"/>
          <a:stretch/>
        </p:blipFill>
        <p:spPr>
          <a:xfrm>
            <a:off x="0" y="0"/>
            <a:ext cx="1896727" cy="6858000"/>
          </a:xfrm>
          <a:prstGeom prst="rect">
            <a:avLst/>
          </a:prstGeom>
        </p:spPr>
      </p:pic>
      <p:sp>
        <p:nvSpPr>
          <p:cNvPr id="12" name="TextBox 11">
            <a:extLst>
              <a:ext uri="{FF2B5EF4-FFF2-40B4-BE49-F238E27FC236}">
                <a16:creationId xmlns:a16="http://schemas.microsoft.com/office/drawing/2014/main" id="{12AD9DB8-D70C-46ED-8B2E-78C475B577F7}"/>
              </a:ext>
            </a:extLst>
          </p:cNvPr>
          <p:cNvSpPr txBox="1"/>
          <p:nvPr/>
        </p:nvSpPr>
        <p:spPr>
          <a:xfrm rot="16200000">
            <a:off x="11151617" y="5826005"/>
            <a:ext cx="1421935"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Luis Barreto / WWF-UK</a:t>
            </a: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6">
            <a:extLst>
              <a:ext uri="{FF2B5EF4-FFF2-40B4-BE49-F238E27FC236}">
                <a16:creationId xmlns:a16="http://schemas.microsoft.com/office/drawing/2014/main" id="{9DE5E46D-C68C-47B4-84AE-0B14EC1F733A}"/>
              </a:ext>
            </a:extLst>
          </p:cNvPr>
          <p:cNvSpPr>
            <a:spLocks noGrp="1"/>
          </p:cNvSpPr>
          <p:nvPr>
            <p:ph type="ctrTitle"/>
          </p:nvPr>
        </p:nvSpPr>
        <p:spPr>
          <a:xfrm>
            <a:off x="2022239" y="92016"/>
            <a:ext cx="9460917" cy="1233181"/>
          </a:xfrm>
        </p:spPr>
        <p:txBody>
          <a:bodyPr>
            <a:normAutofit/>
          </a:bodyPr>
          <a:lstStyle/>
          <a:p>
            <a:pPr algn="l"/>
            <a:r>
              <a:rPr lang="en-GB" sz="3600" b="1">
                <a:latin typeface="Open Sans" panose="020B0606030504020204" pitchFamily="34" charset="0"/>
                <a:ea typeface="Open Sans" panose="020B0606030504020204" pitchFamily="34" charset="0"/>
                <a:cs typeface="Open Sans" panose="020B0606030504020204" pitchFamily="34" charset="0"/>
              </a:rPr>
              <a:t>Sustainable careers</a:t>
            </a:r>
          </a:p>
        </p:txBody>
      </p:sp>
      <p:sp>
        <p:nvSpPr>
          <p:cNvPr id="6" name="TextBox 5">
            <a:extLst>
              <a:ext uri="{FF2B5EF4-FFF2-40B4-BE49-F238E27FC236}">
                <a16:creationId xmlns:a16="http://schemas.microsoft.com/office/drawing/2014/main" id="{8D41EC82-7F2F-4777-B482-2FB50AA17ADF}"/>
              </a:ext>
            </a:extLst>
          </p:cNvPr>
          <p:cNvSpPr txBox="1"/>
          <p:nvPr/>
        </p:nvSpPr>
        <p:spPr>
          <a:xfrm>
            <a:off x="2147751" y="2889070"/>
            <a:ext cx="4804111" cy="3108543"/>
          </a:xfrm>
          <a:prstGeom prst="rect">
            <a:avLst/>
          </a:prstGeom>
          <a:noFill/>
        </p:spPr>
        <p:txBody>
          <a:bodyPr wrap="square" rtlCol="0">
            <a:spAutoFit/>
          </a:bodyPr>
          <a:lstStyle/>
          <a:p>
            <a:pPr marL="457200" indent="-457200">
              <a:buFont typeface="+mj-lt"/>
              <a:buAutoNum type="arabicPeriod"/>
            </a:pPr>
            <a:r>
              <a:rPr lang="en-GB" sz="2800">
                <a:latin typeface="Open Sans" panose="020B0606030504020204" pitchFamily="34" charset="0"/>
                <a:ea typeface="Open Sans" panose="020B0606030504020204" pitchFamily="34" charset="0"/>
                <a:cs typeface="Open Sans" panose="020B0606030504020204" pitchFamily="34" charset="0"/>
              </a:rPr>
              <a:t>Architect </a:t>
            </a:r>
          </a:p>
          <a:p>
            <a:pPr marL="457200" indent="-457200">
              <a:buFont typeface="+mj-lt"/>
              <a:buAutoNum type="arabicPeriod"/>
            </a:pPr>
            <a:r>
              <a:rPr lang="en-GB" sz="2800">
                <a:latin typeface="Open Sans" panose="020B0606030504020204" pitchFamily="34" charset="0"/>
                <a:ea typeface="Open Sans" panose="020B0606030504020204" pitchFamily="34" charset="0"/>
                <a:cs typeface="Open Sans" panose="020B0606030504020204" pitchFamily="34" charset="0"/>
              </a:rPr>
              <a:t>Accountant </a:t>
            </a:r>
          </a:p>
          <a:p>
            <a:pPr marL="457200" indent="-457200">
              <a:buFont typeface="+mj-lt"/>
              <a:buAutoNum type="arabicPeriod"/>
            </a:pPr>
            <a:r>
              <a:rPr lang="en-GB" sz="2800">
                <a:latin typeface="Open Sans" panose="020B0606030504020204" pitchFamily="34" charset="0"/>
                <a:ea typeface="Open Sans" panose="020B0606030504020204" pitchFamily="34" charset="0"/>
                <a:cs typeface="Open Sans" panose="020B0606030504020204" pitchFamily="34" charset="0"/>
              </a:rPr>
              <a:t>Fashion Designer </a:t>
            </a:r>
          </a:p>
          <a:p>
            <a:pPr marL="457200" indent="-457200">
              <a:buFont typeface="+mj-lt"/>
              <a:buAutoNum type="arabicPeriod"/>
            </a:pPr>
            <a:r>
              <a:rPr lang="en-GB" sz="2800">
                <a:latin typeface="Open Sans" panose="020B0606030504020204" pitchFamily="34" charset="0"/>
                <a:ea typeface="Open Sans" panose="020B0606030504020204" pitchFamily="34" charset="0"/>
                <a:cs typeface="Open Sans" panose="020B0606030504020204" pitchFamily="34" charset="0"/>
              </a:rPr>
              <a:t>Airplane Pilot </a:t>
            </a:r>
          </a:p>
          <a:p>
            <a:pPr marL="457200" indent="-457200">
              <a:buFont typeface="+mj-lt"/>
              <a:buAutoNum type="arabicPeriod"/>
            </a:pPr>
            <a:r>
              <a:rPr lang="en-GB" sz="2800">
                <a:latin typeface="Open Sans" panose="020B0606030504020204" pitchFamily="34" charset="0"/>
                <a:ea typeface="Open Sans" panose="020B0606030504020204" pitchFamily="34" charset="0"/>
                <a:cs typeface="Open Sans" panose="020B0606030504020204" pitchFamily="34" charset="0"/>
              </a:rPr>
              <a:t>Solar Panel Installer </a:t>
            </a:r>
          </a:p>
          <a:p>
            <a:pPr marL="457200" indent="-457200">
              <a:buFont typeface="+mj-lt"/>
              <a:buAutoNum type="arabicPeriod"/>
            </a:pPr>
            <a:r>
              <a:rPr lang="en-GB" sz="2800">
                <a:latin typeface="Open Sans" panose="020B0606030504020204" pitchFamily="34" charset="0"/>
                <a:ea typeface="Open Sans" panose="020B0606030504020204" pitchFamily="34" charset="0"/>
                <a:cs typeface="Open Sans" panose="020B0606030504020204" pitchFamily="34" charset="0"/>
              </a:rPr>
              <a:t>Insurance Provider </a:t>
            </a:r>
          </a:p>
          <a:p>
            <a:pPr marL="457200" indent="-457200">
              <a:buFont typeface="+mj-lt"/>
              <a:buAutoNum type="arabicPeriod"/>
            </a:pPr>
            <a:r>
              <a:rPr lang="en-GB" sz="2800">
                <a:latin typeface="Open Sans" panose="020B0606030504020204" pitchFamily="34" charset="0"/>
                <a:ea typeface="Open Sans" panose="020B0606030504020204" pitchFamily="34" charset="0"/>
                <a:cs typeface="Open Sans" panose="020B0606030504020204" pitchFamily="34" charset="0"/>
              </a:rPr>
              <a:t>Estate Agent </a:t>
            </a:r>
          </a:p>
        </p:txBody>
      </p:sp>
      <p:pic>
        <p:nvPicPr>
          <p:cNvPr id="3" name="Picture 2" descr="A picture containing graphical user interface&#10;&#10;Description automatically generated">
            <a:extLst>
              <a:ext uri="{FF2B5EF4-FFF2-40B4-BE49-F238E27FC236}">
                <a16:creationId xmlns:a16="http://schemas.microsoft.com/office/drawing/2014/main" id="{64282F26-493B-F360-8AFF-B738F198E1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0142" y="333072"/>
            <a:ext cx="2492442" cy="894500"/>
          </a:xfrm>
          <a:prstGeom prst="rect">
            <a:avLst/>
          </a:prstGeom>
        </p:spPr>
      </p:pic>
      <p:sp>
        <p:nvSpPr>
          <p:cNvPr id="4" name="TextBox 3">
            <a:extLst>
              <a:ext uri="{FF2B5EF4-FFF2-40B4-BE49-F238E27FC236}">
                <a16:creationId xmlns:a16="http://schemas.microsoft.com/office/drawing/2014/main" id="{C4C9E397-B92F-C04F-6915-A2E574A03B9F}"/>
              </a:ext>
            </a:extLst>
          </p:cNvPr>
          <p:cNvSpPr txBox="1"/>
          <p:nvPr/>
        </p:nvSpPr>
        <p:spPr>
          <a:xfrm>
            <a:off x="7202886" y="2889070"/>
            <a:ext cx="4804111" cy="3108543"/>
          </a:xfrm>
          <a:prstGeom prst="rect">
            <a:avLst/>
          </a:prstGeom>
          <a:noFill/>
        </p:spPr>
        <p:txBody>
          <a:bodyPr wrap="square" rtlCol="0">
            <a:spAutoFit/>
          </a:bodyPr>
          <a:lstStyle/>
          <a:p>
            <a:pPr marL="457200" indent="-457200">
              <a:buFont typeface="+mj-lt"/>
              <a:buAutoNum type="arabicPeriod" startAt="8"/>
            </a:pPr>
            <a:r>
              <a:rPr lang="en-GB" sz="2800">
                <a:latin typeface="Open Sans" panose="020B0606030504020204" pitchFamily="34" charset="0"/>
                <a:ea typeface="Open Sans" panose="020B0606030504020204" pitchFamily="34" charset="0"/>
                <a:cs typeface="Open Sans" panose="020B0606030504020204" pitchFamily="34" charset="0"/>
              </a:rPr>
              <a:t>Lawyer </a:t>
            </a:r>
          </a:p>
          <a:p>
            <a:pPr marL="457200" indent="-457200">
              <a:buFont typeface="+mj-lt"/>
              <a:buAutoNum type="arabicPeriod" startAt="8"/>
            </a:pPr>
            <a:r>
              <a:rPr lang="en-GB" sz="2800">
                <a:latin typeface="Open Sans" panose="020B0606030504020204" pitchFamily="34" charset="0"/>
                <a:ea typeface="Open Sans" panose="020B0606030504020204" pitchFamily="34" charset="0"/>
                <a:cs typeface="Open Sans" panose="020B0606030504020204" pitchFamily="34" charset="0"/>
              </a:rPr>
              <a:t>Chef </a:t>
            </a:r>
          </a:p>
          <a:p>
            <a:pPr marL="457200" indent="-457200">
              <a:buFont typeface="+mj-lt"/>
              <a:buAutoNum type="arabicPeriod" startAt="8"/>
            </a:pPr>
            <a:r>
              <a:rPr lang="en-GB" sz="2800">
                <a:latin typeface="Open Sans" panose="020B0606030504020204" pitchFamily="34" charset="0"/>
                <a:ea typeface="Open Sans" panose="020B0606030504020204" pitchFamily="34" charset="0"/>
                <a:cs typeface="Open Sans" panose="020B0606030504020204" pitchFamily="34" charset="0"/>
              </a:rPr>
              <a:t>Supermarket Manager </a:t>
            </a:r>
          </a:p>
          <a:p>
            <a:pPr marL="457200" indent="-457200">
              <a:buFont typeface="+mj-lt"/>
              <a:buAutoNum type="arabicPeriod" startAt="8"/>
            </a:pPr>
            <a:r>
              <a:rPr lang="en-GB" sz="2800">
                <a:latin typeface="Open Sans" panose="020B0606030504020204" pitchFamily="34" charset="0"/>
                <a:ea typeface="Open Sans" panose="020B0606030504020204" pitchFamily="34" charset="0"/>
                <a:cs typeface="Open Sans" panose="020B0606030504020204" pitchFamily="34" charset="0"/>
              </a:rPr>
              <a:t>Teacher </a:t>
            </a:r>
          </a:p>
          <a:p>
            <a:pPr marL="457200" indent="-457200">
              <a:buFont typeface="+mj-lt"/>
              <a:buAutoNum type="arabicPeriod" startAt="8"/>
            </a:pPr>
            <a:r>
              <a:rPr lang="en-GB" sz="2800">
                <a:latin typeface="Open Sans" panose="020B0606030504020204" pitchFamily="34" charset="0"/>
                <a:ea typeface="Open Sans" panose="020B0606030504020204" pitchFamily="34" charset="0"/>
                <a:cs typeface="Open Sans" panose="020B0606030504020204" pitchFamily="34" charset="0"/>
              </a:rPr>
              <a:t>Farmer </a:t>
            </a:r>
          </a:p>
          <a:p>
            <a:pPr marL="457200" indent="-457200">
              <a:buFont typeface="+mj-lt"/>
              <a:buAutoNum type="arabicPeriod" startAt="8"/>
            </a:pPr>
            <a:r>
              <a:rPr lang="en-GB" sz="2800">
                <a:latin typeface="Open Sans" panose="020B0606030504020204" pitchFamily="34" charset="0"/>
                <a:ea typeface="Open Sans" panose="020B0606030504020204" pitchFamily="34" charset="0"/>
                <a:cs typeface="Open Sans" panose="020B0606030504020204" pitchFamily="34" charset="0"/>
              </a:rPr>
              <a:t>Personal Trainer </a:t>
            </a:r>
          </a:p>
          <a:p>
            <a:pPr marL="457200" indent="-457200">
              <a:buFont typeface="+mj-lt"/>
              <a:buAutoNum type="arabicPeriod" startAt="8"/>
            </a:pPr>
            <a:r>
              <a:rPr lang="en-GB" sz="2800">
                <a:latin typeface="Open Sans" panose="020B0606030504020204" pitchFamily="34" charset="0"/>
                <a:ea typeface="Open Sans" panose="020B0606030504020204" pitchFamily="34" charset="0"/>
                <a:cs typeface="Open Sans" panose="020B0606030504020204" pitchFamily="34" charset="0"/>
              </a:rPr>
              <a:t>Electrician </a:t>
            </a:r>
          </a:p>
        </p:txBody>
      </p:sp>
      <p:sp>
        <p:nvSpPr>
          <p:cNvPr id="5" name="TextBox 4">
            <a:extLst>
              <a:ext uri="{FF2B5EF4-FFF2-40B4-BE49-F238E27FC236}">
                <a16:creationId xmlns:a16="http://schemas.microsoft.com/office/drawing/2014/main" id="{9A21F53B-4B47-BAC8-BBBE-95983A7D79AC}"/>
              </a:ext>
            </a:extLst>
          </p:cNvPr>
          <p:cNvSpPr txBox="1"/>
          <p:nvPr/>
        </p:nvSpPr>
        <p:spPr>
          <a:xfrm>
            <a:off x="2022239" y="1460552"/>
            <a:ext cx="9460917" cy="954107"/>
          </a:xfrm>
          <a:prstGeom prst="rect">
            <a:avLst/>
          </a:prstGeom>
          <a:noFill/>
        </p:spPr>
        <p:txBody>
          <a:bodyPr wrap="square" rtlCol="0">
            <a:spAutoFit/>
          </a:bodyPr>
          <a:lstStyle/>
          <a:p>
            <a:r>
              <a:rPr lang="en-GB" sz="2800">
                <a:solidFill>
                  <a:srgbClr val="000000"/>
                </a:solidFill>
                <a:latin typeface="Open Sans" panose="020B0606030504020204" pitchFamily="34" charset="0"/>
                <a:ea typeface="Open Sans" panose="020B0606030504020204" pitchFamily="34" charset="0"/>
                <a:cs typeface="Open Sans" panose="020B0606030504020204" pitchFamily="34" charset="0"/>
              </a:rPr>
              <a:t>S</a:t>
            </a:r>
            <a:r>
              <a:rPr lang="en-GB" sz="28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ort the list of careers by ‘most sustainable’ down to ‘least sustainable’.</a:t>
            </a:r>
            <a:endParaRPr lang="en-GB" sz="28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47080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DC70F-E90E-44D0-B823-32E5178EA2F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65ADCDF-0111-40EC-97AA-85B09957B433}"/>
              </a:ext>
            </a:extLst>
          </p:cNvPr>
          <p:cNvSpPr>
            <a:spLocks noGrp="1"/>
          </p:cNvSpPr>
          <p:nvPr>
            <p:ph type="subTitle" idx="1"/>
          </p:nvPr>
        </p:nvSpPr>
        <p:spPr/>
        <p:txBody>
          <a:bodyPr/>
          <a:lstStyle/>
          <a:p>
            <a:endParaRPr lang="en-GB"/>
          </a:p>
        </p:txBody>
      </p:sp>
      <p:pic>
        <p:nvPicPr>
          <p:cNvPr id="5" name="Picture 4" descr="Graphical user interface, application&#10;&#10;Description automatically generated">
            <a:extLst>
              <a:ext uri="{FF2B5EF4-FFF2-40B4-BE49-F238E27FC236}">
                <a16:creationId xmlns:a16="http://schemas.microsoft.com/office/drawing/2014/main" id="{B876851A-E270-4D29-89DF-316070536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11"/>
            <a:ext cx="12191999" cy="6857995"/>
          </a:xfrm>
          <a:prstGeom prst="rect">
            <a:avLst/>
          </a:prstGeom>
        </p:spPr>
      </p:pic>
    </p:spTree>
    <p:extLst>
      <p:ext uri="{BB962C8B-B14F-4D97-AF65-F5344CB8AC3E}">
        <p14:creationId xmlns:p14="http://schemas.microsoft.com/office/powerpoint/2010/main" val="2771014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C8BA14F-0A66-3FC7-C3C9-FF48FCB62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2465" y="1837131"/>
            <a:ext cx="8237988" cy="815306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97;p14">
            <a:extLst>
              <a:ext uri="{FF2B5EF4-FFF2-40B4-BE49-F238E27FC236}">
                <a16:creationId xmlns:a16="http://schemas.microsoft.com/office/drawing/2014/main" id="{EDE84C10-4999-5509-661E-52680C74CD2D}"/>
              </a:ext>
            </a:extLst>
          </p:cNvPr>
          <p:cNvSpPr txBox="1"/>
          <p:nvPr/>
        </p:nvSpPr>
        <p:spPr>
          <a:xfrm>
            <a:off x="3457575" y="5642390"/>
            <a:ext cx="2581489" cy="897682"/>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Land use change</a:t>
            </a:r>
            <a:endParaRPr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Google Shape;98;p14">
            <a:extLst>
              <a:ext uri="{FF2B5EF4-FFF2-40B4-BE49-F238E27FC236}">
                <a16:creationId xmlns:a16="http://schemas.microsoft.com/office/drawing/2014/main" id="{8BA0E2AD-A142-22E1-76F7-D94E0E8F3575}"/>
              </a:ext>
            </a:extLst>
          </p:cNvPr>
          <p:cNvSpPr txBox="1"/>
          <p:nvPr/>
        </p:nvSpPr>
        <p:spPr>
          <a:xfrm>
            <a:off x="6215450" y="2241656"/>
            <a:ext cx="2166550" cy="487313"/>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Ocean acidification</a:t>
            </a:r>
            <a:endParaRPr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Google Shape;99;p14">
            <a:extLst>
              <a:ext uri="{FF2B5EF4-FFF2-40B4-BE49-F238E27FC236}">
                <a16:creationId xmlns:a16="http://schemas.microsoft.com/office/drawing/2014/main" id="{A9BAEC1D-00C4-EAC4-1E14-ACBCEFB1602C}"/>
              </a:ext>
            </a:extLst>
          </p:cNvPr>
          <p:cNvSpPr txBox="1"/>
          <p:nvPr/>
        </p:nvSpPr>
        <p:spPr>
          <a:xfrm>
            <a:off x="4096217" y="2941687"/>
            <a:ext cx="1942847" cy="487313"/>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Climate change</a:t>
            </a:r>
            <a:endParaRPr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Google Shape;102;p14">
            <a:extLst>
              <a:ext uri="{FF2B5EF4-FFF2-40B4-BE49-F238E27FC236}">
                <a16:creationId xmlns:a16="http://schemas.microsoft.com/office/drawing/2014/main" id="{33386431-B817-B0AA-D249-D23BBD7D3BAE}"/>
              </a:ext>
            </a:extLst>
          </p:cNvPr>
          <p:cNvSpPr txBox="1"/>
          <p:nvPr/>
        </p:nvSpPr>
        <p:spPr>
          <a:xfrm>
            <a:off x="10268500" y="2845837"/>
            <a:ext cx="1841680" cy="487313"/>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rgbClr val="4D5DA9"/>
                </a:solidFill>
                <a:latin typeface="Open Sans" panose="020B0606030504020204" pitchFamily="34" charset="0"/>
                <a:ea typeface="Open Sans" panose="020B0606030504020204" pitchFamily="34" charset="0"/>
                <a:cs typeface="Open Sans" panose="020B0606030504020204" pitchFamily="34" charset="0"/>
                <a:sym typeface="Arial"/>
              </a:rPr>
              <a:t>Intensive farming</a:t>
            </a:r>
            <a:endParaRPr sz="2800">
              <a:solidFill>
                <a:srgbClr val="4D5DA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Google Shape;103;p14">
            <a:extLst>
              <a:ext uri="{FF2B5EF4-FFF2-40B4-BE49-F238E27FC236}">
                <a16:creationId xmlns:a16="http://schemas.microsoft.com/office/drawing/2014/main" id="{3061145A-B8AE-182E-8C32-F5C5C499A148}"/>
              </a:ext>
            </a:extLst>
          </p:cNvPr>
          <p:cNvSpPr txBox="1"/>
          <p:nvPr/>
        </p:nvSpPr>
        <p:spPr>
          <a:xfrm>
            <a:off x="1766246" y="2749071"/>
            <a:ext cx="1979455" cy="487313"/>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rgbClr val="4D5DA9"/>
                </a:solidFill>
                <a:latin typeface="Open Sans" panose="020B0606030504020204" pitchFamily="34" charset="0"/>
                <a:ea typeface="Open Sans" panose="020B0606030504020204" pitchFamily="34" charset="0"/>
                <a:cs typeface="Open Sans" panose="020B0606030504020204" pitchFamily="34" charset="0"/>
                <a:sym typeface="Arial"/>
              </a:rPr>
              <a:t>Species decline</a:t>
            </a:r>
            <a:endParaRPr sz="2800">
              <a:solidFill>
                <a:srgbClr val="4D5DA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Google Shape;104;p14">
            <a:extLst>
              <a:ext uri="{FF2B5EF4-FFF2-40B4-BE49-F238E27FC236}">
                <a16:creationId xmlns:a16="http://schemas.microsoft.com/office/drawing/2014/main" id="{117039E1-B0E9-4D57-C5EB-F4BAE45549FB}"/>
              </a:ext>
            </a:extLst>
          </p:cNvPr>
          <p:cNvSpPr txBox="1"/>
          <p:nvPr/>
        </p:nvSpPr>
        <p:spPr>
          <a:xfrm>
            <a:off x="2140572" y="2021577"/>
            <a:ext cx="2480882" cy="487313"/>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rgbClr val="4D5DA9"/>
                </a:solidFill>
                <a:latin typeface="Open Sans" panose="020B0606030504020204" pitchFamily="34" charset="0"/>
                <a:ea typeface="Open Sans" panose="020B0606030504020204" pitchFamily="34" charset="0"/>
                <a:cs typeface="Open Sans" panose="020B0606030504020204" pitchFamily="34" charset="0"/>
                <a:sym typeface="Arial"/>
              </a:rPr>
              <a:t>Deforestation</a:t>
            </a:r>
            <a:endParaRPr sz="2800">
              <a:solidFill>
                <a:srgbClr val="4D5DA9"/>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a:extLst>
              <a:ext uri="{FF2B5EF4-FFF2-40B4-BE49-F238E27FC236}">
                <a16:creationId xmlns:a16="http://schemas.microsoft.com/office/drawing/2014/main" id="{146CF624-3B42-C78D-7D81-8C71342428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456"/>
            <a:ext cx="1892738" cy="68355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picture containing graphical user interface&#10;&#10;Description automatically generated">
            <a:extLst>
              <a:ext uri="{FF2B5EF4-FFF2-40B4-BE49-F238E27FC236}">
                <a16:creationId xmlns:a16="http://schemas.microsoft.com/office/drawing/2014/main" id="{3C6C5CC6-BF0E-E66D-16B5-A41FDF5441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3215" y="203600"/>
            <a:ext cx="2760679" cy="989447"/>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97;p14">
            <a:extLst>
              <a:ext uri="{FF2B5EF4-FFF2-40B4-BE49-F238E27FC236}">
                <a16:creationId xmlns:a16="http://schemas.microsoft.com/office/drawing/2014/main" id="{35604EFB-0493-57D9-EA2B-6FBD4148167D}"/>
              </a:ext>
            </a:extLst>
          </p:cNvPr>
          <p:cNvSpPr txBox="1"/>
          <p:nvPr/>
        </p:nvSpPr>
        <p:spPr>
          <a:xfrm>
            <a:off x="2629481" y="1286860"/>
            <a:ext cx="2581488" cy="897682"/>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rgbClr val="4D5DA9"/>
                </a:solidFill>
                <a:latin typeface="Open Sans" panose="020B0606030504020204" pitchFamily="34" charset="0"/>
                <a:ea typeface="Open Sans" panose="020B0606030504020204" pitchFamily="34" charset="0"/>
                <a:cs typeface="Open Sans" panose="020B0606030504020204" pitchFamily="34" charset="0"/>
                <a:sym typeface="Arial"/>
              </a:rPr>
              <a:t>Urbanisation</a:t>
            </a:r>
            <a:endParaRPr sz="2800">
              <a:solidFill>
                <a:srgbClr val="4D5DA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E7B0D3F4-BD53-DFB3-9370-3E334BBCAC64}"/>
              </a:ext>
            </a:extLst>
          </p:cNvPr>
          <p:cNvSpPr txBox="1"/>
          <p:nvPr/>
        </p:nvSpPr>
        <p:spPr>
          <a:xfrm>
            <a:off x="8662085" y="5229574"/>
            <a:ext cx="2458367" cy="1384995"/>
          </a:xfrm>
          <a:prstGeom prst="rect">
            <a:avLst/>
          </a:prstGeom>
          <a:noFill/>
        </p:spPr>
        <p:txBody>
          <a:bodyPr wrap="square">
            <a:spAutoFit/>
          </a:bodyPr>
          <a:lstStyle/>
          <a:p>
            <a:pPr algn="l" rtl="0" fontAlgn="base"/>
            <a:r>
              <a:rPr lang="en-US" sz="2800">
                <a:solidFill>
                  <a:schemeClr val="bg1"/>
                </a:solidFill>
                <a:latin typeface="Open Sans" panose="020B0606030504020204" pitchFamily="34" charset="0"/>
              </a:rPr>
              <a:t>Plastic and microplastic pollution</a:t>
            </a:r>
            <a:endParaRPr lang="en-US" i="0">
              <a:solidFill>
                <a:schemeClr val="bg1"/>
              </a:solidFill>
              <a:effectLst/>
              <a:latin typeface="Arial" panose="020B0604020202020204" pitchFamily="34" charset="0"/>
            </a:endParaRPr>
          </a:p>
        </p:txBody>
      </p:sp>
      <p:sp>
        <p:nvSpPr>
          <p:cNvPr id="20" name="Google Shape;98;p14">
            <a:extLst>
              <a:ext uri="{FF2B5EF4-FFF2-40B4-BE49-F238E27FC236}">
                <a16:creationId xmlns:a16="http://schemas.microsoft.com/office/drawing/2014/main" id="{E92394B6-3B7D-EF59-E8CE-6AF3389FE67B}"/>
              </a:ext>
            </a:extLst>
          </p:cNvPr>
          <p:cNvSpPr txBox="1"/>
          <p:nvPr/>
        </p:nvSpPr>
        <p:spPr>
          <a:xfrm>
            <a:off x="8561600" y="3372068"/>
            <a:ext cx="1841680" cy="487313"/>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Illegal wildlife trade</a:t>
            </a:r>
            <a:endParaRPr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Google Shape;98;p14">
            <a:extLst>
              <a:ext uri="{FF2B5EF4-FFF2-40B4-BE49-F238E27FC236}">
                <a16:creationId xmlns:a16="http://schemas.microsoft.com/office/drawing/2014/main" id="{452DEFF2-ABF8-879B-020F-F707CDDBB1D9}"/>
              </a:ext>
            </a:extLst>
          </p:cNvPr>
          <p:cNvSpPr txBox="1"/>
          <p:nvPr/>
        </p:nvSpPr>
        <p:spPr>
          <a:xfrm>
            <a:off x="9002035" y="1271983"/>
            <a:ext cx="3336705" cy="487313"/>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rgbClr val="4D5DA9"/>
                </a:solidFill>
                <a:latin typeface="Open Sans" panose="020B0606030504020204" pitchFamily="34" charset="0"/>
                <a:ea typeface="Open Sans" panose="020B0606030504020204" pitchFamily="34" charset="0"/>
                <a:cs typeface="Open Sans" panose="020B0606030504020204" pitchFamily="34" charset="0"/>
                <a:sym typeface="Arial"/>
              </a:rPr>
              <a:t>Habitat destruction / fragmentation</a:t>
            </a:r>
            <a:endParaRPr sz="2800">
              <a:solidFill>
                <a:srgbClr val="4D5DA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Google Shape;98;p14">
            <a:extLst>
              <a:ext uri="{FF2B5EF4-FFF2-40B4-BE49-F238E27FC236}">
                <a16:creationId xmlns:a16="http://schemas.microsoft.com/office/drawing/2014/main" id="{A0FA459B-9783-E4DC-5BC9-8B0237231CFE}"/>
              </a:ext>
            </a:extLst>
          </p:cNvPr>
          <p:cNvSpPr txBox="1"/>
          <p:nvPr/>
        </p:nvSpPr>
        <p:spPr>
          <a:xfrm>
            <a:off x="5787000" y="3925407"/>
            <a:ext cx="1841680" cy="487313"/>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Coral bleaching</a:t>
            </a:r>
            <a:endParaRPr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Google Shape;99;p14">
            <a:extLst>
              <a:ext uri="{FF2B5EF4-FFF2-40B4-BE49-F238E27FC236}">
                <a16:creationId xmlns:a16="http://schemas.microsoft.com/office/drawing/2014/main" id="{79B14459-9768-9454-F273-438BE6437A2E}"/>
              </a:ext>
            </a:extLst>
          </p:cNvPr>
          <p:cNvSpPr txBox="1"/>
          <p:nvPr/>
        </p:nvSpPr>
        <p:spPr>
          <a:xfrm>
            <a:off x="3124793" y="4354091"/>
            <a:ext cx="1942847" cy="487313"/>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Air pollution</a:t>
            </a:r>
            <a:endParaRPr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Google Shape;97;p14">
            <a:extLst>
              <a:ext uri="{FF2B5EF4-FFF2-40B4-BE49-F238E27FC236}">
                <a16:creationId xmlns:a16="http://schemas.microsoft.com/office/drawing/2014/main" id="{95A5D4DB-57ED-85FD-429E-0D202F4981E2}"/>
              </a:ext>
            </a:extLst>
          </p:cNvPr>
          <p:cNvSpPr txBox="1"/>
          <p:nvPr/>
        </p:nvSpPr>
        <p:spPr>
          <a:xfrm>
            <a:off x="5738046" y="5338950"/>
            <a:ext cx="2581489" cy="897682"/>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Extreme weather events</a:t>
            </a:r>
            <a:endParaRPr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Google Shape;97;p14">
            <a:extLst>
              <a:ext uri="{FF2B5EF4-FFF2-40B4-BE49-F238E27FC236}">
                <a16:creationId xmlns:a16="http://schemas.microsoft.com/office/drawing/2014/main" id="{139E10D5-98D4-73C7-FB70-737E929C98F7}"/>
              </a:ext>
            </a:extLst>
          </p:cNvPr>
          <p:cNvSpPr txBox="1"/>
          <p:nvPr/>
        </p:nvSpPr>
        <p:spPr>
          <a:xfrm>
            <a:off x="1124856" y="4716160"/>
            <a:ext cx="2581489" cy="897682"/>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rgbClr val="4D5DA9"/>
                </a:solidFill>
                <a:latin typeface="Open Sans" panose="020B0606030504020204" pitchFamily="34" charset="0"/>
                <a:ea typeface="Open Sans" panose="020B0606030504020204" pitchFamily="34" charset="0"/>
                <a:cs typeface="Open Sans" panose="020B0606030504020204" pitchFamily="34" charset="0"/>
                <a:sym typeface="Arial"/>
              </a:rPr>
              <a:t>Dams</a:t>
            </a:r>
            <a:endParaRPr sz="2800">
              <a:solidFill>
                <a:srgbClr val="4D5DA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Google Shape;97;p14">
            <a:extLst>
              <a:ext uri="{FF2B5EF4-FFF2-40B4-BE49-F238E27FC236}">
                <a16:creationId xmlns:a16="http://schemas.microsoft.com/office/drawing/2014/main" id="{86AC81E9-E76B-4CBC-0409-5C57D34EA57C}"/>
              </a:ext>
            </a:extLst>
          </p:cNvPr>
          <p:cNvSpPr txBox="1"/>
          <p:nvPr/>
        </p:nvSpPr>
        <p:spPr>
          <a:xfrm>
            <a:off x="7309780" y="1359705"/>
            <a:ext cx="2581488" cy="897682"/>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rgbClr val="4D5DA9"/>
                </a:solidFill>
                <a:latin typeface="Open Sans" panose="020B0606030504020204" pitchFamily="34" charset="0"/>
                <a:ea typeface="Open Sans" panose="020B0606030504020204" pitchFamily="34" charset="0"/>
                <a:cs typeface="Open Sans" panose="020B0606030504020204" pitchFamily="34" charset="0"/>
                <a:sym typeface="Arial"/>
              </a:rPr>
              <a:t>Transport</a:t>
            </a:r>
            <a:endParaRPr sz="2800">
              <a:solidFill>
                <a:srgbClr val="4D5DA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Google Shape;97;p14">
            <a:extLst>
              <a:ext uri="{FF2B5EF4-FFF2-40B4-BE49-F238E27FC236}">
                <a16:creationId xmlns:a16="http://schemas.microsoft.com/office/drawing/2014/main" id="{31B91009-CA3C-519C-4C40-E4A4A87B7E30}"/>
              </a:ext>
            </a:extLst>
          </p:cNvPr>
          <p:cNvSpPr txBox="1"/>
          <p:nvPr/>
        </p:nvSpPr>
        <p:spPr>
          <a:xfrm>
            <a:off x="5100207" y="1096756"/>
            <a:ext cx="2581488" cy="897682"/>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rgbClr val="4D5DA9"/>
                </a:solidFill>
                <a:latin typeface="Open Sans" panose="020B0606030504020204" pitchFamily="34" charset="0"/>
                <a:ea typeface="Open Sans" panose="020B0606030504020204" pitchFamily="34" charset="0"/>
                <a:cs typeface="Open Sans" panose="020B0606030504020204" pitchFamily="34" charset="0"/>
                <a:sym typeface="Arial"/>
              </a:rPr>
              <a:t>Overfishing</a:t>
            </a:r>
            <a:endParaRPr sz="2800">
              <a:solidFill>
                <a:srgbClr val="4D5DA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Google Shape;97;p14">
            <a:extLst>
              <a:ext uri="{FF2B5EF4-FFF2-40B4-BE49-F238E27FC236}">
                <a16:creationId xmlns:a16="http://schemas.microsoft.com/office/drawing/2014/main" id="{05DE7191-D988-B38E-604C-C67D7946ADEA}"/>
              </a:ext>
            </a:extLst>
          </p:cNvPr>
          <p:cNvSpPr txBox="1"/>
          <p:nvPr/>
        </p:nvSpPr>
        <p:spPr>
          <a:xfrm>
            <a:off x="10553554" y="4170086"/>
            <a:ext cx="1879315" cy="897682"/>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rgbClr val="4D5DA9"/>
                </a:solidFill>
                <a:latin typeface="Open Sans" panose="020B0606030504020204" pitchFamily="34" charset="0"/>
                <a:ea typeface="Open Sans" panose="020B0606030504020204" pitchFamily="34" charset="0"/>
                <a:cs typeface="Open Sans" panose="020B0606030504020204" pitchFamily="34" charset="0"/>
                <a:sym typeface="Arial"/>
              </a:rPr>
              <a:t>Fossil fuels</a:t>
            </a:r>
            <a:endParaRPr sz="2800">
              <a:solidFill>
                <a:srgbClr val="4D5DA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Google Shape;97;p14">
            <a:extLst>
              <a:ext uri="{FF2B5EF4-FFF2-40B4-BE49-F238E27FC236}">
                <a16:creationId xmlns:a16="http://schemas.microsoft.com/office/drawing/2014/main" id="{83685331-3734-019A-403E-9158DCE3A226}"/>
              </a:ext>
            </a:extLst>
          </p:cNvPr>
          <p:cNvSpPr txBox="1"/>
          <p:nvPr/>
        </p:nvSpPr>
        <p:spPr>
          <a:xfrm>
            <a:off x="1561725" y="3914860"/>
            <a:ext cx="1879315" cy="897682"/>
          </a:xfrm>
          <a:prstGeom prst="rect">
            <a:avLst/>
          </a:prstGeom>
          <a:noFill/>
          <a:ln>
            <a:noFill/>
          </a:ln>
        </p:spPr>
        <p:txBody>
          <a:bodyPr spcFirstLastPara="1" wrap="square" lIns="76188" tIns="38083" rIns="76188" bIns="38083"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a:solidFill>
                  <a:srgbClr val="4D5DA9"/>
                </a:solidFill>
                <a:latin typeface="Open Sans" panose="020B0606030504020204" pitchFamily="34" charset="0"/>
                <a:ea typeface="Open Sans" panose="020B0606030504020204" pitchFamily="34" charset="0"/>
                <a:cs typeface="Open Sans" panose="020B0606030504020204" pitchFamily="34" charset="0"/>
                <a:sym typeface="Arial"/>
              </a:rPr>
              <a:t>Mining</a:t>
            </a:r>
            <a:endParaRPr sz="2800">
              <a:solidFill>
                <a:srgbClr val="4D5DA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1BF8EFF2-1AC3-9F69-B89D-CB54B13E36E7}"/>
              </a:ext>
            </a:extLst>
          </p:cNvPr>
          <p:cNvSpPr txBox="1"/>
          <p:nvPr/>
        </p:nvSpPr>
        <p:spPr>
          <a:xfrm>
            <a:off x="1972295" y="322497"/>
            <a:ext cx="7182567" cy="646331"/>
          </a:xfrm>
          <a:prstGeom prst="rect">
            <a:avLst/>
          </a:prstGeom>
          <a:noFill/>
        </p:spPr>
        <p:txBody>
          <a:bodyPr wrap="square" rtlCol="0">
            <a:spAutoFit/>
          </a:bodyPr>
          <a:lstStyle/>
          <a:p>
            <a:r>
              <a:rPr lang="en-GB" sz="3600" b="1">
                <a:latin typeface="Open Sans" panose="020B0606030504020204" pitchFamily="34" charset="0"/>
                <a:ea typeface="Open Sans" panose="020B0606030504020204" pitchFamily="34" charset="0"/>
                <a:cs typeface="Open Sans" panose="020B0606030504020204" pitchFamily="34" charset="0"/>
              </a:rPr>
              <a:t>What impact do we have?</a:t>
            </a:r>
          </a:p>
        </p:txBody>
      </p:sp>
    </p:spTree>
    <p:extLst>
      <p:ext uri="{BB962C8B-B14F-4D97-AF65-F5344CB8AC3E}">
        <p14:creationId xmlns:p14="http://schemas.microsoft.com/office/powerpoint/2010/main" val="428728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2" grpId="0"/>
      <p:bldP spid="13" grpId="0"/>
      <p:bldP spid="18" grpId="0"/>
      <p:bldP spid="19" grpId="0"/>
      <p:bldP spid="20" grpId="0"/>
      <p:bldP spid="21" grpId="0"/>
      <p:bldP spid="24" grpId="0"/>
      <p:bldP spid="3" grpId="0"/>
      <p:bldP spid="9" grpId="0"/>
      <p:bldP spid="14" grpId="0"/>
      <p:bldP spid="16" grpId="0"/>
      <p:bldP spid="17"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2068B9E-A7BA-4DED-A910-29868BCA83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908" t="1781" r="24225" b="1301"/>
          <a:stretch/>
        </p:blipFill>
        <p:spPr>
          <a:xfrm>
            <a:off x="0" y="0"/>
            <a:ext cx="1896727" cy="6858000"/>
          </a:xfrm>
          <a:prstGeom prst="rect">
            <a:avLst/>
          </a:prstGeom>
        </p:spPr>
      </p:pic>
      <p:sp>
        <p:nvSpPr>
          <p:cNvPr id="12" name="TextBox 11">
            <a:extLst>
              <a:ext uri="{FF2B5EF4-FFF2-40B4-BE49-F238E27FC236}">
                <a16:creationId xmlns:a16="http://schemas.microsoft.com/office/drawing/2014/main" id="{12AD9DB8-D70C-46ED-8B2E-78C475B577F7}"/>
              </a:ext>
            </a:extLst>
          </p:cNvPr>
          <p:cNvSpPr txBox="1"/>
          <p:nvPr/>
        </p:nvSpPr>
        <p:spPr>
          <a:xfrm rot="16200000">
            <a:off x="11151617" y="5826005"/>
            <a:ext cx="1421935"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Luis Barreto / WWF-UK</a:t>
            </a: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itle 6">
            <a:extLst>
              <a:ext uri="{FF2B5EF4-FFF2-40B4-BE49-F238E27FC236}">
                <a16:creationId xmlns:a16="http://schemas.microsoft.com/office/drawing/2014/main" id="{9DE5E46D-C68C-47B4-84AE-0B14EC1F733A}"/>
              </a:ext>
            </a:extLst>
          </p:cNvPr>
          <p:cNvSpPr>
            <a:spLocks noGrp="1"/>
          </p:cNvSpPr>
          <p:nvPr>
            <p:ph type="ctrTitle"/>
          </p:nvPr>
        </p:nvSpPr>
        <p:spPr>
          <a:xfrm>
            <a:off x="2022239" y="92016"/>
            <a:ext cx="9460917" cy="1233181"/>
          </a:xfrm>
        </p:spPr>
        <p:txBody>
          <a:bodyPr>
            <a:normAutofit/>
          </a:bodyPr>
          <a:lstStyle/>
          <a:p>
            <a:pPr algn="l"/>
            <a:r>
              <a:rPr lang="en-GB" sz="3600" b="1">
                <a:latin typeface="Open Sans" panose="020B0606030504020204" pitchFamily="34" charset="0"/>
                <a:ea typeface="Open Sans" panose="020B0606030504020204" pitchFamily="34" charset="0"/>
                <a:cs typeface="Open Sans" panose="020B0606030504020204" pitchFamily="34" charset="0"/>
              </a:rPr>
              <a:t>T</a:t>
            </a:r>
            <a:r>
              <a:rPr lang="en-GB" sz="3600" b="1">
                <a:effectLst/>
                <a:latin typeface="Open Sans" panose="020B0606030504020204" pitchFamily="34" charset="0"/>
                <a:ea typeface="Open Sans" panose="020B0606030504020204" pitchFamily="34" charset="0"/>
                <a:cs typeface="Open Sans" panose="020B0606030504020204" pitchFamily="34" charset="0"/>
              </a:rPr>
              <a:t>he Anthropocene</a:t>
            </a:r>
            <a:endParaRPr lang="en-GB" sz="3600" b="1">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picture containing graphical user interface&#10;&#10;Description automatically generated">
            <a:extLst>
              <a:ext uri="{FF2B5EF4-FFF2-40B4-BE49-F238E27FC236}">
                <a16:creationId xmlns:a16="http://schemas.microsoft.com/office/drawing/2014/main" id="{64282F26-493B-F360-8AFF-B738F198E1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70142" y="333072"/>
            <a:ext cx="2492442" cy="894500"/>
          </a:xfrm>
          <a:prstGeom prst="rect">
            <a:avLst/>
          </a:prstGeom>
        </p:spPr>
      </p:pic>
      <p:pic>
        <p:nvPicPr>
          <p:cNvPr id="4" name="Online Media 1" title="How to Save Our Planet">
            <a:hlinkClick r:id="" action="ppaction://media"/>
            <a:extLst>
              <a:ext uri="{FF2B5EF4-FFF2-40B4-BE49-F238E27FC236}">
                <a16:creationId xmlns:a16="http://schemas.microsoft.com/office/drawing/2014/main" id="{D6AB8FE6-6C81-5822-6072-61FC65A5BA35}"/>
              </a:ext>
            </a:extLst>
          </p:cNvPr>
          <p:cNvPicPr>
            <a:picLocks noRot="1" noChangeAspect="1"/>
          </p:cNvPicPr>
          <p:nvPr>
            <a:videoFile r:link="rId1"/>
          </p:nvPr>
        </p:nvPicPr>
        <p:blipFill>
          <a:blip r:embed="rId6"/>
          <a:stretch>
            <a:fillRect/>
          </a:stretch>
        </p:blipFill>
        <p:spPr>
          <a:xfrm>
            <a:off x="2146318" y="1227572"/>
            <a:ext cx="9802500" cy="5538412"/>
          </a:xfrm>
          <a:prstGeom prst="rect">
            <a:avLst/>
          </a:prstGeom>
        </p:spPr>
      </p:pic>
    </p:spTree>
    <p:extLst>
      <p:ext uri="{BB962C8B-B14F-4D97-AF65-F5344CB8AC3E}">
        <p14:creationId xmlns:p14="http://schemas.microsoft.com/office/powerpoint/2010/main" val="21525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3602106-E854-FA20-2369-86142955A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56"/>
            <a:ext cx="1892738" cy="6835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graphical user interface&#10;&#10;Description automatically generated">
            <a:extLst>
              <a:ext uri="{FF2B5EF4-FFF2-40B4-BE49-F238E27FC236}">
                <a16:creationId xmlns:a16="http://schemas.microsoft.com/office/drawing/2014/main" id="{629EAAA2-4D49-5006-7DA5-B06A26C95D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3215" y="203600"/>
            <a:ext cx="2760679" cy="9894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4815962-8BC4-3038-0627-FB62E2495042}"/>
              </a:ext>
            </a:extLst>
          </p:cNvPr>
          <p:cNvSpPr txBox="1"/>
          <p:nvPr/>
        </p:nvSpPr>
        <p:spPr>
          <a:xfrm>
            <a:off x="2162433" y="1692892"/>
            <a:ext cx="5152767" cy="954107"/>
          </a:xfrm>
          <a:prstGeom prst="rect">
            <a:avLst/>
          </a:prstGeom>
          <a:noFill/>
        </p:spPr>
        <p:txBody>
          <a:bodyPr wrap="square" rtlCol="0">
            <a:spAutoFit/>
          </a:bodyPr>
          <a:lstStyle/>
          <a:p>
            <a:r>
              <a:rPr lang="en-GB" sz="2800">
                <a:latin typeface="Open Sans" panose="020B0606030504020204" pitchFamily="34" charset="0"/>
                <a:ea typeface="Open Sans" panose="020B0606030504020204" pitchFamily="34" charset="0"/>
                <a:cs typeface="Open Sans" panose="020B0606030504020204" pitchFamily="34" charset="0"/>
              </a:rPr>
              <a:t>Present day climate change is caused by human activity</a:t>
            </a:r>
          </a:p>
        </p:txBody>
      </p:sp>
      <p:sp>
        <p:nvSpPr>
          <p:cNvPr id="10" name="TextBox 9">
            <a:extLst>
              <a:ext uri="{FF2B5EF4-FFF2-40B4-BE49-F238E27FC236}">
                <a16:creationId xmlns:a16="http://schemas.microsoft.com/office/drawing/2014/main" id="{55DAE7BF-2AFA-5D39-C5BE-465E51201CAB}"/>
              </a:ext>
            </a:extLst>
          </p:cNvPr>
          <p:cNvSpPr txBox="1"/>
          <p:nvPr/>
        </p:nvSpPr>
        <p:spPr>
          <a:xfrm>
            <a:off x="2298357" y="3244334"/>
            <a:ext cx="3797643" cy="646331"/>
          </a:xfrm>
          <a:prstGeom prst="rect">
            <a:avLst/>
          </a:prstGeom>
          <a:noFill/>
        </p:spPr>
        <p:txBody>
          <a:bodyPr wrap="square" rtlCol="0">
            <a:spAutoFit/>
          </a:bodyPr>
          <a:lstStyle/>
          <a:p>
            <a:r>
              <a:rPr lang="en-GB" sz="3600">
                <a:latin typeface="Open Sans" panose="020B0606030504020204" pitchFamily="34" charset="0"/>
                <a:ea typeface="Open Sans" panose="020B0606030504020204" pitchFamily="34" charset="0"/>
                <a:cs typeface="Open Sans" panose="020B0606030504020204" pitchFamily="34" charset="0"/>
              </a:rPr>
              <a:t>True</a:t>
            </a:r>
          </a:p>
        </p:txBody>
      </p:sp>
      <p:sp>
        <p:nvSpPr>
          <p:cNvPr id="11" name="TextBox 10">
            <a:extLst>
              <a:ext uri="{FF2B5EF4-FFF2-40B4-BE49-F238E27FC236}">
                <a16:creationId xmlns:a16="http://schemas.microsoft.com/office/drawing/2014/main" id="{1B6D25F1-B3F9-6646-4846-FEBFBEFBDA33}"/>
              </a:ext>
            </a:extLst>
          </p:cNvPr>
          <p:cNvSpPr txBox="1"/>
          <p:nvPr/>
        </p:nvSpPr>
        <p:spPr>
          <a:xfrm>
            <a:off x="2298357" y="5085335"/>
            <a:ext cx="3797643" cy="646331"/>
          </a:xfrm>
          <a:prstGeom prst="rect">
            <a:avLst/>
          </a:prstGeom>
          <a:noFill/>
        </p:spPr>
        <p:txBody>
          <a:bodyPr wrap="square" rtlCol="0">
            <a:spAutoFit/>
          </a:bodyPr>
          <a:lstStyle/>
          <a:p>
            <a:r>
              <a:rPr lang="en-GB" sz="3600">
                <a:latin typeface="Open Sans" panose="020B0606030504020204" pitchFamily="34" charset="0"/>
                <a:ea typeface="Open Sans" panose="020B0606030504020204" pitchFamily="34" charset="0"/>
                <a:cs typeface="Open Sans" panose="020B0606030504020204" pitchFamily="34" charset="0"/>
              </a:rPr>
              <a:t>False</a:t>
            </a:r>
          </a:p>
        </p:txBody>
      </p:sp>
      <p:sp>
        <p:nvSpPr>
          <p:cNvPr id="13" name="Rectangle 12">
            <a:extLst>
              <a:ext uri="{FF2B5EF4-FFF2-40B4-BE49-F238E27FC236}">
                <a16:creationId xmlns:a16="http://schemas.microsoft.com/office/drawing/2014/main" id="{51676F7B-7C96-8118-B1D6-420A3F5C6BE1}"/>
              </a:ext>
            </a:extLst>
          </p:cNvPr>
          <p:cNvSpPr/>
          <p:nvPr/>
        </p:nvSpPr>
        <p:spPr>
          <a:xfrm>
            <a:off x="4640379" y="3291000"/>
            <a:ext cx="563458" cy="552997"/>
          </a:xfrm>
          <a:prstGeom prst="rect">
            <a:avLst/>
          </a:prstGeom>
          <a:noFill/>
          <a:ln w="38100">
            <a:solidFill>
              <a:srgbClr val="00B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Rectangle 13">
            <a:extLst>
              <a:ext uri="{FF2B5EF4-FFF2-40B4-BE49-F238E27FC236}">
                <a16:creationId xmlns:a16="http://schemas.microsoft.com/office/drawing/2014/main" id="{7E293767-E15C-82DD-62C6-9A6FE85E3C19}"/>
              </a:ext>
            </a:extLst>
          </p:cNvPr>
          <p:cNvSpPr/>
          <p:nvPr/>
        </p:nvSpPr>
        <p:spPr>
          <a:xfrm>
            <a:off x="4640379" y="5178669"/>
            <a:ext cx="563458" cy="552997"/>
          </a:xfrm>
          <a:prstGeom prst="rect">
            <a:avLst/>
          </a:prstGeom>
          <a:noFill/>
          <a:ln w="38100">
            <a:solidFill>
              <a:srgbClr val="00B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 name="TextBox 2">
            <a:extLst>
              <a:ext uri="{FF2B5EF4-FFF2-40B4-BE49-F238E27FC236}">
                <a16:creationId xmlns:a16="http://schemas.microsoft.com/office/drawing/2014/main" id="{9558BD00-5447-08E9-EF9D-A85B05362B6E}"/>
              </a:ext>
            </a:extLst>
          </p:cNvPr>
          <p:cNvSpPr txBox="1"/>
          <p:nvPr/>
        </p:nvSpPr>
        <p:spPr>
          <a:xfrm>
            <a:off x="1972295" y="322497"/>
            <a:ext cx="7182567" cy="646331"/>
          </a:xfrm>
          <a:prstGeom prst="rect">
            <a:avLst/>
          </a:prstGeom>
          <a:noFill/>
        </p:spPr>
        <p:txBody>
          <a:bodyPr wrap="square" rtlCol="0">
            <a:spAutoFit/>
          </a:bodyPr>
          <a:lstStyle/>
          <a:p>
            <a:r>
              <a:rPr lang="en-GB" sz="3600" b="1">
                <a:latin typeface="Open Sans" panose="020B0606030504020204" pitchFamily="34" charset="0"/>
                <a:ea typeface="Open Sans" panose="020B0606030504020204" pitchFamily="34" charset="0"/>
                <a:cs typeface="Open Sans" panose="020B0606030504020204" pitchFamily="34" charset="0"/>
              </a:rPr>
              <a:t>Climate change &amp; nature quiz!</a:t>
            </a:r>
          </a:p>
        </p:txBody>
      </p:sp>
      <p:pic>
        <p:nvPicPr>
          <p:cNvPr id="6" name="Picture 5" descr="A large icebergs in water with mountains in the background&#10;&#10;Description automatically generated">
            <a:extLst>
              <a:ext uri="{FF2B5EF4-FFF2-40B4-BE49-F238E27FC236}">
                <a16:creationId xmlns:a16="http://schemas.microsoft.com/office/drawing/2014/main" id="{D6DED556-3CC5-204E-3BF3-C252D72E088E}"/>
              </a:ext>
            </a:extLst>
          </p:cNvPr>
          <p:cNvPicPr>
            <a:picLocks noChangeAspect="1"/>
          </p:cNvPicPr>
          <p:nvPr/>
        </p:nvPicPr>
        <p:blipFill>
          <a:blip r:embed="rId5"/>
          <a:stretch>
            <a:fillRect/>
          </a:stretch>
        </p:blipFill>
        <p:spPr>
          <a:xfrm>
            <a:off x="7329164" y="1533747"/>
            <a:ext cx="4485725" cy="4546169"/>
          </a:xfrm>
          <a:prstGeom prst="rect">
            <a:avLst/>
          </a:prstGeom>
        </p:spPr>
      </p:pic>
      <p:sp>
        <p:nvSpPr>
          <p:cNvPr id="8" name="TextBox 7">
            <a:extLst>
              <a:ext uri="{FF2B5EF4-FFF2-40B4-BE49-F238E27FC236}">
                <a16:creationId xmlns:a16="http://schemas.microsoft.com/office/drawing/2014/main" id="{053EC182-FDAF-B8A1-F5ED-B85F406596C5}"/>
              </a:ext>
            </a:extLst>
          </p:cNvPr>
          <p:cNvSpPr txBox="1"/>
          <p:nvPr/>
        </p:nvSpPr>
        <p:spPr>
          <a:xfrm>
            <a:off x="9970576" y="6444711"/>
            <a:ext cx="211810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 WWF - US / Irene </a:t>
            </a:r>
            <a:r>
              <a:rPr lang="en-US" sz="1200" err="1">
                <a:ea typeface="+mn-lt"/>
                <a:cs typeface="+mn-lt"/>
              </a:rPr>
              <a:t>Magafan</a:t>
            </a:r>
            <a:endParaRPr lang="en-US" sz="1200">
              <a:cs typeface="Calibri"/>
            </a:endParaRPr>
          </a:p>
        </p:txBody>
      </p:sp>
    </p:spTree>
    <p:extLst>
      <p:ext uri="{BB962C8B-B14F-4D97-AF65-F5344CB8AC3E}">
        <p14:creationId xmlns:p14="http://schemas.microsoft.com/office/powerpoint/2010/main" val="4072490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3602106-E854-FA20-2369-86142955A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56"/>
            <a:ext cx="1892738" cy="6835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graphical user interface&#10;&#10;Description automatically generated">
            <a:extLst>
              <a:ext uri="{FF2B5EF4-FFF2-40B4-BE49-F238E27FC236}">
                <a16:creationId xmlns:a16="http://schemas.microsoft.com/office/drawing/2014/main" id="{629EAAA2-4D49-5006-7DA5-B06A26C95D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3215" y="203600"/>
            <a:ext cx="2760679" cy="9894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4815962-8BC4-3038-0627-FB62E2495042}"/>
              </a:ext>
            </a:extLst>
          </p:cNvPr>
          <p:cNvSpPr txBox="1"/>
          <p:nvPr/>
        </p:nvSpPr>
        <p:spPr>
          <a:xfrm>
            <a:off x="2162433" y="1692892"/>
            <a:ext cx="5152767" cy="954107"/>
          </a:xfrm>
          <a:prstGeom prst="rect">
            <a:avLst/>
          </a:prstGeom>
          <a:noFill/>
        </p:spPr>
        <p:txBody>
          <a:bodyPr wrap="square" rtlCol="0">
            <a:spAutoFit/>
          </a:bodyPr>
          <a:lstStyle/>
          <a:p>
            <a:r>
              <a:rPr lang="en-GB" sz="2800">
                <a:latin typeface="Open Sans" panose="020B0606030504020204" pitchFamily="34" charset="0"/>
                <a:ea typeface="Open Sans" panose="020B0606030504020204" pitchFamily="34" charset="0"/>
                <a:cs typeface="Open Sans" panose="020B0606030504020204" pitchFamily="34" charset="0"/>
              </a:rPr>
              <a:t>Present day climate change is caused by human activity</a:t>
            </a:r>
          </a:p>
        </p:txBody>
      </p:sp>
      <p:sp>
        <p:nvSpPr>
          <p:cNvPr id="10" name="TextBox 9">
            <a:extLst>
              <a:ext uri="{FF2B5EF4-FFF2-40B4-BE49-F238E27FC236}">
                <a16:creationId xmlns:a16="http://schemas.microsoft.com/office/drawing/2014/main" id="{55DAE7BF-2AFA-5D39-C5BE-465E51201CAB}"/>
              </a:ext>
            </a:extLst>
          </p:cNvPr>
          <p:cNvSpPr txBox="1"/>
          <p:nvPr/>
        </p:nvSpPr>
        <p:spPr>
          <a:xfrm>
            <a:off x="2298357" y="3244334"/>
            <a:ext cx="3797643" cy="646331"/>
          </a:xfrm>
          <a:prstGeom prst="rect">
            <a:avLst/>
          </a:prstGeom>
          <a:noFill/>
        </p:spPr>
        <p:txBody>
          <a:bodyPr wrap="square" rtlCol="0">
            <a:spAutoFit/>
          </a:bodyPr>
          <a:lstStyle/>
          <a:p>
            <a:r>
              <a:rPr lang="en-GB" sz="3600">
                <a:latin typeface="Open Sans" panose="020B0606030504020204" pitchFamily="34" charset="0"/>
                <a:ea typeface="Open Sans" panose="020B0606030504020204" pitchFamily="34" charset="0"/>
                <a:cs typeface="Open Sans" panose="020B0606030504020204" pitchFamily="34" charset="0"/>
              </a:rPr>
              <a:t>True</a:t>
            </a:r>
          </a:p>
        </p:txBody>
      </p:sp>
      <p:sp>
        <p:nvSpPr>
          <p:cNvPr id="11" name="TextBox 10">
            <a:extLst>
              <a:ext uri="{FF2B5EF4-FFF2-40B4-BE49-F238E27FC236}">
                <a16:creationId xmlns:a16="http://schemas.microsoft.com/office/drawing/2014/main" id="{1B6D25F1-B3F9-6646-4846-FEBFBEFBDA33}"/>
              </a:ext>
            </a:extLst>
          </p:cNvPr>
          <p:cNvSpPr txBox="1"/>
          <p:nvPr/>
        </p:nvSpPr>
        <p:spPr>
          <a:xfrm>
            <a:off x="2298357" y="5085335"/>
            <a:ext cx="3797643" cy="646331"/>
          </a:xfrm>
          <a:prstGeom prst="rect">
            <a:avLst/>
          </a:prstGeom>
          <a:noFill/>
        </p:spPr>
        <p:txBody>
          <a:bodyPr wrap="square" rtlCol="0">
            <a:spAutoFit/>
          </a:bodyPr>
          <a:lstStyle/>
          <a:p>
            <a:r>
              <a:rPr lang="en-GB" sz="3600">
                <a:latin typeface="Open Sans" panose="020B0606030504020204" pitchFamily="34" charset="0"/>
                <a:ea typeface="Open Sans" panose="020B0606030504020204" pitchFamily="34" charset="0"/>
                <a:cs typeface="Open Sans" panose="020B0606030504020204" pitchFamily="34" charset="0"/>
              </a:rPr>
              <a:t>False</a:t>
            </a:r>
          </a:p>
        </p:txBody>
      </p:sp>
      <p:sp>
        <p:nvSpPr>
          <p:cNvPr id="13" name="Rectangle 12">
            <a:extLst>
              <a:ext uri="{FF2B5EF4-FFF2-40B4-BE49-F238E27FC236}">
                <a16:creationId xmlns:a16="http://schemas.microsoft.com/office/drawing/2014/main" id="{51676F7B-7C96-8118-B1D6-420A3F5C6BE1}"/>
              </a:ext>
            </a:extLst>
          </p:cNvPr>
          <p:cNvSpPr/>
          <p:nvPr/>
        </p:nvSpPr>
        <p:spPr>
          <a:xfrm>
            <a:off x="4640379" y="3291000"/>
            <a:ext cx="563458" cy="552997"/>
          </a:xfrm>
          <a:prstGeom prst="rect">
            <a:avLst/>
          </a:prstGeom>
          <a:noFill/>
          <a:ln w="38100">
            <a:solidFill>
              <a:srgbClr val="00B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Rectangle 13">
            <a:extLst>
              <a:ext uri="{FF2B5EF4-FFF2-40B4-BE49-F238E27FC236}">
                <a16:creationId xmlns:a16="http://schemas.microsoft.com/office/drawing/2014/main" id="{7E293767-E15C-82DD-62C6-9A6FE85E3C19}"/>
              </a:ext>
            </a:extLst>
          </p:cNvPr>
          <p:cNvSpPr/>
          <p:nvPr/>
        </p:nvSpPr>
        <p:spPr>
          <a:xfrm>
            <a:off x="4640379" y="5178669"/>
            <a:ext cx="563458" cy="552997"/>
          </a:xfrm>
          <a:prstGeom prst="rect">
            <a:avLst/>
          </a:prstGeom>
          <a:noFill/>
          <a:ln w="38100">
            <a:solidFill>
              <a:srgbClr val="00B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 name="TextBox 2">
            <a:extLst>
              <a:ext uri="{FF2B5EF4-FFF2-40B4-BE49-F238E27FC236}">
                <a16:creationId xmlns:a16="http://schemas.microsoft.com/office/drawing/2014/main" id="{9558BD00-5447-08E9-EF9D-A85B05362B6E}"/>
              </a:ext>
            </a:extLst>
          </p:cNvPr>
          <p:cNvSpPr txBox="1"/>
          <p:nvPr/>
        </p:nvSpPr>
        <p:spPr>
          <a:xfrm>
            <a:off x="1972295" y="322497"/>
            <a:ext cx="7182567" cy="646331"/>
          </a:xfrm>
          <a:prstGeom prst="rect">
            <a:avLst/>
          </a:prstGeom>
          <a:noFill/>
        </p:spPr>
        <p:txBody>
          <a:bodyPr wrap="square" rtlCol="0">
            <a:spAutoFit/>
          </a:bodyPr>
          <a:lstStyle/>
          <a:p>
            <a:r>
              <a:rPr lang="en-GB" sz="3600" b="1">
                <a:latin typeface="Open Sans" panose="020B0606030504020204" pitchFamily="34" charset="0"/>
                <a:ea typeface="Open Sans" panose="020B0606030504020204" pitchFamily="34" charset="0"/>
                <a:cs typeface="Open Sans" panose="020B0606030504020204" pitchFamily="34" charset="0"/>
              </a:rPr>
              <a:t>Climate change &amp; nature quiz!</a:t>
            </a:r>
          </a:p>
        </p:txBody>
      </p:sp>
      <p:pic>
        <p:nvPicPr>
          <p:cNvPr id="6" name="Picture 5" descr="A large icebergs in water with mountains in the background&#10;&#10;Description automatically generated">
            <a:extLst>
              <a:ext uri="{FF2B5EF4-FFF2-40B4-BE49-F238E27FC236}">
                <a16:creationId xmlns:a16="http://schemas.microsoft.com/office/drawing/2014/main" id="{D6DED556-3CC5-204E-3BF3-C252D72E088E}"/>
              </a:ext>
            </a:extLst>
          </p:cNvPr>
          <p:cNvPicPr>
            <a:picLocks noChangeAspect="1"/>
          </p:cNvPicPr>
          <p:nvPr/>
        </p:nvPicPr>
        <p:blipFill>
          <a:blip r:embed="rId5"/>
          <a:stretch>
            <a:fillRect/>
          </a:stretch>
        </p:blipFill>
        <p:spPr>
          <a:xfrm>
            <a:off x="7329164" y="1533747"/>
            <a:ext cx="4485725" cy="4546169"/>
          </a:xfrm>
          <a:prstGeom prst="rect">
            <a:avLst/>
          </a:prstGeom>
        </p:spPr>
      </p:pic>
      <p:sp>
        <p:nvSpPr>
          <p:cNvPr id="8" name="TextBox 7">
            <a:extLst>
              <a:ext uri="{FF2B5EF4-FFF2-40B4-BE49-F238E27FC236}">
                <a16:creationId xmlns:a16="http://schemas.microsoft.com/office/drawing/2014/main" id="{053EC182-FDAF-B8A1-F5ED-B85F406596C5}"/>
              </a:ext>
            </a:extLst>
          </p:cNvPr>
          <p:cNvSpPr txBox="1"/>
          <p:nvPr/>
        </p:nvSpPr>
        <p:spPr>
          <a:xfrm>
            <a:off x="9970576" y="6444711"/>
            <a:ext cx="211810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 WWF - US / Irene </a:t>
            </a:r>
            <a:r>
              <a:rPr lang="en-US" sz="1200" err="1">
                <a:ea typeface="+mn-lt"/>
                <a:cs typeface="+mn-lt"/>
              </a:rPr>
              <a:t>Magafan</a:t>
            </a:r>
            <a:endParaRPr lang="en-US" sz="1200">
              <a:cs typeface="Calibri"/>
            </a:endParaRPr>
          </a:p>
        </p:txBody>
      </p:sp>
      <p:sp>
        <p:nvSpPr>
          <p:cNvPr id="2" name="Freeform: Shape 1">
            <a:extLst>
              <a:ext uri="{FF2B5EF4-FFF2-40B4-BE49-F238E27FC236}">
                <a16:creationId xmlns:a16="http://schemas.microsoft.com/office/drawing/2014/main" id="{7C4FA59D-71CB-D5C6-FF5C-846C2CA91A06}"/>
              </a:ext>
            </a:extLst>
          </p:cNvPr>
          <p:cNvSpPr/>
          <p:nvPr/>
        </p:nvSpPr>
        <p:spPr>
          <a:xfrm>
            <a:off x="4732665" y="3223365"/>
            <a:ext cx="771301" cy="525908"/>
          </a:xfrm>
          <a:custGeom>
            <a:avLst/>
            <a:gdLst>
              <a:gd name="connsiteX0" fmla="*/ 0 w 1940011"/>
              <a:gd name="connsiteY0" fmla="*/ 543698 h 1260390"/>
              <a:gd name="connsiteX1" fmla="*/ 284206 w 1940011"/>
              <a:gd name="connsiteY1" fmla="*/ 345990 h 1260390"/>
              <a:gd name="connsiteX2" fmla="*/ 654908 w 1940011"/>
              <a:gd name="connsiteY2" fmla="*/ 902044 h 1260390"/>
              <a:gd name="connsiteX3" fmla="*/ 1742303 w 1940011"/>
              <a:gd name="connsiteY3" fmla="*/ 0 h 1260390"/>
              <a:gd name="connsiteX4" fmla="*/ 1940011 w 1940011"/>
              <a:gd name="connsiteY4" fmla="*/ 222422 h 1260390"/>
              <a:gd name="connsiteX5" fmla="*/ 617838 w 1940011"/>
              <a:gd name="connsiteY5" fmla="*/ 1260390 h 1260390"/>
              <a:gd name="connsiteX6" fmla="*/ 0 w 1940011"/>
              <a:gd name="connsiteY6" fmla="*/ 543698 h 126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0011" h="1260390">
                <a:moveTo>
                  <a:pt x="0" y="543698"/>
                </a:moveTo>
                <a:lnTo>
                  <a:pt x="284206" y="345990"/>
                </a:lnTo>
                <a:lnTo>
                  <a:pt x="654908" y="902044"/>
                </a:lnTo>
                <a:lnTo>
                  <a:pt x="1742303" y="0"/>
                </a:lnTo>
                <a:lnTo>
                  <a:pt x="1940011" y="222422"/>
                </a:lnTo>
                <a:lnTo>
                  <a:pt x="617838" y="1260390"/>
                </a:lnTo>
                <a:lnTo>
                  <a:pt x="0" y="543698"/>
                </a:lnTo>
                <a:close/>
              </a:path>
            </a:pathLst>
          </a:custGeom>
          <a:solidFill>
            <a:srgbClr val="4D5D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1695066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3602106-E854-FA20-2369-86142955A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56"/>
            <a:ext cx="1892738" cy="6835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graphical user interface&#10;&#10;Description automatically generated">
            <a:extLst>
              <a:ext uri="{FF2B5EF4-FFF2-40B4-BE49-F238E27FC236}">
                <a16:creationId xmlns:a16="http://schemas.microsoft.com/office/drawing/2014/main" id="{629EAAA2-4D49-5006-7DA5-B06A26C95D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3215" y="203600"/>
            <a:ext cx="2760679" cy="9894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4815962-8BC4-3038-0627-FB62E2495042}"/>
              </a:ext>
            </a:extLst>
          </p:cNvPr>
          <p:cNvSpPr txBox="1"/>
          <p:nvPr/>
        </p:nvSpPr>
        <p:spPr>
          <a:xfrm>
            <a:off x="2162433" y="1692892"/>
            <a:ext cx="5152767" cy="1384995"/>
          </a:xfrm>
          <a:prstGeom prst="rect">
            <a:avLst/>
          </a:prstGeom>
          <a:noFill/>
        </p:spPr>
        <p:txBody>
          <a:bodyPr wrap="square" rtlCol="0">
            <a:spAutoFit/>
          </a:bodyPr>
          <a:lstStyle/>
          <a:p>
            <a:r>
              <a:rPr lang="en-GB" sz="2800">
                <a:latin typeface="Open Sans" panose="020B0606030504020204" pitchFamily="34" charset="0"/>
                <a:ea typeface="Open Sans" panose="020B0606030504020204" pitchFamily="34" charset="0"/>
                <a:cs typeface="Open Sans" panose="020B0606030504020204" pitchFamily="34" charset="0"/>
              </a:rPr>
              <a:t>The UK is one of the most nature depleted countries in the world</a:t>
            </a:r>
          </a:p>
        </p:txBody>
      </p:sp>
      <p:sp>
        <p:nvSpPr>
          <p:cNvPr id="10" name="TextBox 9">
            <a:extLst>
              <a:ext uri="{FF2B5EF4-FFF2-40B4-BE49-F238E27FC236}">
                <a16:creationId xmlns:a16="http://schemas.microsoft.com/office/drawing/2014/main" id="{55DAE7BF-2AFA-5D39-C5BE-465E51201CAB}"/>
              </a:ext>
            </a:extLst>
          </p:cNvPr>
          <p:cNvSpPr txBox="1"/>
          <p:nvPr/>
        </p:nvSpPr>
        <p:spPr>
          <a:xfrm>
            <a:off x="2298357" y="3244334"/>
            <a:ext cx="3797643" cy="646331"/>
          </a:xfrm>
          <a:prstGeom prst="rect">
            <a:avLst/>
          </a:prstGeom>
          <a:noFill/>
        </p:spPr>
        <p:txBody>
          <a:bodyPr wrap="square" rtlCol="0">
            <a:spAutoFit/>
          </a:bodyPr>
          <a:lstStyle/>
          <a:p>
            <a:r>
              <a:rPr lang="en-GB" sz="3600">
                <a:latin typeface="Open Sans" panose="020B0606030504020204" pitchFamily="34" charset="0"/>
                <a:ea typeface="Open Sans" panose="020B0606030504020204" pitchFamily="34" charset="0"/>
                <a:cs typeface="Open Sans" panose="020B0606030504020204" pitchFamily="34" charset="0"/>
              </a:rPr>
              <a:t>True</a:t>
            </a:r>
          </a:p>
        </p:txBody>
      </p:sp>
      <p:sp>
        <p:nvSpPr>
          <p:cNvPr id="11" name="TextBox 10">
            <a:extLst>
              <a:ext uri="{FF2B5EF4-FFF2-40B4-BE49-F238E27FC236}">
                <a16:creationId xmlns:a16="http://schemas.microsoft.com/office/drawing/2014/main" id="{1B6D25F1-B3F9-6646-4846-FEBFBEFBDA33}"/>
              </a:ext>
            </a:extLst>
          </p:cNvPr>
          <p:cNvSpPr txBox="1"/>
          <p:nvPr/>
        </p:nvSpPr>
        <p:spPr>
          <a:xfrm>
            <a:off x="2298357" y="5085335"/>
            <a:ext cx="3797643" cy="646331"/>
          </a:xfrm>
          <a:prstGeom prst="rect">
            <a:avLst/>
          </a:prstGeom>
          <a:noFill/>
        </p:spPr>
        <p:txBody>
          <a:bodyPr wrap="square" rtlCol="0">
            <a:spAutoFit/>
          </a:bodyPr>
          <a:lstStyle/>
          <a:p>
            <a:r>
              <a:rPr lang="en-GB" sz="3600">
                <a:latin typeface="Open Sans" panose="020B0606030504020204" pitchFamily="34" charset="0"/>
                <a:ea typeface="Open Sans" panose="020B0606030504020204" pitchFamily="34" charset="0"/>
                <a:cs typeface="Open Sans" panose="020B0606030504020204" pitchFamily="34" charset="0"/>
              </a:rPr>
              <a:t>False</a:t>
            </a:r>
          </a:p>
        </p:txBody>
      </p:sp>
      <p:sp>
        <p:nvSpPr>
          <p:cNvPr id="13" name="Rectangle 12">
            <a:extLst>
              <a:ext uri="{FF2B5EF4-FFF2-40B4-BE49-F238E27FC236}">
                <a16:creationId xmlns:a16="http://schemas.microsoft.com/office/drawing/2014/main" id="{51676F7B-7C96-8118-B1D6-420A3F5C6BE1}"/>
              </a:ext>
            </a:extLst>
          </p:cNvPr>
          <p:cNvSpPr/>
          <p:nvPr/>
        </p:nvSpPr>
        <p:spPr>
          <a:xfrm>
            <a:off x="4640379" y="3291000"/>
            <a:ext cx="563458" cy="552997"/>
          </a:xfrm>
          <a:prstGeom prst="rect">
            <a:avLst/>
          </a:prstGeom>
          <a:noFill/>
          <a:ln w="38100">
            <a:solidFill>
              <a:srgbClr val="00B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Rectangle 13">
            <a:extLst>
              <a:ext uri="{FF2B5EF4-FFF2-40B4-BE49-F238E27FC236}">
                <a16:creationId xmlns:a16="http://schemas.microsoft.com/office/drawing/2014/main" id="{7E293767-E15C-82DD-62C6-9A6FE85E3C19}"/>
              </a:ext>
            </a:extLst>
          </p:cNvPr>
          <p:cNvSpPr/>
          <p:nvPr/>
        </p:nvSpPr>
        <p:spPr>
          <a:xfrm>
            <a:off x="4640379" y="5178669"/>
            <a:ext cx="563458" cy="552997"/>
          </a:xfrm>
          <a:prstGeom prst="rect">
            <a:avLst/>
          </a:prstGeom>
          <a:noFill/>
          <a:ln w="38100">
            <a:solidFill>
              <a:srgbClr val="00B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5" name="Picture 2">
            <a:extLst>
              <a:ext uri="{FF2B5EF4-FFF2-40B4-BE49-F238E27FC236}">
                <a16:creationId xmlns:a16="http://schemas.microsoft.com/office/drawing/2014/main" id="{647ABBFC-FD0F-8814-5556-23AD8CBDAF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3685" y="1529163"/>
            <a:ext cx="4478895" cy="4493159"/>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a:extLst>
              <a:ext uri="{FF2B5EF4-FFF2-40B4-BE49-F238E27FC236}">
                <a16:creationId xmlns:a16="http://schemas.microsoft.com/office/drawing/2014/main" id="{6E4A4B6E-A7BF-E5A4-C63E-F78E66F1EEB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040" t="32853" r="3040" b="1630"/>
          <a:stretch/>
        </p:blipFill>
        <p:spPr bwMode="auto">
          <a:xfrm>
            <a:off x="7073685" y="1529163"/>
            <a:ext cx="4478895" cy="4493160"/>
          </a:xfrm>
          <a:prstGeom prst="ellipse">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8BF8541-1868-F7C0-EA35-26C89424AFD4}"/>
              </a:ext>
            </a:extLst>
          </p:cNvPr>
          <p:cNvSpPr txBox="1"/>
          <p:nvPr/>
        </p:nvSpPr>
        <p:spPr>
          <a:xfrm>
            <a:off x="9687168" y="6485333"/>
            <a:ext cx="2642381" cy="276999"/>
          </a:xfrm>
          <a:prstGeom prst="rect">
            <a:avLst/>
          </a:prstGeom>
          <a:noFill/>
        </p:spPr>
        <p:txBody>
          <a:bodyPr wrap="square">
            <a:spAutoFit/>
          </a:bodyPr>
          <a:lstStyle/>
          <a:p>
            <a:r>
              <a:rPr lang="en-GB" sz="1200">
                <a:latin typeface="Open Sans" panose="020B0606030504020204" pitchFamily="34" charset="0"/>
                <a:ea typeface="Open Sans" panose="020B0606030504020204" pitchFamily="34" charset="0"/>
                <a:cs typeface="Open Sans" panose="020B0606030504020204" pitchFamily="34" charset="0"/>
              </a:rPr>
              <a:t>© Andrew Parkinson / WWF-UK</a:t>
            </a:r>
          </a:p>
        </p:txBody>
      </p:sp>
      <p:sp>
        <p:nvSpPr>
          <p:cNvPr id="3" name="TextBox 2">
            <a:extLst>
              <a:ext uri="{FF2B5EF4-FFF2-40B4-BE49-F238E27FC236}">
                <a16:creationId xmlns:a16="http://schemas.microsoft.com/office/drawing/2014/main" id="{A21DD87C-E401-F282-9376-71C3D09537B2}"/>
              </a:ext>
            </a:extLst>
          </p:cNvPr>
          <p:cNvSpPr txBox="1"/>
          <p:nvPr/>
        </p:nvSpPr>
        <p:spPr>
          <a:xfrm>
            <a:off x="1972295" y="322497"/>
            <a:ext cx="7182567" cy="646331"/>
          </a:xfrm>
          <a:prstGeom prst="rect">
            <a:avLst/>
          </a:prstGeom>
          <a:noFill/>
        </p:spPr>
        <p:txBody>
          <a:bodyPr wrap="square" rtlCol="0">
            <a:spAutoFit/>
          </a:bodyPr>
          <a:lstStyle/>
          <a:p>
            <a:r>
              <a:rPr lang="en-GB" sz="3600" b="1">
                <a:latin typeface="Open Sans" panose="020B0606030504020204" pitchFamily="34" charset="0"/>
                <a:ea typeface="Open Sans" panose="020B0606030504020204" pitchFamily="34" charset="0"/>
                <a:cs typeface="Open Sans" panose="020B0606030504020204" pitchFamily="34" charset="0"/>
              </a:rPr>
              <a:t>Climate change &amp; nature quiz!</a:t>
            </a:r>
          </a:p>
        </p:txBody>
      </p:sp>
    </p:spTree>
    <p:extLst>
      <p:ext uri="{BB962C8B-B14F-4D97-AF65-F5344CB8AC3E}">
        <p14:creationId xmlns:p14="http://schemas.microsoft.com/office/powerpoint/2010/main" val="2682073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3602106-E854-FA20-2369-86142955A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56"/>
            <a:ext cx="1892738" cy="6835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graphical user interface&#10;&#10;Description automatically generated">
            <a:extLst>
              <a:ext uri="{FF2B5EF4-FFF2-40B4-BE49-F238E27FC236}">
                <a16:creationId xmlns:a16="http://schemas.microsoft.com/office/drawing/2014/main" id="{629EAAA2-4D49-5006-7DA5-B06A26C95D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3215" y="203600"/>
            <a:ext cx="2760679" cy="9894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4815962-8BC4-3038-0627-FB62E2495042}"/>
              </a:ext>
            </a:extLst>
          </p:cNvPr>
          <p:cNvSpPr txBox="1"/>
          <p:nvPr/>
        </p:nvSpPr>
        <p:spPr>
          <a:xfrm>
            <a:off x="2162433" y="1692892"/>
            <a:ext cx="5152767" cy="1384995"/>
          </a:xfrm>
          <a:prstGeom prst="rect">
            <a:avLst/>
          </a:prstGeom>
          <a:noFill/>
        </p:spPr>
        <p:txBody>
          <a:bodyPr wrap="square" rtlCol="0">
            <a:spAutoFit/>
          </a:bodyPr>
          <a:lstStyle/>
          <a:p>
            <a:r>
              <a:rPr lang="en-GB" sz="2800">
                <a:latin typeface="Open Sans" panose="020B0606030504020204" pitchFamily="34" charset="0"/>
                <a:ea typeface="Open Sans" panose="020B0606030504020204" pitchFamily="34" charset="0"/>
                <a:cs typeface="Open Sans" panose="020B0606030504020204" pitchFamily="34" charset="0"/>
              </a:rPr>
              <a:t>The UK is one of the most nature depleted countries in the world</a:t>
            </a:r>
          </a:p>
        </p:txBody>
      </p:sp>
      <p:sp>
        <p:nvSpPr>
          <p:cNvPr id="10" name="TextBox 9">
            <a:extLst>
              <a:ext uri="{FF2B5EF4-FFF2-40B4-BE49-F238E27FC236}">
                <a16:creationId xmlns:a16="http://schemas.microsoft.com/office/drawing/2014/main" id="{55DAE7BF-2AFA-5D39-C5BE-465E51201CAB}"/>
              </a:ext>
            </a:extLst>
          </p:cNvPr>
          <p:cNvSpPr txBox="1"/>
          <p:nvPr/>
        </p:nvSpPr>
        <p:spPr>
          <a:xfrm>
            <a:off x="2298357" y="3244334"/>
            <a:ext cx="3797643" cy="646331"/>
          </a:xfrm>
          <a:prstGeom prst="rect">
            <a:avLst/>
          </a:prstGeom>
          <a:noFill/>
        </p:spPr>
        <p:txBody>
          <a:bodyPr wrap="square" rtlCol="0">
            <a:spAutoFit/>
          </a:bodyPr>
          <a:lstStyle/>
          <a:p>
            <a:r>
              <a:rPr lang="en-GB" sz="3600">
                <a:latin typeface="Open Sans" panose="020B0606030504020204" pitchFamily="34" charset="0"/>
                <a:ea typeface="Open Sans" panose="020B0606030504020204" pitchFamily="34" charset="0"/>
                <a:cs typeface="Open Sans" panose="020B0606030504020204" pitchFamily="34" charset="0"/>
              </a:rPr>
              <a:t>True</a:t>
            </a:r>
          </a:p>
        </p:txBody>
      </p:sp>
      <p:sp>
        <p:nvSpPr>
          <p:cNvPr id="11" name="TextBox 10">
            <a:extLst>
              <a:ext uri="{FF2B5EF4-FFF2-40B4-BE49-F238E27FC236}">
                <a16:creationId xmlns:a16="http://schemas.microsoft.com/office/drawing/2014/main" id="{1B6D25F1-B3F9-6646-4846-FEBFBEFBDA33}"/>
              </a:ext>
            </a:extLst>
          </p:cNvPr>
          <p:cNvSpPr txBox="1"/>
          <p:nvPr/>
        </p:nvSpPr>
        <p:spPr>
          <a:xfrm>
            <a:off x="2298357" y="5085335"/>
            <a:ext cx="3797643" cy="646331"/>
          </a:xfrm>
          <a:prstGeom prst="rect">
            <a:avLst/>
          </a:prstGeom>
          <a:noFill/>
        </p:spPr>
        <p:txBody>
          <a:bodyPr wrap="square" rtlCol="0">
            <a:spAutoFit/>
          </a:bodyPr>
          <a:lstStyle/>
          <a:p>
            <a:r>
              <a:rPr lang="en-GB" sz="3600">
                <a:latin typeface="Open Sans" panose="020B0606030504020204" pitchFamily="34" charset="0"/>
                <a:ea typeface="Open Sans" panose="020B0606030504020204" pitchFamily="34" charset="0"/>
                <a:cs typeface="Open Sans" panose="020B0606030504020204" pitchFamily="34" charset="0"/>
              </a:rPr>
              <a:t>False</a:t>
            </a:r>
          </a:p>
        </p:txBody>
      </p:sp>
      <p:sp>
        <p:nvSpPr>
          <p:cNvPr id="13" name="Rectangle 12">
            <a:extLst>
              <a:ext uri="{FF2B5EF4-FFF2-40B4-BE49-F238E27FC236}">
                <a16:creationId xmlns:a16="http://schemas.microsoft.com/office/drawing/2014/main" id="{51676F7B-7C96-8118-B1D6-420A3F5C6BE1}"/>
              </a:ext>
            </a:extLst>
          </p:cNvPr>
          <p:cNvSpPr/>
          <p:nvPr/>
        </p:nvSpPr>
        <p:spPr>
          <a:xfrm>
            <a:off x="4640379" y="3291000"/>
            <a:ext cx="563458" cy="552997"/>
          </a:xfrm>
          <a:prstGeom prst="rect">
            <a:avLst/>
          </a:prstGeom>
          <a:noFill/>
          <a:ln w="38100">
            <a:solidFill>
              <a:srgbClr val="00B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Rectangle 13">
            <a:extLst>
              <a:ext uri="{FF2B5EF4-FFF2-40B4-BE49-F238E27FC236}">
                <a16:creationId xmlns:a16="http://schemas.microsoft.com/office/drawing/2014/main" id="{7E293767-E15C-82DD-62C6-9A6FE85E3C19}"/>
              </a:ext>
            </a:extLst>
          </p:cNvPr>
          <p:cNvSpPr/>
          <p:nvPr/>
        </p:nvSpPr>
        <p:spPr>
          <a:xfrm>
            <a:off x="4640379" y="5178669"/>
            <a:ext cx="563458" cy="552997"/>
          </a:xfrm>
          <a:prstGeom prst="rect">
            <a:avLst/>
          </a:prstGeom>
          <a:noFill/>
          <a:ln w="38100">
            <a:solidFill>
              <a:srgbClr val="00B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5" name="Picture 2">
            <a:extLst>
              <a:ext uri="{FF2B5EF4-FFF2-40B4-BE49-F238E27FC236}">
                <a16:creationId xmlns:a16="http://schemas.microsoft.com/office/drawing/2014/main" id="{647ABBFC-FD0F-8814-5556-23AD8CBDAF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3685" y="1529163"/>
            <a:ext cx="4478895" cy="4493159"/>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Shape 2">
            <a:extLst>
              <a:ext uri="{FF2B5EF4-FFF2-40B4-BE49-F238E27FC236}">
                <a16:creationId xmlns:a16="http://schemas.microsoft.com/office/drawing/2014/main" id="{21B60753-C87E-754C-38E9-5838A5B259A7}"/>
              </a:ext>
            </a:extLst>
          </p:cNvPr>
          <p:cNvSpPr/>
          <p:nvPr/>
        </p:nvSpPr>
        <p:spPr>
          <a:xfrm>
            <a:off x="4710253" y="3249834"/>
            <a:ext cx="771301" cy="525908"/>
          </a:xfrm>
          <a:custGeom>
            <a:avLst/>
            <a:gdLst>
              <a:gd name="connsiteX0" fmla="*/ 0 w 1940011"/>
              <a:gd name="connsiteY0" fmla="*/ 543698 h 1260390"/>
              <a:gd name="connsiteX1" fmla="*/ 284206 w 1940011"/>
              <a:gd name="connsiteY1" fmla="*/ 345990 h 1260390"/>
              <a:gd name="connsiteX2" fmla="*/ 654908 w 1940011"/>
              <a:gd name="connsiteY2" fmla="*/ 902044 h 1260390"/>
              <a:gd name="connsiteX3" fmla="*/ 1742303 w 1940011"/>
              <a:gd name="connsiteY3" fmla="*/ 0 h 1260390"/>
              <a:gd name="connsiteX4" fmla="*/ 1940011 w 1940011"/>
              <a:gd name="connsiteY4" fmla="*/ 222422 h 1260390"/>
              <a:gd name="connsiteX5" fmla="*/ 617838 w 1940011"/>
              <a:gd name="connsiteY5" fmla="*/ 1260390 h 1260390"/>
              <a:gd name="connsiteX6" fmla="*/ 0 w 1940011"/>
              <a:gd name="connsiteY6" fmla="*/ 543698 h 126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0011" h="1260390">
                <a:moveTo>
                  <a:pt x="0" y="543698"/>
                </a:moveTo>
                <a:lnTo>
                  <a:pt x="284206" y="345990"/>
                </a:lnTo>
                <a:lnTo>
                  <a:pt x="654908" y="902044"/>
                </a:lnTo>
                <a:lnTo>
                  <a:pt x="1742303" y="0"/>
                </a:lnTo>
                <a:lnTo>
                  <a:pt x="1940011" y="222422"/>
                </a:lnTo>
                <a:lnTo>
                  <a:pt x="617838" y="1260390"/>
                </a:lnTo>
                <a:lnTo>
                  <a:pt x="0" y="543698"/>
                </a:lnTo>
                <a:close/>
              </a:path>
            </a:pathLst>
          </a:custGeom>
          <a:solidFill>
            <a:srgbClr val="4D5D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28674" name="Picture 2">
            <a:extLst>
              <a:ext uri="{FF2B5EF4-FFF2-40B4-BE49-F238E27FC236}">
                <a16:creationId xmlns:a16="http://schemas.microsoft.com/office/drawing/2014/main" id="{6E4A4B6E-A7BF-E5A4-C63E-F78E66F1EEB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040" t="32853" r="3040" b="1630"/>
          <a:stretch/>
        </p:blipFill>
        <p:spPr bwMode="auto">
          <a:xfrm>
            <a:off x="7073685" y="1529163"/>
            <a:ext cx="4478895" cy="4493160"/>
          </a:xfrm>
          <a:prstGeom prst="ellipse">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DEE9E03-B830-CE92-5850-AB4DF2ECF9E3}"/>
              </a:ext>
            </a:extLst>
          </p:cNvPr>
          <p:cNvSpPr txBox="1"/>
          <p:nvPr/>
        </p:nvSpPr>
        <p:spPr>
          <a:xfrm>
            <a:off x="9687168" y="6485333"/>
            <a:ext cx="2642381" cy="276999"/>
          </a:xfrm>
          <a:prstGeom prst="rect">
            <a:avLst/>
          </a:prstGeom>
          <a:noFill/>
        </p:spPr>
        <p:txBody>
          <a:bodyPr wrap="square">
            <a:spAutoFit/>
          </a:bodyPr>
          <a:lstStyle/>
          <a:p>
            <a:r>
              <a:rPr lang="en-GB" sz="1200">
                <a:latin typeface="Open Sans" panose="020B0606030504020204" pitchFamily="34" charset="0"/>
                <a:ea typeface="Open Sans" panose="020B0606030504020204" pitchFamily="34" charset="0"/>
                <a:cs typeface="Open Sans" panose="020B0606030504020204" pitchFamily="34" charset="0"/>
              </a:rPr>
              <a:t>© Andrew Parkinson / WWF-UK</a:t>
            </a:r>
          </a:p>
        </p:txBody>
      </p:sp>
      <p:sp>
        <p:nvSpPr>
          <p:cNvPr id="7" name="TextBox 6">
            <a:extLst>
              <a:ext uri="{FF2B5EF4-FFF2-40B4-BE49-F238E27FC236}">
                <a16:creationId xmlns:a16="http://schemas.microsoft.com/office/drawing/2014/main" id="{1655B052-5680-D548-5D31-89304DA40688}"/>
              </a:ext>
            </a:extLst>
          </p:cNvPr>
          <p:cNvSpPr txBox="1"/>
          <p:nvPr/>
        </p:nvSpPr>
        <p:spPr>
          <a:xfrm>
            <a:off x="1972295" y="322497"/>
            <a:ext cx="7182567" cy="646331"/>
          </a:xfrm>
          <a:prstGeom prst="rect">
            <a:avLst/>
          </a:prstGeom>
          <a:noFill/>
        </p:spPr>
        <p:txBody>
          <a:bodyPr wrap="square" rtlCol="0">
            <a:spAutoFit/>
          </a:bodyPr>
          <a:lstStyle/>
          <a:p>
            <a:r>
              <a:rPr lang="en-GB" sz="3600" b="1">
                <a:latin typeface="Open Sans" panose="020B0606030504020204" pitchFamily="34" charset="0"/>
                <a:ea typeface="Open Sans" panose="020B0606030504020204" pitchFamily="34" charset="0"/>
                <a:cs typeface="Open Sans" panose="020B0606030504020204" pitchFamily="34" charset="0"/>
              </a:rPr>
              <a:t>Climate change &amp; nature quiz!</a:t>
            </a:r>
          </a:p>
        </p:txBody>
      </p:sp>
    </p:spTree>
    <p:extLst>
      <p:ext uri="{BB962C8B-B14F-4D97-AF65-F5344CB8AC3E}">
        <p14:creationId xmlns:p14="http://schemas.microsoft.com/office/powerpoint/2010/main" val="2465593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3602106-E854-FA20-2369-86142955A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56"/>
            <a:ext cx="1892738" cy="68355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graphical user interface&#10;&#10;Description automatically generated">
            <a:extLst>
              <a:ext uri="{FF2B5EF4-FFF2-40B4-BE49-F238E27FC236}">
                <a16:creationId xmlns:a16="http://schemas.microsoft.com/office/drawing/2014/main" id="{629EAAA2-4D49-5006-7DA5-B06A26C95D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3215" y="203600"/>
            <a:ext cx="2760679" cy="9894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4815962-8BC4-3038-0627-FB62E2495042}"/>
              </a:ext>
            </a:extLst>
          </p:cNvPr>
          <p:cNvSpPr txBox="1"/>
          <p:nvPr/>
        </p:nvSpPr>
        <p:spPr>
          <a:xfrm>
            <a:off x="2162433" y="1692892"/>
            <a:ext cx="5177481" cy="1384995"/>
          </a:xfrm>
          <a:prstGeom prst="rect">
            <a:avLst/>
          </a:prstGeom>
          <a:noFill/>
        </p:spPr>
        <p:txBody>
          <a:bodyPr wrap="square" rtlCol="0">
            <a:spAutoFit/>
          </a:bodyPr>
          <a:lstStyle/>
          <a:p>
            <a:r>
              <a:rPr lang="en-GB" sz="2800">
                <a:latin typeface="Open Sans" panose="020B0606030504020204" pitchFamily="34" charset="0"/>
                <a:ea typeface="Open Sans" panose="020B0606030504020204" pitchFamily="34" charset="0"/>
                <a:cs typeface="Open Sans" panose="020B0606030504020204" pitchFamily="34" charset="0"/>
              </a:rPr>
              <a:t>Which of these factors influences the sex of baby green turtles?</a:t>
            </a:r>
          </a:p>
        </p:txBody>
      </p:sp>
      <p:sp>
        <p:nvSpPr>
          <p:cNvPr id="10" name="TextBox 9">
            <a:extLst>
              <a:ext uri="{FF2B5EF4-FFF2-40B4-BE49-F238E27FC236}">
                <a16:creationId xmlns:a16="http://schemas.microsoft.com/office/drawing/2014/main" id="{55DAE7BF-2AFA-5D39-C5BE-465E51201CAB}"/>
              </a:ext>
            </a:extLst>
          </p:cNvPr>
          <p:cNvSpPr txBox="1"/>
          <p:nvPr/>
        </p:nvSpPr>
        <p:spPr>
          <a:xfrm>
            <a:off x="2298357" y="3244334"/>
            <a:ext cx="3797643" cy="646331"/>
          </a:xfrm>
          <a:prstGeom prst="rect">
            <a:avLst/>
          </a:prstGeom>
          <a:noFill/>
        </p:spPr>
        <p:txBody>
          <a:bodyPr wrap="square" rtlCol="0">
            <a:spAutoFit/>
          </a:bodyPr>
          <a:lstStyle/>
          <a:p>
            <a:r>
              <a:rPr lang="en-GB" sz="3600">
                <a:latin typeface="Open Sans" panose="020B0606030504020204" pitchFamily="34" charset="0"/>
                <a:ea typeface="Open Sans" panose="020B0606030504020204" pitchFamily="34" charset="0"/>
                <a:cs typeface="Open Sans" panose="020B0606030504020204" pitchFamily="34" charset="0"/>
              </a:rPr>
              <a:t>Amount of rain</a:t>
            </a:r>
          </a:p>
        </p:txBody>
      </p:sp>
      <p:sp>
        <p:nvSpPr>
          <p:cNvPr id="11" name="TextBox 10">
            <a:extLst>
              <a:ext uri="{FF2B5EF4-FFF2-40B4-BE49-F238E27FC236}">
                <a16:creationId xmlns:a16="http://schemas.microsoft.com/office/drawing/2014/main" id="{1B6D25F1-B3F9-6646-4846-FEBFBEFBDA33}"/>
              </a:ext>
            </a:extLst>
          </p:cNvPr>
          <p:cNvSpPr txBox="1"/>
          <p:nvPr/>
        </p:nvSpPr>
        <p:spPr>
          <a:xfrm>
            <a:off x="2298357" y="4343691"/>
            <a:ext cx="3797643" cy="646331"/>
          </a:xfrm>
          <a:prstGeom prst="rect">
            <a:avLst/>
          </a:prstGeom>
          <a:noFill/>
        </p:spPr>
        <p:txBody>
          <a:bodyPr wrap="square" rtlCol="0">
            <a:spAutoFit/>
          </a:bodyPr>
          <a:lstStyle/>
          <a:p>
            <a:r>
              <a:rPr lang="en-GB" sz="3600">
                <a:latin typeface="Open Sans" panose="020B0606030504020204" pitchFamily="34" charset="0"/>
                <a:ea typeface="Open Sans" panose="020B0606030504020204" pitchFamily="34" charset="0"/>
                <a:cs typeface="Open Sans" panose="020B0606030504020204" pitchFamily="34" charset="0"/>
              </a:rPr>
              <a:t>Temperature</a:t>
            </a:r>
          </a:p>
        </p:txBody>
      </p:sp>
      <p:sp>
        <p:nvSpPr>
          <p:cNvPr id="13" name="Rectangle 12">
            <a:extLst>
              <a:ext uri="{FF2B5EF4-FFF2-40B4-BE49-F238E27FC236}">
                <a16:creationId xmlns:a16="http://schemas.microsoft.com/office/drawing/2014/main" id="{51676F7B-7C96-8118-B1D6-420A3F5C6BE1}"/>
              </a:ext>
            </a:extLst>
          </p:cNvPr>
          <p:cNvSpPr/>
          <p:nvPr/>
        </p:nvSpPr>
        <p:spPr>
          <a:xfrm>
            <a:off x="6123199" y="3291000"/>
            <a:ext cx="563458" cy="552997"/>
          </a:xfrm>
          <a:prstGeom prst="rect">
            <a:avLst/>
          </a:prstGeom>
          <a:noFill/>
          <a:ln w="38100">
            <a:solidFill>
              <a:srgbClr val="00B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Rectangle 13">
            <a:extLst>
              <a:ext uri="{FF2B5EF4-FFF2-40B4-BE49-F238E27FC236}">
                <a16:creationId xmlns:a16="http://schemas.microsoft.com/office/drawing/2014/main" id="{7E293767-E15C-82DD-62C6-9A6FE85E3C19}"/>
              </a:ext>
            </a:extLst>
          </p:cNvPr>
          <p:cNvSpPr/>
          <p:nvPr/>
        </p:nvSpPr>
        <p:spPr>
          <a:xfrm>
            <a:off x="6123199" y="5697656"/>
            <a:ext cx="563458" cy="552997"/>
          </a:xfrm>
          <a:prstGeom prst="rect">
            <a:avLst/>
          </a:prstGeom>
          <a:noFill/>
          <a:ln w="38100">
            <a:solidFill>
              <a:srgbClr val="00B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extBox 1">
            <a:extLst>
              <a:ext uri="{FF2B5EF4-FFF2-40B4-BE49-F238E27FC236}">
                <a16:creationId xmlns:a16="http://schemas.microsoft.com/office/drawing/2014/main" id="{D51E1B8C-5809-EDBA-7E1F-C3EBD56C507D}"/>
              </a:ext>
            </a:extLst>
          </p:cNvPr>
          <p:cNvSpPr txBox="1"/>
          <p:nvPr/>
        </p:nvSpPr>
        <p:spPr>
          <a:xfrm>
            <a:off x="2298357" y="5373989"/>
            <a:ext cx="3797643" cy="1200329"/>
          </a:xfrm>
          <a:prstGeom prst="rect">
            <a:avLst/>
          </a:prstGeom>
          <a:noFill/>
        </p:spPr>
        <p:txBody>
          <a:bodyPr wrap="square" rtlCol="0">
            <a:spAutoFit/>
          </a:bodyPr>
          <a:lstStyle/>
          <a:p>
            <a:r>
              <a:rPr lang="en-GB" sz="3600">
                <a:latin typeface="Open Sans" panose="020B0606030504020204" pitchFamily="34" charset="0"/>
                <a:ea typeface="Open Sans" panose="020B0606030504020204" pitchFamily="34" charset="0"/>
                <a:cs typeface="Open Sans" panose="020B0606030504020204" pitchFamily="34" charset="0"/>
              </a:rPr>
              <a:t>Amount of food mother gets</a:t>
            </a:r>
          </a:p>
        </p:txBody>
      </p:sp>
      <p:sp>
        <p:nvSpPr>
          <p:cNvPr id="3" name="Rectangle 2">
            <a:extLst>
              <a:ext uri="{FF2B5EF4-FFF2-40B4-BE49-F238E27FC236}">
                <a16:creationId xmlns:a16="http://schemas.microsoft.com/office/drawing/2014/main" id="{E4C9A5B5-8F5F-59B1-FDFB-CF2625CD41F9}"/>
              </a:ext>
            </a:extLst>
          </p:cNvPr>
          <p:cNvSpPr/>
          <p:nvPr/>
        </p:nvSpPr>
        <p:spPr>
          <a:xfrm>
            <a:off x="6123199" y="4458639"/>
            <a:ext cx="563458" cy="552997"/>
          </a:xfrm>
          <a:prstGeom prst="rect">
            <a:avLst/>
          </a:prstGeom>
          <a:noFill/>
          <a:ln w="38100">
            <a:solidFill>
              <a:srgbClr val="00B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2050" name="Picture 2">
            <a:extLst>
              <a:ext uri="{FF2B5EF4-FFF2-40B4-BE49-F238E27FC236}">
                <a16:creationId xmlns:a16="http://schemas.microsoft.com/office/drawing/2014/main" id="{6B6667CB-BC53-CCB1-B5A1-4E481A81F57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880" t="269" r="11075" b="-269"/>
          <a:stretch/>
        </p:blipFill>
        <p:spPr bwMode="auto">
          <a:xfrm>
            <a:off x="7073685" y="1541520"/>
            <a:ext cx="4611384" cy="4594267"/>
          </a:xfrm>
          <a:prstGeom prst="ellipse">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20E3C94-9CE6-1D27-CCFC-B428F32EE9A0}"/>
              </a:ext>
            </a:extLst>
          </p:cNvPr>
          <p:cNvSpPr txBox="1"/>
          <p:nvPr/>
        </p:nvSpPr>
        <p:spPr>
          <a:xfrm>
            <a:off x="8206050" y="6515900"/>
            <a:ext cx="4024655" cy="276999"/>
          </a:xfrm>
          <a:prstGeom prst="rect">
            <a:avLst/>
          </a:prstGeom>
          <a:noFill/>
        </p:spPr>
        <p:txBody>
          <a:bodyPr wrap="square">
            <a:spAutoFit/>
          </a:bodyPr>
          <a:lstStyle/>
          <a:p>
            <a:r>
              <a:rPr lang="en-GB" sz="1200" b="0" i="0" u="none" strike="noStrike">
                <a:effectLst/>
                <a:latin typeface="Open Sans" panose="020B0606030504020204" pitchFamily="34" charset="0"/>
                <a:ea typeface="Open Sans" panose="020B0606030504020204" pitchFamily="34" charset="0"/>
                <a:cs typeface="Open Sans" panose="020B0606030504020204" pitchFamily="34" charset="0"/>
              </a:rPr>
              <a:t>© Magnus Lundgren / Wild Wonders of China / WWF </a:t>
            </a:r>
            <a:r>
              <a:rPr lang="en-GB" sz="1200" b="0" i="0">
                <a:effectLst/>
                <a:latin typeface="Open Sans" panose="020B0606030504020204" pitchFamily="34" charset="0"/>
                <a:ea typeface="Open Sans" panose="020B0606030504020204" pitchFamily="34" charset="0"/>
                <a:cs typeface="Open Sans" panose="020B0606030504020204" pitchFamily="34" charset="0"/>
              </a:rPr>
              <a:t>​</a:t>
            </a:r>
            <a:endParaRPr lang="en-GB" sz="120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5FE373C6-A577-264C-8F8B-CCA464BBC96D}"/>
              </a:ext>
            </a:extLst>
          </p:cNvPr>
          <p:cNvSpPr txBox="1"/>
          <p:nvPr/>
        </p:nvSpPr>
        <p:spPr>
          <a:xfrm>
            <a:off x="1972295" y="322497"/>
            <a:ext cx="7182567" cy="646331"/>
          </a:xfrm>
          <a:prstGeom prst="rect">
            <a:avLst/>
          </a:prstGeom>
          <a:noFill/>
        </p:spPr>
        <p:txBody>
          <a:bodyPr wrap="square" rtlCol="0">
            <a:spAutoFit/>
          </a:bodyPr>
          <a:lstStyle/>
          <a:p>
            <a:r>
              <a:rPr lang="en-GB" sz="3600" b="1">
                <a:latin typeface="Open Sans" panose="020B0606030504020204" pitchFamily="34" charset="0"/>
                <a:ea typeface="Open Sans" panose="020B0606030504020204" pitchFamily="34" charset="0"/>
                <a:cs typeface="Open Sans" panose="020B0606030504020204" pitchFamily="34" charset="0"/>
              </a:rPr>
              <a:t>Climate change &amp; nature quiz!</a:t>
            </a:r>
          </a:p>
        </p:txBody>
      </p:sp>
    </p:spTree>
    <p:extLst>
      <p:ext uri="{BB962C8B-B14F-4D97-AF65-F5344CB8AC3E}">
        <p14:creationId xmlns:p14="http://schemas.microsoft.com/office/powerpoint/2010/main" val="24417486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2027</Words>
  <Application>Microsoft Office PowerPoint</Application>
  <PresentationFormat>Widescreen</PresentationFormat>
  <Paragraphs>235</Paragraphs>
  <Slides>21</Slides>
  <Notes>21</Notes>
  <HiddenSlides>0</HiddenSlides>
  <MMClips>3</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Aptos</vt:lpstr>
      <vt:lpstr>Arial</vt:lpstr>
      <vt:lpstr>Arial,Sans-Serif</vt:lpstr>
      <vt:lpstr>Calibri</vt:lpstr>
      <vt:lpstr>Calibri Light</vt:lpstr>
      <vt:lpstr>Open Sans</vt:lpstr>
      <vt:lpstr>Open Sans</vt:lpstr>
      <vt:lpstr>Symbol</vt:lpstr>
      <vt:lpstr>office theme</vt:lpstr>
      <vt:lpstr>1_Office Theme</vt:lpstr>
      <vt:lpstr>PowerPoint Presentation</vt:lpstr>
      <vt:lpstr>PowerPoint Presentation</vt:lpstr>
      <vt:lpstr>PowerPoint Presentation</vt:lpstr>
      <vt:lpstr>The Anthropocene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‘Green’ jobs and skills</vt:lpstr>
      <vt:lpstr>Case study: sport</vt:lpstr>
      <vt:lpstr>Sustainable Development Goals </vt:lpstr>
      <vt:lpstr>Sustainable Development Goals </vt:lpstr>
      <vt:lpstr>Sustainable careers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Caroline Howkins</dc:creator>
  <cp:lastModifiedBy>Amy Ball</cp:lastModifiedBy>
  <cp:revision>2</cp:revision>
  <dcterms:created xsi:type="dcterms:W3CDTF">2024-09-25T10:29:35Z</dcterms:created>
  <dcterms:modified xsi:type="dcterms:W3CDTF">2024-10-23T14:23:10Z</dcterms:modified>
</cp:coreProperties>
</file>