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5"/>
    <p:sldMasterId id="2147483648" r:id="rId6"/>
    <p:sldMasterId id="2147483665" r:id="rId7"/>
  </p:sldMasterIdLst>
  <p:notesMasterIdLst>
    <p:notesMasterId r:id="rId27"/>
  </p:notesMasterIdLst>
  <p:sldIdLst>
    <p:sldId id="266" r:id="rId8"/>
    <p:sldId id="267" r:id="rId9"/>
    <p:sldId id="268" r:id="rId10"/>
    <p:sldId id="269" r:id="rId11"/>
    <p:sldId id="270" r:id="rId12"/>
    <p:sldId id="260" r:id="rId13"/>
    <p:sldId id="262" r:id="rId14"/>
    <p:sldId id="272" r:id="rId15"/>
    <p:sldId id="279" r:id="rId16"/>
    <p:sldId id="273" r:id="rId17"/>
    <p:sldId id="277" r:id="rId18"/>
    <p:sldId id="278" r:id="rId19"/>
    <p:sldId id="274" r:id="rId20"/>
    <p:sldId id="275" r:id="rId21"/>
    <p:sldId id="280" r:id="rId22"/>
    <p:sldId id="281" r:id="rId23"/>
    <p:sldId id="283" r:id="rId24"/>
    <p:sldId id="286"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232323"/>
    <a:srgbClr val="E7DFCF"/>
    <a:srgbClr val="2C5000"/>
    <a:srgbClr val="1C395C"/>
    <a:srgbClr val="FAB957"/>
    <a:srgbClr val="203864"/>
    <a:srgbClr val="F4B9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3F794A-B9FE-4316-9C40-6F0EE9FDC81C}" v="2" vWet="4" dt="2023-05-17T13:45:29.715"/>
    <p1510:client id="{C3710A65-30C1-4C82-8C81-452E12893CE5}" v="260" dt="2023-05-17T14:09:08.471"/>
    <p1510:client id="{D06C623A-DF29-B22A-C1FD-645E0A70038A}" v="4" dt="2023-05-17T10:30:33.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B60A0-CC81-4C42-AE68-EB51D66A7751}" type="datetimeFigureOut">
              <a:rPr lang="en-GB" smtClean="0"/>
              <a:t>17/05/2023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05A98-F98B-4716-96DE-955EDBC1BD7C}" type="slidenum">
              <a:rPr lang="en-GB" smtClean="0"/>
              <a:t>‹#›</a:t>
            </a:fld>
            <a:endParaRPr lang="en-GB"/>
          </a:p>
        </p:txBody>
      </p:sp>
    </p:spTree>
    <p:extLst>
      <p:ext uri="{BB962C8B-B14F-4D97-AF65-F5344CB8AC3E}">
        <p14:creationId xmlns:p14="http://schemas.microsoft.com/office/powerpoint/2010/main" val="2028088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indingnature.org.uk/2019/01/03/three-good-things-in-nature-3naturething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wf.org.uk/sites/default/files/2020-03/OurPlanetLAB_Toolkit.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rspb.org.uk/fun-and-learning/for-teachers/schools-wild-challeng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aveourwildisles.com/schoo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0505A98-F98B-4716-96DE-955EDBC1BD7C}" type="slidenum">
              <a:rPr lang="en-GB" smtClean="0"/>
              <a:t>1</a:t>
            </a:fld>
            <a:endParaRPr lang="en-GB"/>
          </a:p>
        </p:txBody>
      </p:sp>
    </p:spTree>
    <p:extLst>
      <p:ext uri="{BB962C8B-B14F-4D97-AF65-F5344CB8AC3E}">
        <p14:creationId xmlns:p14="http://schemas.microsoft.com/office/powerpoint/2010/main" val="341060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t>The next is noticing natures beauty and engaging with the aesthetic qualities of nature, for example appreciating natural scenery or engaging with nature through the arts.</a:t>
            </a:r>
          </a:p>
          <a:p>
            <a:pPr lvl="0"/>
            <a:endParaRPr lang="en-GB"/>
          </a:p>
          <a:p>
            <a:r>
              <a:rPr lang="en-GB"/>
              <a:t>Practical examples might be Wild Art, painting the amazing colours of insects, taking photos of a flower or visiting somewhere with an amazing view. </a:t>
            </a:r>
          </a:p>
          <a:p>
            <a:endParaRPr lang="en-GB"/>
          </a:p>
          <a:p>
            <a:r>
              <a:rPr lang="en-GB"/>
              <a:t>While your pupils are noticing more about the nature around them, this is a great opportunity to start building a vocabulary bank that can be used for across different subjects. For example, pupils can use a list of describing words for something they have seen whilst exploring. Depending on the ability level and year group this could be for creative writing, or they could be describing a habitat for a particular animal linked to the Science curriculum. Children have to look at something inconspicuously so no one knows what they’re looking at. They then write down a list of words or phrases to describe what they’ve been looking at before swapping with a friend, and trying to find what their friend has described.</a:t>
            </a:r>
            <a:endParaRPr lang="en-GB">
              <a:cs typeface="Calibri" panose="020F0502020204030204"/>
            </a:endParaRPr>
          </a:p>
        </p:txBody>
      </p:sp>
      <p:sp>
        <p:nvSpPr>
          <p:cNvPr id="4" name="Slide Number Placeholder 3"/>
          <p:cNvSpPr>
            <a:spLocks noGrp="1"/>
          </p:cNvSpPr>
          <p:nvPr>
            <p:ph type="sldNum" sz="quarter" idx="5"/>
          </p:nvPr>
        </p:nvSpPr>
        <p:spPr/>
        <p:txBody>
          <a:bodyPr/>
          <a:lstStyle/>
          <a:p>
            <a:fld id="{A0505A98-F98B-4716-96DE-955EDBC1BD7C}" type="slidenum">
              <a:rPr lang="en-GB" smtClean="0"/>
              <a:t>10</a:t>
            </a:fld>
            <a:endParaRPr lang="en-GB"/>
          </a:p>
        </p:txBody>
      </p:sp>
    </p:spTree>
    <p:extLst>
      <p:ext uri="{BB962C8B-B14F-4D97-AF65-F5344CB8AC3E}">
        <p14:creationId xmlns:p14="http://schemas.microsoft.com/office/powerpoint/2010/main" val="3913130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t>Thirdly, allowing nature to bring meaning to our lives.</a:t>
            </a:r>
          </a:p>
          <a:p>
            <a:pPr lvl="0"/>
            <a:endParaRPr lang="en-GB"/>
          </a:p>
          <a:p>
            <a:r>
              <a:rPr lang="en-GB"/>
              <a:t>For this, explore and notice how nature appears in songs, stories, poetry and art. How special places are natural places. Celebrate the mystery, signs and cycles of nature.</a:t>
            </a:r>
          </a:p>
          <a:p>
            <a:endParaRPr lang="en-GB"/>
          </a:p>
          <a:p>
            <a:r>
              <a:rPr lang="en-GB"/>
              <a:t>Use nature or natural symbolism (e.g. language and metaphors) to represent an idea, enjoying the first swallow of summer, the first fall of leaves, create a story about a tree, map the journey of a bumblebee, celebrate the longest day.</a:t>
            </a:r>
            <a:endParaRPr lang="en-GB">
              <a:cs typeface="Calibri" panose="020F0502020204030204"/>
            </a:endParaRPr>
          </a:p>
        </p:txBody>
      </p:sp>
      <p:sp>
        <p:nvSpPr>
          <p:cNvPr id="4" name="Slide Number Placeholder 3"/>
          <p:cNvSpPr>
            <a:spLocks noGrp="1"/>
          </p:cNvSpPr>
          <p:nvPr>
            <p:ph type="sldNum" sz="quarter" idx="5"/>
          </p:nvPr>
        </p:nvSpPr>
        <p:spPr/>
        <p:txBody>
          <a:bodyPr/>
          <a:lstStyle/>
          <a:p>
            <a:fld id="{A0505A98-F98B-4716-96DE-955EDBC1BD7C}" type="slidenum">
              <a:rPr lang="en-GB" smtClean="0"/>
              <a:t>11</a:t>
            </a:fld>
            <a:endParaRPr lang="en-GB"/>
          </a:p>
        </p:txBody>
      </p:sp>
    </p:spTree>
    <p:extLst>
      <p:ext uri="{BB962C8B-B14F-4D97-AF65-F5344CB8AC3E}">
        <p14:creationId xmlns:p14="http://schemas.microsoft.com/office/powerpoint/2010/main" val="1832276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t>Fourth is emotion: Feeling alive through the emotions nature brings and fostering an emotional bond. There are many creative ways to achieve this, but it can include talking about, and reflecting on your feelings about nature. It might be finding happiness and wonder. Further guidance comes from the work on making note of the good things in nature, find joy in wildlife at play, take a moment to feel calm in nature.</a:t>
            </a:r>
          </a:p>
          <a:p>
            <a:pPr lvl="0"/>
            <a:endParaRPr lang="en-GB"/>
          </a:p>
          <a:p>
            <a:pPr lvl="0"/>
            <a:r>
              <a:rPr lang="en-GB">
                <a:hlinkClick r:id="rId3"/>
              </a:rPr>
              <a:t>https://findingnature.org.uk/2019/01/03/three-good-things-in-nature-3naturethings/</a:t>
            </a:r>
            <a:endParaRPr lang="en-GB"/>
          </a:p>
        </p:txBody>
      </p:sp>
      <p:sp>
        <p:nvSpPr>
          <p:cNvPr id="4" name="Slide Number Placeholder 3"/>
          <p:cNvSpPr>
            <a:spLocks noGrp="1"/>
          </p:cNvSpPr>
          <p:nvPr>
            <p:ph type="sldNum" sz="quarter" idx="5"/>
          </p:nvPr>
        </p:nvSpPr>
        <p:spPr/>
        <p:txBody>
          <a:bodyPr/>
          <a:lstStyle/>
          <a:p>
            <a:fld id="{A0505A98-F98B-4716-96DE-955EDBC1BD7C}" type="slidenum">
              <a:rPr lang="en-GB" smtClean="0"/>
              <a:t>12</a:t>
            </a:fld>
            <a:endParaRPr lang="en-GB"/>
          </a:p>
        </p:txBody>
      </p:sp>
    </p:spTree>
    <p:extLst>
      <p:ext uri="{BB962C8B-B14F-4D97-AF65-F5344CB8AC3E}">
        <p14:creationId xmlns:p14="http://schemas.microsoft.com/office/powerpoint/2010/main" val="986519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And lastly compassion. When connected to nature our sense of self can be extended to include nature, it becomes something we notice every day and is part of our lives.  As we build the awareness of how nature makes us feel, and the part it can play in our lives, it leads to a moral and ethical concern for nature as harming nature is harming ourselves. Compassion can range from making ethical product choices to being directly concerned with animal welfare. Feeling the need to take action to help nature, helping other people understand why that is important, and making these things feel like a natural process. Prompt people to consider what they could do for nature. Why not make a home for nature, show people how to take action for nature, plant wildflowers, and </a:t>
            </a:r>
            <a:r>
              <a:rPr lang="en-GB">
                <a:solidFill>
                  <a:schemeClr val="bg1"/>
                </a:solidFill>
              </a:rPr>
              <a:t>make bird feeders.</a:t>
            </a:r>
            <a:endParaRPr lang="en-GB"/>
          </a:p>
        </p:txBody>
      </p:sp>
      <p:sp>
        <p:nvSpPr>
          <p:cNvPr id="4" name="Slide Number Placeholder 3"/>
          <p:cNvSpPr>
            <a:spLocks noGrp="1"/>
          </p:cNvSpPr>
          <p:nvPr>
            <p:ph type="sldNum" sz="quarter" idx="5"/>
          </p:nvPr>
        </p:nvSpPr>
        <p:spPr/>
        <p:txBody>
          <a:bodyPr/>
          <a:lstStyle/>
          <a:p>
            <a:fld id="{A0505A98-F98B-4716-96DE-955EDBC1BD7C}" type="slidenum">
              <a:rPr lang="en-GB" smtClean="0"/>
              <a:t>13</a:t>
            </a:fld>
            <a:endParaRPr lang="en-GB"/>
          </a:p>
        </p:txBody>
      </p:sp>
    </p:spTree>
    <p:extLst>
      <p:ext uri="{BB962C8B-B14F-4D97-AF65-F5344CB8AC3E}">
        <p14:creationId xmlns:p14="http://schemas.microsoft.com/office/powerpoint/2010/main" val="1109560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School grounds across England alone have a land mass which is twice the size of Birmingham. Not only will embedding opportunities to teach through and for nature have a positive impact on your pupils connectedness, and their pro-environmental behaviours, but it will develop your school grounds to be spaces for nature to thrive. </a:t>
            </a:r>
          </a:p>
          <a:p>
            <a:endParaRPr lang="en-GB"/>
          </a:p>
          <a:p>
            <a:r>
              <a:rPr lang="en-GB"/>
              <a:t>A great place to start is with your biodiversity action plan.</a:t>
            </a:r>
          </a:p>
        </p:txBody>
      </p:sp>
      <p:sp>
        <p:nvSpPr>
          <p:cNvPr id="4" name="Slide Number Placeholder 3"/>
          <p:cNvSpPr>
            <a:spLocks noGrp="1"/>
          </p:cNvSpPr>
          <p:nvPr>
            <p:ph type="sldNum" sz="quarter" idx="5"/>
          </p:nvPr>
        </p:nvSpPr>
        <p:spPr/>
        <p:txBody>
          <a:bodyPr/>
          <a:lstStyle/>
          <a:p>
            <a:fld id="{A0505A98-F98B-4716-96DE-955EDBC1BD7C}" type="slidenum">
              <a:rPr lang="en-GB" smtClean="0"/>
              <a:t>14</a:t>
            </a:fld>
            <a:endParaRPr lang="en-GB"/>
          </a:p>
        </p:txBody>
      </p:sp>
    </p:spTree>
    <p:extLst>
      <p:ext uri="{BB962C8B-B14F-4D97-AF65-F5344CB8AC3E}">
        <p14:creationId xmlns:p14="http://schemas.microsoft.com/office/powerpoint/2010/main" val="301707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process can be led by your pupils, giving them an opportunity to map out the school grounds, noting all of the different types of areas you have. For example, shrubs, playing fields, tarmac yards etc. There are a range of ways you can do this from drawn maps to aerial images of your school grounds. This has great links to the Geography curriculum.</a:t>
            </a:r>
          </a:p>
          <a:p>
            <a:endParaRPr lang="en-GB"/>
          </a:p>
          <a:p>
            <a:r>
              <a:rPr lang="en-GB"/>
              <a:t>Surveying the different species you find using different techniques to survey each area. This is a great cross curricular activity as you can include identification, grouping, counting, charts, graphs etc.</a:t>
            </a:r>
          </a:p>
          <a:p>
            <a:endParaRPr lang="en-GB"/>
          </a:p>
          <a:p>
            <a:r>
              <a:rPr lang="en-GB"/>
              <a:t>Once you have a good picture of what your school grounds look like now and know which plants and animals call it home, you can begin to plan how the area could be improved. You could look at improving it for the wildlife that is already there, or you may want to develop an area to attract new species. In a project we ran, there was a school in central London which planted a wildflower meadow as part of the programme. The children noticed that they had started to see peacock butterflies in their wildflower garden, and they had never seen them in the school grounds before. They decided to do a bit of research and found out that peacock butterflies lay their eggs on stinging nettles. There was a large patch of stinging nettles on the other side of the school building. By planting the wildflowers they had created a nature corridor, which encourage the butterflies to fly over the school into their garden. The children were so happy not only that they had seen the butterflies, but they were proud that it was their actions that had made that happen.</a:t>
            </a:r>
          </a:p>
        </p:txBody>
      </p:sp>
      <p:sp>
        <p:nvSpPr>
          <p:cNvPr id="4" name="Slide Number Placeholder 3"/>
          <p:cNvSpPr>
            <a:spLocks noGrp="1"/>
          </p:cNvSpPr>
          <p:nvPr>
            <p:ph type="sldNum" sz="quarter" idx="5"/>
          </p:nvPr>
        </p:nvSpPr>
        <p:spPr/>
        <p:txBody>
          <a:bodyPr/>
          <a:lstStyle/>
          <a:p>
            <a:fld id="{A0505A98-F98B-4716-96DE-955EDBC1BD7C}" type="slidenum">
              <a:rPr lang="en-GB" smtClean="0"/>
              <a:t>15</a:t>
            </a:fld>
            <a:endParaRPr lang="en-GB"/>
          </a:p>
        </p:txBody>
      </p:sp>
    </p:spTree>
    <p:extLst>
      <p:ext uri="{BB962C8B-B14F-4D97-AF65-F5344CB8AC3E}">
        <p14:creationId xmlns:p14="http://schemas.microsoft.com/office/powerpoint/2010/main" val="1802662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 to </a:t>
            </a:r>
            <a:r>
              <a:rPr lang="en-GB">
                <a:hlinkClick r:id="rId3"/>
              </a:rPr>
              <a:t>OurPlanetLAB_Toolkit.pdf (wwf.org.uk)</a:t>
            </a:r>
            <a:r>
              <a:rPr lang="en-GB"/>
              <a:t> to download the Local Action on Biodiversity toolkit from WWF to help you survey your schools grounds, </a:t>
            </a:r>
          </a:p>
          <a:p>
            <a:r>
              <a:rPr lang="en-GB"/>
              <a:t>Sign up to RSPB’s Schools’ Wild Challenge where you can register your school, and upload evidence of how you are experiencing and helping nature, to gain a Wild Challenge Award. One of the Wild Challenge activities is a Biodiversity Action Plan. </a:t>
            </a:r>
            <a:r>
              <a:rPr lang="en-GB">
                <a:hlinkClick r:id="rId4"/>
              </a:rPr>
              <a:t>Schools' Wild Challenge - The RSPB</a:t>
            </a:r>
            <a:r>
              <a:rPr lang="en-GB"/>
              <a:t> </a:t>
            </a:r>
          </a:p>
          <a:p>
            <a:endParaRPr lang="en-GB"/>
          </a:p>
        </p:txBody>
      </p:sp>
      <p:sp>
        <p:nvSpPr>
          <p:cNvPr id="4" name="Slide Number Placeholder 3"/>
          <p:cNvSpPr>
            <a:spLocks noGrp="1"/>
          </p:cNvSpPr>
          <p:nvPr>
            <p:ph type="sldNum" sz="quarter" idx="5"/>
          </p:nvPr>
        </p:nvSpPr>
        <p:spPr/>
        <p:txBody>
          <a:bodyPr/>
          <a:lstStyle/>
          <a:p>
            <a:fld id="{A0505A98-F98B-4716-96DE-955EDBC1BD7C}" type="slidenum">
              <a:rPr lang="en-GB" smtClean="0"/>
              <a:t>16</a:t>
            </a:fld>
            <a:endParaRPr lang="en-GB"/>
          </a:p>
        </p:txBody>
      </p:sp>
    </p:spTree>
    <p:extLst>
      <p:ext uri="{BB962C8B-B14F-4D97-AF65-F5344CB8AC3E}">
        <p14:creationId xmlns:p14="http://schemas.microsoft.com/office/powerpoint/2010/main" val="2302776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t>Wild Isles Resources</a:t>
            </a:r>
          </a:p>
          <a:p>
            <a:pPr>
              <a:lnSpc>
                <a:spcPct val="90000"/>
              </a:lnSpc>
              <a:spcBef>
                <a:spcPts val="1000"/>
              </a:spcBef>
            </a:pPr>
            <a:r>
              <a:rPr lang="en-US"/>
              <a:t>Primary and secondary curriculum-linked activity packs </a:t>
            </a:r>
          </a:p>
          <a:p>
            <a:pPr marL="628650" lvl="1" indent="-171450">
              <a:lnSpc>
                <a:spcPct val="90000"/>
              </a:lnSpc>
              <a:spcBef>
                <a:spcPts val="500"/>
              </a:spcBef>
              <a:buFont typeface="Arial"/>
              <a:buChar char="•"/>
            </a:pPr>
            <a:r>
              <a:rPr lang="en-US"/>
              <a:t>Exploring our Wild Isles presentation</a:t>
            </a:r>
          </a:p>
          <a:p>
            <a:pPr marL="628650" lvl="1" indent="-171450">
              <a:lnSpc>
                <a:spcPct val="90000"/>
              </a:lnSpc>
              <a:spcBef>
                <a:spcPts val="500"/>
              </a:spcBef>
              <a:buFont typeface="Arial"/>
              <a:buChar char="•"/>
            </a:pPr>
            <a:r>
              <a:rPr lang="en-US"/>
              <a:t>Woodlands</a:t>
            </a:r>
          </a:p>
          <a:p>
            <a:pPr marL="628650" lvl="1" indent="-171450">
              <a:lnSpc>
                <a:spcPct val="90000"/>
              </a:lnSpc>
              <a:spcBef>
                <a:spcPts val="500"/>
              </a:spcBef>
              <a:buFont typeface="Arial"/>
              <a:buChar char="•"/>
            </a:pPr>
            <a:r>
              <a:rPr lang="en-US"/>
              <a:t>Grassland</a:t>
            </a:r>
          </a:p>
          <a:p>
            <a:pPr marL="628650" lvl="1" indent="-171450">
              <a:lnSpc>
                <a:spcPct val="90000"/>
              </a:lnSpc>
              <a:spcBef>
                <a:spcPts val="500"/>
              </a:spcBef>
              <a:buFont typeface="Arial"/>
              <a:buChar char="•"/>
            </a:pPr>
            <a:r>
              <a:rPr lang="en-US"/>
              <a:t>Freshwater</a:t>
            </a:r>
          </a:p>
          <a:p>
            <a:pPr marL="628650" lvl="1" indent="-171450">
              <a:lnSpc>
                <a:spcPct val="90000"/>
              </a:lnSpc>
              <a:spcBef>
                <a:spcPts val="500"/>
              </a:spcBef>
              <a:buFont typeface="Arial"/>
              <a:buChar char="•"/>
            </a:pPr>
            <a:r>
              <a:rPr lang="en-US"/>
              <a:t>Marine</a:t>
            </a:r>
          </a:p>
          <a:p>
            <a:pPr>
              <a:lnSpc>
                <a:spcPct val="90000"/>
              </a:lnSpc>
              <a:spcBef>
                <a:spcPts val="1000"/>
              </a:spcBef>
            </a:pPr>
            <a:r>
              <a:rPr lang="en-US"/>
              <a:t>Spotter Guide</a:t>
            </a:r>
            <a:endParaRPr lang="en-US">
              <a:cs typeface="Calibri"/>
            </a:endParaRPr>
          </a:p>
          <a:p>
            <a:pPr>
              <a:lnSpc>
                <a:spcPct val="90000"/>
              </a:lnSpc>
              <a:spcBef>
                <a:spcPts val="1000"/>
              </a:spcBef>
            </a:pPr>
            <a:r>
              <a:rPr lang="en-US"/>
              <a:t>Reading Agency's Wild Isles reading list</a:t>
            </a:r>
          </a:p>
          <a:p>
            <a:endParaRPr lang="en-GB">
              <a:cs typeface="Calibri"/>
            </a:endParaRPr>
          </a:p>
          <a:p>
            <a:endParaRPr lang="en-GB">
              <a:cs typeface="Calibri"/>
            </a:endParaRPr>
          </a:p>
          <a:p>
            <a:r>
              <a:rPr lang="en-GB" b="1">
                <a:cs typeface="Calibri"/>
              </a:rPr>
              <a:t>Schools For Nature</a:t>
            </a:r>
          </a:p>
          <a:p>
            <a:r>
              <a:rPr lang="en-GB"/>
              <a:t>This June, we’re calling on schools and colleges to throw open their gates to families, local decision-makers and press to hold nature celebration events that raise awareness of the natural wonders in their local landscape, highlight the threats facing UK wildlife, and inspire action for nature in the community</a:t>
            </a:r>
            <a:r>
              <a:rPr lang="en-GB">
                <a:cs typeface="Calibri"/>
              </a:rPr>
              <a:t> </a:t>
            </a:r>
            <a:r>
              <a:rPr lang="en-GB"/>
              <a:t>by showcasing the work of students and staff to make their school grounds wilder places. It will all help us contribute to the wider campaign to #SaveOurWildIsles.</a:t>
            </a:r>
            <a:endParaRPr lang="en-GB">
              <a:cs typeface="Calibri"/>
            </a:endParaRPr>
          </a:p>
          <a:p>
            <a:endParaRPr lang="en-GB"/>
          </a:p>
          <a:p>
            <a:r>
              <a:rPr lang="en-GB"/>
              <a:t>The celebration is called Schools For Nature – and it’s your chance to celebrate your work to save nature in your school grounds. It’s all about celebrating work you’re already doing (we’re not asking you to do something brand new!)</a:t>
            </a:r>
            <a:endParaRPr lang="en-GB">
              <a:cs typeface="Calibri"/>
            </a:endParaRPr>
          </a:p>
          <a:p>
            <a:endParaRPr lang="en-GB">
              <a:cs typeface="Calibri"/>
            </a:endParaRPr>
          </a:p>
          <a:p>
            <a:r>
              <a:rPr lang="en-GB"/>
              <a:t>How to take part: </a:t>
            </a:r>
            <a:endParaRPr lang="en-GB">
              <a:cs typeface="Calibri"/>
            </a:endParaRPr>
          </a:p>
          <a:p>
            <a:r>
              <a:rPr lang="en-GB"/>
              <a:t>You can celebrate by holding an event or open day, or an exhibition, in real-life, or on social media. However you choose to celebrate the work of your school, we hope you’ll add your voice to the celebration taking place across the UK. Post on social media using #SchoolsForNature and join us in highlighting the important contribution that schools can make to help nature.</a:t>
            </a:r>
            <a:endParaRPr lang="en-GB">
              <a:cs typeface="Calibri"/>
            </a:endParaRPr>
          </a:p>
          <a:p>
            <a:endParaRPr lang="en-GB"/>
          </a:p>
          <a:p>
            <a:r>
              <a:rPr lang="en-GB"/>
              <a:t>Why celebrate? </a:t>
            </a:r>
            <a:endParaRPr lang="en-GB">
              <a:cs typeface="Calibri"/>
            </a:endParaRPr>
          </a:p>
          <a:p>
            <a:r>
              <a:rPr lang="en-GB"/>
              <a:t>Time and workload pressures in schools can leave you feeling stressed and less motivated. It’s important to build in time to celebrate your achievements. Celebration can become part of a whole school ethos that in turn promotes emotional and mental health. It’s also important to spend time with pupils celebrating the positive impact on them. This approach can reinforce essential resilience factors by: </a:t>
            </a:r>
          </a:p>
          <a:p>
            <a:endParaRPr lang="en-GB"/>
          </a:p>
          <a:p>
            <a:r>
              <a:rPr lang="en-GB"/>
              <a:t>● strengthening their experience of self-efficacy by valuing their participation </a:t>
            </a:r>
            <a:endParaRPr lang="en-GB">
              <a:cs typeface="Calibri"/>
            </a:endParaRPr>
          </a:p>
          <a:p>
            <a:r>
              <a:rPr lang="en-GB"/>
              <a:t>● helping them to recognise and value their experience of success </a:t>
            </a:r>
            <a:endParaRPr lang="en-GB">
              <a:cs typeface="Calibri"/>
            </a:endParaRPr>
          </a:p>
          <a:p>
            <a:r>
              <a:rPr lang="en-GB"/>
              <a:t>● developing their capacity to reflect</a:t>
            </a:r>
            <a:endParaRPr lang="en-GB">
              <a:cs typeface="Calibri"/>
            </a:endParaRPr>
          </a:p>
          <a:p>
            <a:endParaRPr lang="en-GB"/>
          </a:p>
          <a:p>
            <a:r>
              <a:rPr lang="en-GB"/>
              <a:t>Equally important is the recognition that schools and pupils’ achievements are often supported by the local community. Celebrating with them enhances community spirit and can inspire them to take further action for nature.</a:t>
            </a:r>
            <a:endParaRPr lang="en-GB">
              <a:cs typeface="Calibri"/>
            </a:endParaRPr>
          </a:p>
          <a:p>
            <a:endParaRPr lang="en-GB"/>
          </a:p>
          <a:p>
            <a:pPr>
              <a:lnSpc>
                <a:spcPct val="90000"/>
              </a:lnSpc>
              <a:spcBef>
                <a:spcPts val="1000"/>
              </a:spcBef>
            </a:pPr>
            <a:r>
              <a:rPr lang="en-GB">
                <a:cs typeface="Calibri"/>
              </a:rPr>
              <a:t>To support this you will be able to down our Schools For Nature toolkit, with templates and ideas at </a:t>
            </a:r>
            <a:r>
              <a:rPr lang="en-GB">
                <a:cs typeface="Calibri"/>
                <a:hlinkClick r:id="rId3"/>
              </a:rPr>
              <a:t>www.saveourwildisles.com/schools</a:t>
            </a:r>
            <a:endParaRPr lang="en-GB">
              <a:cs typeface="Calibri"/>
            </a:endParaRPr>
          </a:p>
          <a:p>
            <a:pPr>
              <a:lnSpc>
                <a:spcPct val="90000"/>
              </a:lnSpc>
              <a:spcBef>
                <a:spcPts val="1000"/>
              </a:spcBef>
            </a:pPr>
            <a:r>
              <a:rPr lang="en-GB">
                <a:cs typeface="Calibri"/>
              </a:rPr>
              <a:t>When you take part you will receive a  certificate signed by Sir David Attenborough</a:t>
            </a:r>
          </a:p>
          <a:p>
            <a:endParaRPr lang="en-GB">
              <a:cs typeface="Calibri"/>
            </a:endParaRPr>
          </a:p>
        </p:txBody>
      </p:sp>
      <p:sp>
        <p:nvSpPr>
          <p:cNvPr id="4" name="Slide Number Placeholder 3"/>
          <p:cNvSpPr>
            <a:spLocks noGrp="1"/>
          </p:cNvSpPr>
          <p:nvPr>
            <p:ph type="sldNum" sz="quarter" idx="5"/>
          </p:nvPr>
        </p:nvSpPr>
        <p:spPr/>
        <p:txBody>
          <a:bodyPr/>
          <a:lstStyle/>
          <a:p>
            <a:fld id="{A0505A98-F98B-4716-96DE-955EDBC1BD7C}" type="slidenum">
              <a:rPr lang="en-GB" smtClean="0"/>
              <a:t>17</a:t>
            </a:fld>
            <a:endParaRPr lang="en-GB"/>
          </a:p>
        </p:txBody>
      </p:sp>
    </p:spTree>
    <p:extLst>
      <p:ext uri="{BB962C8B-B14F-4D97-AF65-F5344CB8AC3E}">
        <p14:creationId xmlns:p14="http://schemas.microsoft.com/office/powerpoint/2010/main" val="1232039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i="1"/>
              <a:t>Though wild in some spaces, the UK is one of the most nature depleted places in the world. Because this is our home, it can only be our responsibility to protect and restore it. If schools across the UK could all become a little wilder, the benefits to nature - and to young people - would be huge. Take part in Schools For Nature and perhaps you can be the generation to pass these wild isles on in better shape than you inherited them.” – Sir David Attenborough</a:t>
            </a:r>
          </a:p>
          <a:p>
            <a:endParaRPr lang="en-US" i="1"/>
          </a:p>
        </p:txBody>
      </p:sp>
      <p:sp>
        <p:nvSpPr>
          <p:cNvPr id="4" name="Slide Number Placeholder 3"/>
          <p:cNvSpPr>
            <a:spLocks noGrp="1"/>
          </p:cNvSpPr>
          <p:nvPr>
            <p:ph type="sldNum" sz="quarter" idx="5"/>
          </p:nvPr>
        </p:nvSpPr>
        <p:spPr/>
        <p:txBody>
          <a:bodyPr/>
          <a:lstStyle/>
          <a:p>
            <a:fld id="{A0505A98-F98B-4716-96DE-955EDBC1BD7C}" type="slidenum">
              <a:rPr lang="en-GB" smtClean="0"/>
              <a:t>18</a:t>
            </a:fld>
            <a:endParaRPr lang="en-GB"/>
          </a:p>
        </p:txBody>
      </p:sp>
    </p:spTree>
    <p:extLst>
      <p:ext uri="{BB962C8B-B14F-4D97-AF65-F5344CB8AC3E}">
        <p14:creationId xmlns:p14="http://schemas.microsoft.com/office/powerpoint/2010/main" val="3614824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8988B6C6-0899-7E49-ABDB-77FDCCAF8916}" type="slidenum">
              <a:rPr lang="en-US" smtClean="0"/>
              <a:pPr/>
              <a:t>19</a:t>
            </a:fld>
            <a:endParaRPr lang="en-US"/>
          </a:p>
        </p:txBody>
      </p:sp>
    </p:spTree>
    <p:extLst>
      <p:ext uri="{BB962C8B-B14F-4D97-AF65-F5344CB8AC3E}">
        <p14:creationId xmlns:p14="http://schemas.microsoft.com/office/powerpoint/2010/main" val="287028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b="1"/>
              <a:t>Why is nature important</a:t>
            </a:r>
            <a:endParaRPr lang="en-US"/>
          </a:p>
          <a:p>
            <a:pPr marL="171450" indent="-171450">
              <a:lnSpc>
                <a:spcPct val="90000"/>
              </a:lnSpc>
              <a:spcBef>
                <a:spcPts val="1000"/>
              </a:spcBef>
              <a:buFont typeface="Arial"/>
              <a:buChar char="•"/>
            </a:pPr>
            <a:r>
              <a:rPr lang="en-US" b="1"/>
              <a:t>How to start helping nature in your school grounds through connection activities</a:t>
            </a:r>
            <a:endParaRPr lang="en-US"/>
          </a:p>
          <a:p>
            <a:pPr marL="171450" indent="-171450">
              <a:lnSpc>
                <a:spcPct val="90000"/>
              </a:lnSpc>
              <a:spcBef>
                <a:spcPts val="1000"/>
              </a:spcBef>
              <a:buFont typeface="Arial"/>
              <a:buChar char="•"/>
            </a:pPr>
            <a:r>
              <a:rPr lang="en-US" b="1"/>
              <a:t>Resources</a:t>
            </a:r>
            <a:endParaRPr lang="en-US"/>
          </a:p>
          <a:p>
            <a:pPr marL="171450" indent="-171450">
              <a:lnSpc>
                <a:spcPct val="90000"/>
              </a:lnSpc>
              <a:spcBef>
                <a:spcPts val="1000"/>
              </a:spcBef>
              <a:buFont typeface="Arial"/>
              <a:buChar char="•"/>
            </a:pPr>
            <a:r>
              <a:rPr lang="en-US" b="1"/>
              <a:t>Schools For Nature</a:t>
            </a:r>
            <a:endParaRPr lang="en-GB"/>
          </a:p>
        </p:txBody>
      </p:sp>
      <p:sp>
        <p:nvSpPr>
          <p:cNvPr id="4" name="Slide Number Placeholder 3"/>
          <p:cNvSpPr>
            <a:spLocks noGrp="1"/>
          </p:cNvSpPr>
          <p:nvPr>
            <p:ph type="sldNum" sz="quarter" idx="5"/>
          </p:nvPr>
        </p:nvSpPr>
        <p:spPr/>
        <p:txBody>
          <a:bodyPr/>
          <a:lstStyle/>
          <a:p>
            <a:fld id="{A0505A98-F98B-4716-96DE-955EDBC1BD7C}" type="slidenum">
              <a:rPr lang="en-GB" smtClean="0"/>
              <a:t>2</a:t>
            </a:fld>
            <a:endParaRPr lang="en-GB"/>
          </a:p>
        </p:txBody>
      </p:sp>
    </p:spTree>
    <p:extLst>
      <p:ext uri="{BB962C8B-B14F-4D97-AF65-F5344CB8AC3E}">
        <p14:creationId xmlns:p14="http://schemas.microsoft.com/office/powerpoint/2010/main" val="3628662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Wild Isles is a new landmark natural history series, co-produced by WWF and RSPB, that will reveal a previously unseen wild side of the UK – and show why our isles are so important globally for nature.  </a:t>
            </a:r>
            <a:endParaRPr lang="en-US"/>
          </a:p>
          <a:p>
            <a:endParaRPr lang="en-GB"/>
          </a:p>
          <a:p>
            <a:r>
              <a:rPr lang="en-GB"/>
              <a:t>The five-part series explores and celebrates the UK’s four key habitats – grasslands, woodlands, freshwater, and marine. Filmed over three years, the series uses the very latest technology to showcase dramatic new behaviour and previously unseen wildlife spectacles from across our wild isles – from battling butterflies to hunting sea eagles and killer whales.</a:t>
            </a:r>
            <a:br>
              <a:rPr lang="en-GB">
                <a:cs typeface="+mn-lt"/>
              </a:rPr>
            </a:br>
            <a:br>
              <a:rPr lang="en-GB">
                <a:cs typeface="+mn-lt"/>
              </a:rPr>
            </a:br>
            <a:r>
              <a:rPr lang="en-GB">
                <a:cs typeface="Calibri"/>
              </a:rPr>
              <a:t>It is available on BBC </a:t>
            </a:r>
            <a:r>
              <a:rPr lang="en-GB" err="1">
                <a:cs typeface="Calibri"/>
              </a:rPr>
              <a:t>iplayer</a:t>
            </a:r>
            <a:r>
              <a:rPr lang="en-GB">
                <a:cs typeface="Calibri"/>
              </a:rPr>
              <a:t>. </a:t>
            </a:r>
          </a:p>
        </p:txBody>
      </p:sp>
      <p:sp>
        <p:nvSpPr>
          <p:cNvPr id="4" name="Slide Number Placeholder 3"/>
          <p:cNvSpPr>
            <a:spLocks noGrp="1"/>
          </p:cNvSpPr>
          <p:nvPr>
            <p:ph type="sldNum" sz="quarter" idx="5"/>
          </p:nvPr>
        </p:nvSpPr>
        <p:spPr/>
        <p:txBody>
          <a:bodyPr/>
          <a:lstStyle/>
          <a:p>
            <a:fld id="{A0505A98-F98B-4716-96DE-955EDBC1BD7C}" type="slidenum">
              <a:rPr lang="en-GB" smtClean="0"/>
              <a:t>3</a:t>
            </a:fld>
            <a:endParaRPr lang="en-GB"/>
          </a:p>
        </p:txBody>
      </p:sp>
    </p:spTree>
    <p:extLst>
      <p:ext uri="{BB962C8B-B14F-4D97-AF65-F5344CB8AC3E}">
        <p14:creationId xmlns:p14="http://schemas.microsoft.com/office/powerpoint/2010/main" val="850622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000000"/>
                </a:solidFill>
                <a:effectLst/>
                <a:latin typeface="Times New Roman"/>
                <a:cs typeface="Times New Roman"/>
              </a:rPr>
              <a:t>The UK’s wildlife is amazing – but it’s in crisis. 38 million birds have vanished from our skies in the last 50 years, 97% of our wildflower meadows have been lost since the 1930s, and a quarter of all our mammals are at risk of extinction. We’ve lost so much, we’re now one of the 10% most nature-depleted countries in the world. Time has almost run out, but we have just enough of the natural world left to help it recover. We know what we need to do – and everyone has a part to play.</a:t>
            </a:r>
            <a:endParaRPr lang="en-US">
              <a:latin typeface="Times New Roman"/>
              <a:cs typeface="Times New Roman"/>
            </a:endParaRPr>
          </a:p>
          <a:p>
            <a:pPr algn="l"/>
            <a:endParaRPr lang="en-GB" b="0" i="0">
              <a:solidFill>
                <a:srgbClr val="000000"/>
              </a:solidFill>
              <a:effectLst/>
              <a:latin typeface="Times New Roman"/>
              <a:cs typeface="Times New Roman"/>
            </a:endParaRPr>
          </a:p>
          <a:p>
            <a:pPr algn="l"/>
            <a:r>
              <a:rPr lang="en-GB" b="0" i="0">
                <a:solidFill>
                  <a:srgbClr val="000000"/>
                </a:solidFill>
                <a:effectLst/>
                <a:latin typeface="Times New Roman"/>
                <a:cs typeface="Times New Roman"/>
              </a:rPr>
              <a:t>Nature is our life support system. It’s the web of life on which we all depend. When we work with nature and not against it, we have cleaner air to breathe, better water to drink, healthier food to eat. And science shows that time spent in nature makes us happier and healthier.</a:t>
            </a:r>
          </a:p>
        </p:txBody>
      </p:sp>
      <p:sp>
        <p:nvSpPr>
          <p:cNvPr id="4" name="Slide Number Placeholder 3"/>
          <p:cNvSpPr>
            <a:spLocks noGrp="1"/>
          </p:cNvSpPr>
          <p:nvPr>
            <p:ph type="sldNum" sz="quarter" idx="5"/>
          </p:nvPr>
        </p:nvSpPr>
        <p:spPr/>
        <p:txBody>
          <a:bodyPr/>
          <a:lstStyle/>
          <a:p>
            <a:fld id="{A0505A98-F98B-4716-96DE-955EDBC1BD7C}" type="slidenum">
              <a:rPr lang="en-GB" smtClean="0"/>
              <a:t>4</a:t>
            </a:fld>
            <a:endParaRPr lang="en-GB"/>
          </a:p>
        </p:txBody>
      </p:sp>
    </p:spTree>
    <p:extLst>
      <p:ext uri="{BB962C8B-B14F-4D97-AF65-F5344CB8AC3E}">
        <p14:creationId xmlns:p14="http://schemas.microsoft.com/office/powerpoint/2010/main" val="48412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Thinking about your answers to the question on the slide, think about whether during these lessons you were teaching:</a:t>
            </a:r>
            <a:endParaRPr lang="en-GB">
              <a:cs typeface="Calibri"/>
            </a:endParaRPr>
          </a:p>
          <a:p>
            <a:endParaRPr lang="en-GB"/>
          </a:p>
          <a:p>
            <a:r>
              <a:rPr lang="en-GB"/>
              <a:t>About nature – facts and concepts explained in theory (classroom)</a:t>
            </a:r>
            <a:endParaRPr lang="en-GB">
              <a:cs typeface="Calibri"/>
            </a:endParaRPr>
          </a:p>
          <a:p>
            <a:endParaRPr lang="en-GB"/>
          </a:p>
          <a:p>
            <a:r>
              <a:rPr lang="en-GB"/>
              <a:t>In nature – accessing benefits of nature through outdoor learning, though not necessarily using direct experience of the natural world for educational activities</a:t>
            </a:r>
            <a:endParaRPr lang="en-GB">
              <a:cs typeface="Calibri"/>
            </a:endParaRPr>
          </a:p>
          <a:p>
            <a:endParaRPr lang="en-GB"/>
          </a:p>
          <a:p>
            <a:r>
              <a:rPr lang="en-GB"/>
              <a:t>Through nature – structured, guided experience of nature to see and feel concepts first hand.</a:t>
            </a:r>
          </a:p>
        </p:txBody>
      </p:sp>
      <p:sp>
        <p:nvSpPr>
          <p:cNvPr id="4" name="Slide Number Placeholder 3"/>
          <p:cNvSpPr>
            <a:spLocks noGrp="1"/>
          </p:cNvSpPr>
          <p:nvPr>
            <p:ph type="sldNum" sz="quarter" idx="5"/>
          </p:nvPr>
        </p:nvSpPr>
        <p:spPr/>
        <p:txBody>
          <a:bodyPr/>
          <a:lstStyle/>
          <a:p>
            <a:fld id="{A0505A98-F98B-4716-96DE-955EDBC1BD7C}" type="slidenum">
              <a:rPr lang="en-GB" smtClean="0"/>
              <a:t>5</a:t>
            </a:fld>
            <a:endParaRPr lang="en-GB"/>
          </a:p>
        </p:txBody>
      </p:sp>
    </p:spTree>
    <p:extLst>
      <p:ext uri="{BB962C8B-B14F-4D97-AF65-F5344CB8AC3E}">
        <p14:creationId xmlns:p14="http://schemas.microsoft.com/office/powerpoint/2010/main" val="3656935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Contact v Connection.</a:t>
            </a:r>
            <a:endParaRPr lang="en-US"/>
          </a:p>
          <a:p>
            <a:pPr fontAlgn="base"/>
            <a:r>
              <a:rPr lang="en-GB" b="0" i="0" u="none" strike="noStrike">
                <a:solidFill>
                  <a:srgbClr val="000000"/>
                </a:solidFill>
                <a:effectLst/>
                <a:latin typeface="Calibri"/>
                <a:cs typeface="Calibri"/>
              </a:rPr>
              <a:t>There is a difference between being in nature and connecting with nature. It is a connection with nature that has the</a:t>
            </a:r>
            <a:r>
              <a:rPr lang="en-GB">
                <a:solidFill>
                  <a:srgbClr val="000000"/>
                </a:solidFill>
                <a:latin typeface="Calibri"/>
                <a:cs typeface="Calibri"/>
              </a:rPr>
              <a:t> </a:t>
            </a:r>
            <a:r>
              <a:rPr lang="en-GB" b="0" i="0" u="none" strike="noStrike">
                <a:solidFill>
                  <a:srgbClr val="000000"/>
                </a:solidFill>
                <a:effectLst/>
                <a:latin typeface="Calibri"/>
                <a:cs typeface="Calibri"/>
              </a:rPr>
              <a:t> largest impact on whether an individual will take action to care for it.</a:t>
            </a:r>
            <a:r>
              <a:rPr lang="en-GB">
                <a:solidFill>
                  <a:srgbClr val="000000"/>
                </a:solidFill>
                <a:latin typeface="Calibri"/>
                <a:cs typeface="Calibri"/>
              </a:rPr>
              <a:t> </a:t>
            </a:r>
            <a:endParaRPr lang="en-GB" b="0" i="0" u="none" strike="noStrike">
              <a:solidFill>
                <a:srgbClr val="000000"/>
              </a:solidFill>
              <a:effectLst/>
              <a:latin typeface="Calibri" panose="020F0502020204030204" pitchFamily="34" charset="0"/>
              <a:cs typeface="Calibri"/>
            </a:endParaRPr>
          </a:p>
          <a:p>
            <a:pPr algn="l" rtl="0" fontAlgn="base">
              <a:buFont typeface="Arial" panose="020B0604020202020204" pitchFamily="34" charset="0"/>
              <a:buNone/>
            </a:pPr>
            <a:endParaRPr lang="en-GB" b="0" i="0" u="none" strike="noStrike">
              <a:solidFill>
                <a:srgbClr val="000000"/>
              </a:solidFill>
              <a:effectLst/>
              <a:latin typeface="Calibri" panose="020F0502020204030204" pitchFamily="34" charset="0"/>
            </a:endParaRPr>
          </a:p>
          <a:p>
            <a:pPr algn="l" rtl="0" fontAlgn="base">
              <a:buFont typeface="Arial" panose="020B0604020202020204" pitchFamily="34" charset="0"/>
              <a:buNone/>
            </a:pPr>
            <a:r>
              <a:rPr lang="en-GB" b="0" i="0" u="none" strike="noStrike">
                <a:solidFill>
                  <a:srgbClr val="000000"/>
                </a:solidFill>
                <a:effectLst/>
                <a:latin typeface="Calibri"/>
                <a:cs typeface="Calibri"/>
              </a:rPr>
              <a:t>Studies have shown that children who don’t connect with nature before the age of 12 are less likely as adults to connect with nature. We can’t guarantee that all children will have the same access to nature when outside of school, which is why it is so important to ensure that regular opportunities to connect with nature are built into our curriculums. In doing so, often common species will hold more engagement opportunities than something that is rare or fleeting. So, it is important to focus on the things children find themselves, as this gives a sense of pride and ownership and the opportunity for them to repeat the activity and discovery to deepen their connection to nature themselves.</a:t>
            </a:r>
            <a:endParaRPr lang="en-US" b="0" i="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0505A98-F98B-4716-96DE-955EDBC1BD7C}" type="slidenum">
              <a:rPr lang="en-GB" smtClean="0"/>
              <a:t>6</a:t>
            </a:fld>
            <a:endParaRPr lang="en-GB"/>
          </a:p>
        </p:txBody>
      </p:sp>
    </p:spTree>
    <p:extLst>
      <p:ext uri="{BB962C8B-B14F-4D97-AF65-F5344CB8AC3E}">
        <p14:creationId xmlns:p14="http://schemas.microsoft.com/office/powerpoint/2010/main" val="65551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study was carried out asking participants to </a:t>
            </a:r>
            <a:r>
              <a:rPr lang="en-US"/>
              <a:t>notice and note 3 good things in nature each day for 5 days. Here there was a </a:t>
            </a:r>
            <a:r>
              <a:rPr lang="en-US" b="1"/>
              <a:t>significant increase in connection</a:t>
            </a:r>
            <a:r>
              <a:rPr lang="en-US"/>
              <a:t>. The 3 good things were not species or knowledge-based things, more about senses and the emotion things elicited e.g. sun warming the skin, the sound of the wind in the leaves etc.</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50% more nature connection comes from noticing than time in nature.</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The important thing to remember is there are ways of embedding opportunities for nature connectedness throughout your curriculum without having to plan a whole new topic. You can move the focus away from teaching whole lessons outdoors, to working in meaningful opportunities to connect which serve as inspiration for work back in the classroom. </a:t>
            </a:r>
          </a:p>
          <a:p>
            <a:pPr>
              <a:defRPr/>
            </a:pP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Evidence</a:t>
            </a:r>
            <a:r>
              <a:rPr lang="en-GB"/>
              <a:t> </a:t>
            </a:r>
            <a:endParaRPr lang="en-GB"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https://findingnature.org.uk/2017/12/04/nature-knowledge-or-nature-connection/</a:t>
            </a:r>
            <a:endParaRPr lang="en-GB" sz="1200" kern="1200">
              <a:solidFill>
                <a:schemeClr val="tx1"/>
              </a:solidFill>
              <a:effectLst/>
              <a:latin typeface="+mn-lt"/>
              <a:cs typeface="Calibri"/>
            </a:endParaRPr>
          </a:p>
          <a:p>
            <a:endParaRPr lang="en-US"/>
          </a:p>
          <a:p>
            <a:r>
              <a:rPr lang="en-US" sz="1050"/>
              <a:t>Richardson, M., Passmore, H. A., Barbett, L., Lumber, R., Thomas, R., &amp; Hunt, A. (2020). The green care code: How nature connectedness and simple activities help explain pro-nature conservation </a:t>
            </a:r>
            <a:r>
              <a:rPr lang="en-US" sz="1050" err="1"/>
              <a:t>behaviours</a:t>
            </a:r>
            <a:r>
              <a:rPr lang="en-US" sz="1050"/>
              <a:t>. </a:t>
            </a:r>
            <a:r>
              <a:rPr lang="en-US" sz="1050" i="1"/>
              <a:t>People and Nature</a:t>
            </a:r>
            <a:r>
              <a:rPr lang="en-US" sz="1050"/>
              <a:t>.</a:t>
            </a:r>
            <a:endParaRPr lang="en-US"/>
          </a:p>
        </p:txBody>
      </p:sp>
      <p:sp>
        <p:nvSpPr>
          <p:cNvPr id="4" name="Slide Number Placeholder 3"/>
          <p:cNvSpPr>
            <a:spLocks noGrp="1"/>
          </p:cNvSpPr>
          <p:nvPr>
            <p:ph type="sldNum" sz="quarter" idx="5"/>
          </p:nvPr>
        </p:nvSpPr>
        <p:spPr/>
        <p:txBody>
          <a:bodyPr/>
          <a:lstStyle/>
          <a:p>
            <a:fld id="{A0505A98-F98B-4716-96DE-955EDBC1BD7C}" type="slidenum">
              <a:rPr lang="en-GB" smtClean="0"/>
              <a:t>7</a:t>
            </a:fld>
            <a:endParaRPr lang="en-GB"/>
          </a:p>
        </p:txBody>
      </p:sp>
    </p:spTree>
    <p:extLst>
      <p:ext uri="{BB962C8B-B14F-4D97-AF65-F5344CB8AC3E}">
        <p14:creationId xmlns:p14="http://schemas.microsoft.com/office/powerpoint/2010/main" val="1991723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a:solidFill>
                  <a:srgbClr val="333333"/>
                </a:solidFill>
                <a:latin typeface="Georgia" panose="02040502050405020303" pitchFamily="18" charset="0"/>
              </a:rPr>
              <a:t>To start we can look at 5 types of positive relationship associated with nature connectedness which have been identified. These are the pathways to nature connectedness, activities in nature that involve:</a:t>
            </a:r>
          </a:p>
          <a:p>
            <a:pPr fontAlgn="base"/>
            <a:endParaRPr lang="en-GB">
              <a:solidFill>
                <a:srgbClr val="333333"/>
              </a:solidFill>
              <a:latin typeface="Georgia" panose="02040502050405020303"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333333"/>
                </a:solidFill>
                <a:latin typeface="Georgia" panose="02040502050405020303" pitchFamily="18" charset="0"/>
              </a:rPr>
              <a:t> Contact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333333"/>
                </a:solidFill>
                <a:latin typeface="Georgia" panose="02040502050405020303" pitchFamily="18" charset="0"/>
              </a:rPr>
              <a:t> Beauty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333333"/>
                </a:solidFill>
                <a:latin typeface="Georgia" panose="02040502050405020303" pitchFamily="18" charset="0"/>
              </a:rPr>
              <a:t> Meaning</a:t>
            </a:r>
          </a:p>
          <a:p>
            <a:pPr fontAlgn="base">
              <a:buFont typeface="Arial" panose="020B0604020202020204" pitchFamily="34" charset="0"/>
              <a:buChar char="•"/>
            </a:pPr>
            <a:r>
              <a:rPr lang="en-GB">
                <a:solidFill>
                  <a:srgbClr val="333333"/>
                </a:solidFill>
                <a:latin typeface="Georgia" panose="02040502050405020303" pitchFamily="18" charset="0"/>
              </a:rPr>
              <a:t> Emotion</a:t>
            </a:r>
          </a:p>
          <a:p>
            <a:pPr fontAlgn="base">
              <a:buFont typeface="Arial" panose="020B0604020202020204" pitchFamily="34" charset="0"/>
              <a:buChar char="•"/>
            </a:pPr>
            <a:r>
              <a:rPr lang="en-GB">
                <a:solidFill>
                  <a:srgbClr val="333333"/>
                </a:solidFill>
                <a:latin typeface="Georgia" panose="02040502050405020303" pitchFamily="18" charset="0"/>
              </a:rPr>
              <a:t> Compassion</a:t>
            </a:r>
          </a:p>
          <a:p>
            <a:pPr fontAlgn="base">
              <a:buFont typeface="Arial" panose="020B0604020202020204" pitchFamily="34" charset="0"/>
              <a:buChar char="•"/>
            </a:pPr>
            <a:endParaRPr lang="en-GB" b="0" i="0">
              <a:solidFill>
                <a:srgbClr val="333333"/>
              </a:solidFill>
              <a:effectLst/>
              <a:latin typeface="Georgia" panose="02040502050405020303" pitchFamily="18" charset="0"/>
            </a:endParaRPr>
          </a:p>
          <a:p>
            <a:pPr fontAlgn="base">
              <a:buFont typeface="Arial" panose="020B0604020202020204" pitchFamily="34" charset="0"/>
              <a:buNone/>
            </a:pPr>
            <a:r>
              <a:rPr lang="en-GB" b="0" i="0">
                <a:solidFill>
                  <a:srgbClr val="333333"/>
                </a:solidFill>
                <a:effectLst/>
                <a:latin typeface="Georgia" panose="02040502050405020303" pitchFamily="18" charset="0"/>
              </a:rPr>
              <a:t>As we walk through the pathways, we’ll be looking at the simplest ways to merge the experiences with what you may already have planned for the coming term. It is important to understand that a connection activity does not necessarily need to take up a whole lesson. You can use part of your lesson to go outside and connect with nature and use the experience to inspire different subjects across the curriculum.</a:t>
            </a:r>
            <a:endParaRPr lang="en-GB"/>
          </a:p>
        </p:txBody>
      </p:sp>
      <p:sp>
        <p:nvSpPr>
          <p:cNvPr id="4" name="Slide Number Placeholder 3"/>
          <p:cNvSpPr>
            <a:spLocks noGrp="1"/>
          </p:cNvSpPr>
          <p:nvPr>
            <p:ph type="sldNum" sz="quarter" idx="5"/>
          </p:nvPr>
        </p:nvSpPr>
        <p:spPr/>
        <p:txBody>
          <a:bodyPr/>
          <a:lstStyle/>
          <a:p>
            <a:fld id="{A0505A98-F98B-4716-96DE-955EDBC1BD7C}" type="slidenum">
              <a:rPr lang="en-GB" smtClean="0"/>
              <a:t>8</a:t>
            </a:fld>
            <a:endParaRPr lang="en-GB"/>
          </a:p>
        </p:txBody>
      </p:sp>
    </p:spTree>
    <p:extLst>
      <p:ext uri="{BB962C8B-B14F-4D97-AF65-F5344CB8AC3E}">
        <p14:creationId xmlns:p14="http://schemas.microsoft.com/office/powerpoint/2010/main" val="111777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first pathway we will look at is Contact. The act of engaging with nature through the senses for pleasure e.g. listening to birdsong, smelling wildflowers or watching the sunset. </a:t>
            </a:r>
            <a:endParaRPr lang="en-US"/>
          </a:p>
          <a:p>
            <a:r>
              <a:rPr lang="en-GB"/>
              <a:t> </a:t>
            </a:r>
            <a:endParaRPr lang="en-GB">
              <a:cs typeface="Calibri"/>
            </a:endParaRPr>
          </a:p>
          <a:p>
            <a:r>
              <a:rPr lang="en-GB"/>
              <a:t>People with good nature connectedness tend to be happier. Nature can generate many positive emotions, such as calmness, joy and creativity and can facilitate concentration.  </a:t>
            </a:r>
            <a:endParaRPr lang="en-GB">
              <a:cs typeface="Calibri"/>
            </a:endParaRPr>
          </a:p>
          <a:p>
            <a:r>
              <a:rPr lang="en-GB"/>
              <a:t> </a:t>
            </a:r>
            <a:endParaRPr lang="en-GB">
              <a:cs typeface="Calibri"/>
            </a:endParaRPr>
          </a:p>
          <a:p>
            <a:r>
              <a:rPr lang="en-GB"/>
              <a:t>By embedding connection to nature activities throughout your curriculum you will be providing your pupils with the opportunity to increase the amount of time they spend in nature. For some this will be very little outside of school, which is why it is so important for us to nurture their relationship with the natural world. </a:t>
            </a:r>
            <a:endParaRPr lang="en-GB">
              <a:cs typeface="Calibri"/>
            </a:endParaRPr>
          </a:p>
          <a:p>
            <a:r>
              <a:rPr lang="en-GB"/>
              <a:t> </a:t>
            </a:r>
            <a:endParaRPr lang="en-GB">
              <a:cs typeface="Calibri"/>
            </a:endParaRPr>
          </a:p>
          <a:p>
            <a:r>
              <a:rPr lang="en-GB"/>
              <a:t>By expanding your pupils' experiences and giving them opportunities to experience how nature makes them feel, can be used as inspiration for work back in the classroom. The feeling of sun on their skin or how a gust of wind feels blowing through their hair. The memories triggered by certain smells could be used to inspire creative writing for example.  </a:t>
            </a:r>
            <a:endParaRPr lang="en-GB" sz="1200">
              <a:solidFill>
                <a:schemeClr val="bg1"/>
              </a:solidFill>
              <a:cs typeface="Calibri"/>
            </a:endParaRPr>
          </a:p>
        </p:txBody>
      </p:sp>
      <p:sp>
        <p:nvSpPr>
          <p:cNvPr id="4" name="Slide Number Placeholder 3"/>
          <p:cNvSpPr>
            <a:spLocks noGrp="1"/>
          </p:cNvSpPr>
          <p:nvPr>
            <p:ph type="sldNum" sz="quarter" idx="5"/>
          </p:nvPr>
        </p:nvSpPr>
        <p:spPr/>
        <p:txBody>
          <a:bodyPr/>
          <a:lstStyle/>
          <a:p>
            <a:fld id="{A0505A98-F98B-4716-96DE-955EDBC1BD7C}" type="slidenum">
              <a:rPr lang="en-GB" smtClean="0"/>
              <a:t>9</a:t>
            </a:fld>
            <a:endParaRPr lang="en-GB"/>
          </a:p>
        </p:txBody>
      </p:sp>
    </p:spTree>
    <p:extLst>
      <p:ext uri="{BB962C8B-B14F-4D97-AF65-F5344CB8AC3E}">
        <p14:creationId xmlns:p14="http://schemas.microsoft.com/office/powerpoint/2010/main" val="197646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D600B-E20E-B19C-7B63-AAE1907B8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7BA162-4BDF-6ACB-9F12-F22F52E231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50E8F0-23E7-ACB3-57CB-6F0EE8A41DF2}"/>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5" name="Footer Placeholder 4">
            <a:extLst>
              <a:ext uri="{FF2B5EF4-FFF2-40B4-BE49-F238E27FC236}">
                <a16:creationId xmlns:a16="http://schemas.microsoft.com/office/drawing/2014/main" id="{28850DC6-8ECD-7017-755E-AB0DF89470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302479-F6E7-C5FC-1D89-9E2244C4DE12}"/>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4282473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76D4-D079-E148-544E-AA47DFE646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D0C339-CDD4-4C6F-C458-B1F320476D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A2D578-A53F-2B4B-A726-4455188B58FB}"/>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5" name="Footer Placeholder 4">
            <a:extLst>
              <a:ext uri="{FF2B5EF4-FFF2-40B4-BE49-F238E27FC236}">
                <a16:creationId xmlns:a16="http://schemas.microsoft.com/office/drawing/2014/main" id="{DC2206FF-6EA4-1804-3CAC-189D608588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E6DB2C-6A41-2048-2922-339EE1488A10}"/>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996129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F37784-2464-4D1E-7792-F8C7B0DF7C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710BA7-CA9E-79A9-3339-D1044D3DB6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2F294D-805C-EC7C-57C2-6B6AE2B9E911}"/>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5" name="Footer Placeholder 4">
            <a:extLst>
              <a:ext uri="{FF2B5EF4-FFF2-40B4-BE49-F238E27FC236}">
                <a16:creationId xmlns:a16="http://schemas.microsoft.com/office/drawing/2014/main" id="{930FCC18-B117-E7E1-AE1A-0ADE9BD60F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E75312-4B97-44EA-DD1C-0106FD56ED5A}"/>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1660461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97485D5-3C23-C839-A871-5A3D29042EF3}"/>
              </a:ext>
            </a:extLst>
          </p:cNvPr>
          <p:cNvSpPr>
            <a:spLocks noGrp="1"/>
          </p:cNvSpPr>
          <p:nvPr>
            <p:ph type="pic" sz="quarter" idx="13"/>
          </p:nvPr>
        </p:nvSpPr>
        <p:spPr>
          <a:xfrm>
            <a:off x="0" y="0"/>
            <a:ext cx="12192000" cy="6858000"/>
          </a:xfrm>
          <a:solidFill>
            <a:schemeClr val="bg1">
              <a:lumMod val="85000"/>
            </a:schemeClr>
          </a:solidFill>
        </p:spPr>
        <p:txBody>
          <a:bodyPr>
            <a:normAutofit/>
          </a:bodyPr>
          <a:lstStyle>
            <a:lvl1pPr>
              <a:defRPr sz="2000"/>
            </a:lvl1pPr>
          </a:lstStyle>
          <a:p>
            <a:endParaRPr lang="en-US"/>
          </a:p>
        </p:txBody>
      </p:sp>
      <p:sp>
        <p:nvSpPr>
          <p:cNvPr id="2" name="Title 1">
            <a:extLst>
              <a:ext uri="{FF2B5EF4-FFF2-40B4-BE49-F238E27FC236}">
                <a16:creationId xmlns:a16="http://schemas.microsoft.com/office/drawing/2014/main" id="{74D70E86-38AC-D55F-52E7-84E2C57248E7}"/>
              </a:ext>
            </a:extLst>
          </p:cNvPr>
          <p:cNvSpPr>
            <a:spLocks noGrp="1"/>
          </p:cNvSpPr>
          <p:nvPr>
            <p:ph type="ctrTitle" hasCustomPrompt="1"/>
          </p:nvPr>
        </p:nvSpPr>
        <p:spPr>
          <a:xfrm>
            <a:off x="720000" y="1122363"/>
            <a:ext cx="9144000" cy="2387600"/>
          </a:xfrm>
        </p:spPr>
        <p:txBody>
          <a:bodyPr anchor="b">
            <a:normAutofit/>
          </a:bodyPr>
          <a:lstStyle>
            <a:lvl1pPr algn="l">
              <a:defRPr sz="4200"/>
            </a:lvl1pPr>
          </a:lstStyle>
          <a:p>
            <a:r>
              <a:rPr lang="en-GB"/>
              <a:t>Click to edit </a:t>
            </a:r>
            <a:br>
              <a:rPr lang="en-GB"/>
            </a:br>
            <a:r>
              <a:rPr lang="en-GB"/>
              <a:t>Master title style</a:t>
            </a:r>
            <a:endParaRPr lang="en-US"/>
          </a:p>
        </p:txBody>
      </p:sp>
      <p:sp>
        <p:nvSpPr>
          <p:cNvPr id="3" name="Subtitle 2">
            <a:extLst>
              <a:ext uri="{FF2B5EF4-FFF2-40B4-BE49-F238E27FC236}">
                <a16:creationId xmlns:a16="http://schemas.microsoft.com/office/drawing/2014/main" id="{B8EBC0D9-BED6-770F-8F69-4C8A38E4FAB8}"/>
              </a:ext>
            </a:extLst>
          </p:cNvPr>
          <p:cNvSpPr>
            <a:spLocks noGrp="1"/>
          </p:cNvSpPr>
          <p:nvPr>
            <p:ph type="subTitle" idx="1"/>
          </p:nvPr>
        </p:nvSpPr>
        <p:spPr>
          <a:xfrm>
            <a:off x="720000" y="3602038"/>
            <a:ext cx="9144000" cy="1655762"/>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7B4B845-F823-6825-3CC6-29A0D8CE307B}"/>
              </a:ext>
            </a:extLst>
          </p:cNvPr>
          <p:cNvSpPr>
            <a:spLocks noGrp="1"/>
          </p:cNvSpPr>
          <p:nvPr>
            <p:ph type="dt" sz="half" idx="10"/>
          </p:nvPr>
        </p:nvSpPr>
        <p:spPr/>
        <p:txBody>
          <a:bodyPr/>
          <a:lstStyle/>
          <a:p>
            <a:fld id="{D1BAC8D9-DE0D-F541-A0BF-DD0772D84CE2}" type="datetime1">
              <a:rPr lang="en-GB" smtClean="0"/>
              <a:t>17/05/2023</a:t>
            </a:fld>
            <a:endParaRPr lang="en-US"/>
          </a:p>
        </p:txBody>
      </p:sp>
      <p:sp>
        <p:nvSpPr>
          <p:cNvPr id="5" name="Footer Placeholder 4">
            <a:extLst>
              <a:ext uri="{FF2B5EF4-FFF2-40B4-BE49-F238E27FC236}">
                <a16:creationId xmlns:a16="http://schemas.microsoft.com/office/drawing/2014/main" id="{5FA6D0D1-4651-BA3A-634C-9EE1716F4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F7B5F0-E875-7421-8468-3DCA33F7DAEF}"/>
              </a:ext>
            </a:extLst>
          </p:cNvPr>
          <p:cNvSpPr>
            <a:spLocks noGrp="1"/>
          </p:cNvSpPr>
          <p:nvPr>
            <p:ph type="sldNum" sz="quarter" idx="12"/>
          </p:nvPr>
        </p:nvSpPr>
        <p:spPr/>
        <p:txBody>
          <a:bodyPr/>
          <a:lstStyle/>
          <a:p>
            <a:fld id="{EDFCDF58-2750-B34D-98CC-B6B669E3FFA9}" type="slidenum">
              <a:rPr lang="en-US" smtClean="0"/>
              <a:t>‹#›</a:t>
            </a:fld>
            <a:endParaRPr lang="en-US"/>
          </a:p>
        </p:txBody>
      </p:sp>
    </p:spTree>
    <p:extLst>
      <p:ext uri="{BB962C8B-B14F-4D97-AF65-F5344CB8AC3E}">
        <p14:creationId xmlns:p14="http://schemas.microsoft.com/office/powerpoint/2010/main" val="3377252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7D53031-8902-F69A-5E41-CDA45FF172DA}"/>
              </a:ext>
            </a:extLst>
          </p:cNvPr>
          <p:cNvSpPr>
            <a:spLocks noGrp="1"/>
          </p:cNvSpPr>
          <p:nvPr>
            <p:ph type="pic" sz="quarter" idx="13"/>
          </p:nvPr>
        </p:nvSpPr>
        <p:spPr>
          <a:xfrm>
            <a:off x="0" y="0"/>
            <a:ext cx="12192000" cy="6858000"/>
          </a:xfrm>
          <a:solidFill>
            <a:schemeClr val="bg1">
              <a:lumMod val="85000"/>
            </a:schemeClr>
          </a:solidFill>
        </p:spPr>
        <p:txBody>
          <a:bodyPr>
            <a:normAutofit/>
          </a:bodyPr>
          <a:lstStyle>
            <a:lvl1pPr>
              <a:defRPr sz="2000"/>
            </a:lvl1pPr>
          </a:lstStyle>
          <a:p>
            <a:endParaRPr lang="en-US"/>
          </a:p>
        </p:txBody>
      </p:sp>
      <p:sp>
        <p:nvSpPr>
          <p:cNvPr id="2" name="Title 1">
            <a:extLst>
              <a:ext uri="{FF2B5EF4-FFF2-40B4-BE49-F238E27FC236}">
                <a16:creationId xmlns:a16="http://schemas.microsoft.com/office/drawing/2014/main" id="{D8467076-44BF-CF3E-A3AE-67933B9A1EF8}"/>
              </a:ext>
            </a:extLst>
          </p:cNvPr>
          <p:cNvSpPr>
            <a:spLocks noGrp="1"/>
          </p:cNvSpPr>
          <p:nvPr>
            <p:ph type="title"/>
          </p:nvPr>
        </p:nvSpPr>
        <p:spPr>
          <a:xfrm>
            <a:off x="720000" y="360000"/>
            <a:ext cx="10515600" cy="900000"/>
          </a:xfrm>
        </p:spPr>
        <p:txBody>
          <a:bodyPr>
            <a:normAutofit/>
          </a:bodyPr>
          <a:lstStyle>
            <a:lvl1pPr>
              <a:defRPr sz="2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96536E8-6905-5F8A-A534-0170CFC34494}"/>
              </a:ext>
            </a:extLst>
          </p:cNvPr>
          <p:cNvSpPr>
            <a:spLocks noGrp="1"/>
          </p:cNvSpPr>
          <p:nvPr>
            <p:ph idx="1"/>
          </p:nvPr>
        </p:nvSpPr>
        <p:spPr>
          <a:xfrm>
            <a:off x="720000" y="1800000"/>
            <a:ext cx="10515600" cy="4351338"/>
          </a:xfrm>
        </p:spPr>
        <p:txBody>
          <a:bodyPr>
            <a:noAutofit/>
          </a:bodyPr>
          <a:lstStyle>
            <a:lvl1pPr marL="285750" indent="-28575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3E62B9-0D0E-3BA2-BDD6-884CAB75A455}"/>
              </a:ext>
            </a:extLst>
          </p:cNvPr>
          <p:cNvSpPr>
            <a:spLocks noGrp="1"/>
          </p:cNvSpPr>
          <p:nvPr>
            <p:ph type="dt" sz="half" idx="10"/>
          </p:nvPr>
        </p:nvSpPr>
        <p:spPr/>
        <p:txBody>
          <a:bodyPr/>
          <a:lstStyle/>
          <a:p>
            <a:fld id="{B54C4741-2E36-7943-B409-C7FF51DFB7D2}" type="datetime1">
              <a:rPr lang="en-GB" smtClean="0"/>
              <a:t>17/05/2023</a:t>
            </a:fld>
            <a:endParaRPr lang="en-US"/>
          </a:p>
        </p:txBody>
      </p:sp>
      <p:sp>
        <p:nvSpPr>
          <p:cNvPr id="5" name="Footer Placeholder 4">
            <a:extLst>
              <a:ext uri="{FF2B5EF4-FFF2-40B4-BE49-F238E27FC236}">
                <a16:creationId xmlns:a16="http://schemas.microsoft.com/office/drawing/2014/main" id="{C854F64D-3018-B309-EA87-DACC039792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FECEB-422C-E671-6593-58B4CE65F26C}"/>
              </a:ext>
            </a:extLst>
          </p:cNvPr>
          <p:cNvSpPr>
            <a:spLocks noGrp="1"/>
          </p:cNvSpPr>
          <p:nvPr>
            <p:ph type="sldNum" sz="quarter" idx="12"/>
          </p:nvPr>
        </p:nvSpPr>
        <p:spPr/>
        <p:txBody>
          <a:bodyPr/>
          <a:lstStyle/>
          <a:p>
            <a:fld id="{EDFCDF58-2750-B34D-98CC-B6B669E3FFA9}" type="slidenum">
              <a:rPr lang="en-US" smtClean="0"/>
              <a:t>‹#›</a:t>
            </a:fld>
            <a:endParaRPr lang="en-US"/>
          </a:p>
        </p:txBody>
      </p:sp>
    </p:spTree>
    <p:extLst>
      <p:ext uri="{BB962C8B-B14F-4D97-AF65-F5344CB8AC3E}">
        <p14:creationId xmlns:p14="http://schemas.microsoft.com/office/powerpoint/2010/main" val="346728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5FDB88-87CF-4EFA-E995-E65B89664AE9}"/>
              </a:ext>
            </a:extLst>
          </p:cNvPr>
          <p:cNvSpPr>
            <a:spLocks noGrp="1"/>
          </p:cNvSpPr>
          <p:nvPr>
            <p:ph type="pic" idx="1"/>
          </p:nvPr>
        </p:nvSpPr>
        <p:spPr>
          <a:xfrm>
            <a:off x="6096000" y="0"/>
            <a:ext cx="6096000" cy="6858000"/>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23F919BF-425B-F922-D47B-45694A593C2C}"/>
              </a:ext>
            </a:extLst>
          </p:cNvPr>
          <p:cNvSpPr>
            <a:spLocks noGrp="1"/>
          </p:cNvSpPr>
          <p:nvPr>
            <p:ph type="dt" sz="half" idx="10"/>
          </p:nvPr>
        </p:nvSpPr>
        <p:spPr/>
        <p:txBody>
          <a:bodyPr/>
          <a:lstStyle/>
          <a:p>
            <a:fld id="{BDB02A86-DC7A-1C4E-AACE-1943212446CD}" type="datetime1">
              <a:rPr lang="en-GB" smtClean="0"/>
              <a:t>17/05/2023</a:t>
            </a:fld>
            <a:endParaRPr lang="en-US"/>
          </a:p>
        </p:txBody>
      </p:sp>
      <p:sp>
        <p:nvSpPr>
          <p:cNvPr id="6" name="Footer Placeholder 5">
            <a:extLst>
              <a:ext uri="{FF2B5EF4-FFF2-40B4-BE49-F238E27FC236}">
                <a16:creationId xmlns:a16="http://schemas.microsoft.com/office/drawing/2014/main" id="{FCAC9372-1E64-0B97-2A20-F30FF79C14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6DAF92-0EDB-ABAA-6096-1939CD11A9AD}"/>
              </a:ext>
            </a:extLst>
          </p:cNvPr>
          <p:cNvSpPr>
            <a:spLocks noGrp="1"/>
          </p:cNvSpPr>
          <p:nvPr>
            <p:ph type="sldNum" sz="quarter" idx="12"/>
          </p:nvPr>
        </p:nvSpPr>
        <p:spPr/>
        <p:txBody>
          <a:bodyPr/>
          <a:lstStyle/>
          <a:p>
            <a:fld id="{EDFCDF58-2750-B34D-98CC-B6B669E3FFA9}" type="slidenum">
              <a:rPr lang="en-US" smtClean="0"/>
              <a:t>‹#›</a:t>
            </a:fld>
            <a:endParaRPr lang="en-US"/>
          </a:p>
        </p:txBody>
      </p:sp>
      <p:sp>
        <p:nvSpPr>
          <p:cNvPr id="9" name="Title 1">
            <a:extLst>
              <a:ext uri="{FF2B5EF4-FFF2-40B4-BE49-F238E27FC236}">
                <a16:creationId xmlns:a16="http://schemas.microsoft.com/office/drawing/2014/main" id="{DD5D160C-21FF-040B-D478-623F59B01F25}"/>
              </a:ext>
            </a:extLst>
          </p:cNvPr>
          <p:cNvSpPr>
            <a:spLocks noGrp="1"/>
          </p:cNvSpPr>
          <p:nvPr>
            <p:ph type="title" hasCustomPrompt="1"/>
          </p:nvPr>
        </p:nvSpPr>
        <p:spPr>
          <a:xfrm>
            <a:off x="720000" y="360000"/>
            <a:ext cx="5040000" cy="900000"/>
          </a:xfrm>
        </p:spPr>
        <p:txBody>
          <a:bodyPr anchor="b">
            <a:noAutofit/>
          </a:bodyPr>
          <a:lstStyle>
            <a:lvl1pPr>
              <a:defRPr sz="2800"/>
            </a:lvl1pPr>
          </a:lstStyle>
          <a:p>
            <a:r>
              <a:rPr lang="en-GB"/>
              <a:t>Click to edit </a:t>
            </a:r>
            <a:br>
              <a:rPr lang="en-GB"/>
            </a:br>
            <a:r>
              <a:rPr lang="en-GB"/>
              <a:t>Master title style</a:t>
            </a:r>
            <a:endParaRPr lang="en-US"/>
          </a:p>
        </p:txBody>
      </p:sp>
      <p:sp>
        <p:nvSpPr>
          <p:cNvPr id="10" name="Text Placeholder 8">
            <a:extLst>
              <a:ext uri="{FF2B5EF4-FFF2-40B4-BE49-F238E27FC236}">
                <a16:creationId xmlns:a16="http://schemas.microsoft.com/office/drawing/2014/main" id="{BDA0FCE8-D73E-C11B-3AB5-3A877C1ACB02}"/>
              </a:ext>
            </a:extLst>
          </p:cNvPr>
          <p:cNvSpPr>
            <a:spLocks noGrp="1"/>
          </p:cNvSpPr>
          <p:nvPr>
            <p:ph type="body" sz="quarter" idx="13"/>
          </p:nvPr>
        </p:nvSpPr>
        <p:spPr>
          <a:xfrm>
            <a:off x="720725" y="1536700"/>
            <a:ext cx="5038725" cy="422751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35539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97485D5-3C23-C839-A871-5A3D29042EF3}"/>
              </a:ext>
            </a:extLst>
          </p:cNvPr>
          <p:cNvSpPr>
            <a:spLocks noGrp="1"/>
          </p:cNvSpPr>
          <p:nvPr>
            <p:ph type="pic" sz="quarter" idx="13"/>
          </p:nvPr>
        </p:nvSpPr>
        <p:spPr>
          <a:xfrm>
            <a:off x="0" y="0"/>
            <a:ext cx="12192000" cy="6858000"/>
          </a:xfrm>
          <a:solidFill>
            <a:schemeClr val="bg1">
              <a:lumMod val="85000"/>
            </a:schemeClr>
          </a:solidFill>
        </p:spPr>
        <p:txBody>
          <a:bodyPr>
            <a:normAutofit/>
          </a:bodyPr>
          <a:lstStyle>
            <a:lvl1pPr>
              <a:defRPr sz="1800"/>
            </a:lvl1pPr>
          </a:lstStyle>
          <a:p>
            <a:r>
              <a:rPr lang="en-US"/>
              <a:t>Click icon to add picture</a:t>
            </a:r>
          </a:p>
        </p:txBody>
      </p:sp>
      <p:sp>
        <p:nvSpPr>
          <p:cNvPr id="2" name="Title 1">
            <a:extLst>
              <a:ext uri="{FF2B5EF4-FFF2-40B4-BE49-F238E27FC236}">
                <a16:creationId xmlns:a16="http://schemas.microsoft.com/office/drawing/2014/main" id="{74D70E86-38AC-D55F-52E7-84E2C57248E7}"/>
              </a:ext>
            </a:extLst>
          </p:cNvPr>
          <p:cNvSpPr>
            <a:spLocks noGrp="1"/>
          </p:cNvSpPr>
          <p:nvPr>
            <p:ph type="ctrTitle" hasCustomPrompt="1"/>
          </p:nvPr>
        </p:nvSpPr>
        <p:spPr>
          <a:xfrm>
            <a:off x="720000" y="1122363"/>
            <a:ext cx="9144000" cy="2387600"/>
          </a:xfrm>
        </p:spPr>
        <p:txBody>
          <a:bodyPr anchor="b">
            <a:normAutofit/>
          </a:bodyPr>
          <a:lstStyle>
            <a:lvl1pPr algn="l">
              <a:defRPr sz="3780"/>
            </a:lvl1pPr>
          </a:lstStyle>
          <a:p>
            <a:r>
              <a:rPr lang="en-GB"/>
              <a:t>Click to edit </a:t>
            </a:r>
            <a:br>
              <a:rPr lang="en-GB"/>
            </a:br>
            <a:r>
              <a:rPr lang="en-GB"/>
              <a:t>Master title style</a:t>
            </a:r>
            <a:endParaRPr lang="en-US"/>
          </a:p>
        </p:txBody>
      </p:sp>
      <p:sp>
        <p:nvSpPr>
          <p:cNvPr id="3" name="Subtitle 2">
            <a:extLst>
              <a:ext uri="{FF2B5EF4-FFF2-40B4-BE49-F238E27FC236}">
                <a16:creationId xmlns:a16="http://schemas.microsoft.com/office/drawing/2014/main" id="{B8EBC0D9-BED6-770F-8F69-4C8A38E4FAB8}"/>
              </a:ext>
            </a:extLst>
          </p:cNvPr>
          <p:cNvSpPr>
            <a:spLocks noGrp="1"/>
          </p:cNvSpPr>
          <p:nvPr>
            <p:ph type="subTitle" idx="1"/>
          </p:nvPr>
        </p:nvSpPr>
        <p:spPr>
          <a:xfrm>
            <a:off x="720000" y="3602038"/>
            <a:ext cx="9144000" cy="1655762"/>
          </a:xfrm>
        </p:spPr>
        <p:txBody>
          <a:bodyPr>
            <a:normAutofit/>
          </a:bodyPr>
          <a:lstStyle>
            <a:lvl1pPr marL="0" indent="0" algn="l">
              <a:buNone/>
              <a:defRPr sz="144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
        <p:nvSpPr>
          <p:cNvPr id="4" name="Date Placeholder 3">
            <a:extLst>
              <a:ext uri="{FF2B5EF4-FFF2-40B4-BE49-F238E27FC236}">
                <a16:creationId xmlns:a16="http://schemas.microsoft.com/office/drawing/2014/main" id="{47B4B845-F823-6825-3CC6-29A0D8CE307B}"/>
              </a:ext>
            </a:extLst>
          </p:cNvPr>
          <p:cNvSpPr>
            <a:spLocks noGrp="1"/>
          </p:cNvSpPr>
          <p:nvPr>
            <p:ph type="dt" sz="half" idx="10"/>
          </p:nvPr>
        </p:nvSpPr>
        <p:spPr/>
        <p:txBody>
          <a:bodyPr/>
          <a:lstStyle/>
          <a:p>
            <a:fld id="{D1BAC8D9-DE0D-F541-A0BF-DD0772D84CE2}" type="datetime1">
              <a:rPr lang="en-GB" smtClean="0"/>
              <a:t>17/05/2023</a:t>
            </a:fld>
            <a:endParaRPr lang="en-US"/>
          </a:p>
        </p:txBody>
      </p:sp>
      <p:sp>
        <p:nvSpPr>
          <p:cNvPr id="5" name="Footer Placeholder 4">
            <a:extLst>
              <a:ext uri="{FF2B5EF4-FFF2-40B4-BE49-F238E27FC236}">
                <a16:creationId xmlns:a16="http://schemas.microsoft.com/office/drawing/2014/main" id="{5FA6D0D1-4651-BA3A-634C-9EE1716F4E9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F7B5F0-E875-7421-8468-3DCA33F7DAEF}"/>
              </a:ext>
            </a:extLst>
          </p:cNvPr>
          <p:cNvSpPr>
            <a:spLocks noGrp="1"/>
          </p:cNvSpPr>
          <p:nvPr>
            <p:ph type="sldNum" sz="quarter" idx="12"/>
          </p:nvPr>
        </p:nvSpPr>
        <p:spPr/>
        <p:txBody>
          <a:bodyPr/>
          <a:lstStyle/>
          <a:p>
            <a:fld id="{EDFCDF58-2750-B34D-98CC-B6B669E3FFA9}" type="slidenum">
              <a:rPr lang="en-US" smtClean="0"/>
              <a:t>‹#›</a:t>
            </a:fld>
            <a:endParaRPr lang="en-US"/>
          </a:p>
        </p:txBody>
      </p:sp>
    </p:spTree>
    <p:extLst>
      <p:ext uri="{BB962C8B-B14F-4D97-AF65-F5344CB8AC3E}">
        <p14:creationId xmlns:p14="http://schemas.microsoft.com/office/powerpoint/2010/main" val="2854979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7D53031-8902-F69A-5E41-CDA45FF172DA}"/>
              </a:ext>
            </a:extLst>
          </p:cNvPr>
          <p:cNvSpPr>
            <a:spLocks noGrp="1"/>
          </p:cNvSpPr>
          <p:nvPr>
            <p:ph type="pic" sz="quarter" idx="13"/>
          </p:nvPr>
        </p:nvSpPr>
        <p:spPr>
          <a:xfrm>
            <a:off x="0" y="0"/>
            <a:ext cx="12192000" cy="6858000"/>
          </a:xfrm>
          <a:solidFill>
            <a:schemeClr val="bg1">
              <a:lumMod val="85000"/>
            </a:schemeClr>
          </a:solidFill>
        </p:spPr>
        <p:txBody>
          <a:bodyPr>
            <a:normAutofit/>
          </a:bodyPr>
          <a:lstStyle>
            <a:lvl1pPr>
              <a:defRPr sz="2000"/>
            </a:lvl1pPr>
          </a:lstStyle>
          <a:p>
            <a:r>
              <a:rPr lang="en-US"/>
              <a:t>Click icon to add picture</a:t>
            </a:r>
          </a:p>
        </p:txBody>
      </p:sp>
      <p:sp>
        <p:nvSpPr>
          <p:cNvPr id="2" name="Title 1">
            <a:extLst>
              <a:ext uri="{FF2B5EF4-FFF2-40B4-BE49-F238E27FC236}">
                <a16:creationId xmlns:a16="http://schemas.microsoft.com/office/drawing/2014/main" id="{D8467076-44BF-CF3E-A3AE-67933B9A1EF8}"/>
              </a:ext>
            </a:extLst>
          </p:cNvPr>
          <p:cNvSpPr>
            <a:spLocks noGrp="1"/>
          </p:cNvSpPr>
          <p:nvPr>
            <p:ph type="title"/>
          </p:nvPr>
        </p:nvSpPr>
        <p:spPr>
          <a:xfrm>
            <a:off x="720000" y="360000"/>
            <a:ext cx="10515600" cy="900000"/>
          </a:xfr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96536E8-6905-5F8A-A534-0170CFC34494}"/>
              </a:ext>
            </a:extLst>
          </p:cNvPr>
          <p:cNvSpPr>
            <a:spLocks noGrp="1"/>
          </p:cNvSpPr>
          <p:nvPr>
            <p:ph idx="1"/>
          </p:nvPr>
        </p:nvSpPr>
        <p:spPr>
          <a:xfrm>
            <a:off x="720000" y="1800000"/>
            <a:ext cx="10515600" cy="4351338"/>
          </a:xfrm>
        </p:spPr>
        <p:txBody>
          <a:bodyPr>
            <a:noAutofit/>
          </a:bodyPr>
          <a:lstStyle>
            <a:lvl1pPr marL="285750" indent="-28575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E62B9-0D0E-3BA2-BDD6-884CAB75A455}"/>
              </a:ext>
            </a:extLst>
          </p:cNvPr>
          <p:cNvSpPr>
            <a:spLocks noGrp="1"/>
          </p:cNvSpPr>
          <p:nvPr>
            <p:ph type="dt" sz="half" idx="10"/>
          </p:nvPr>
        </p:nvSpPr>
        <p:spPr/>
        <p:txBody>
          <a:bodyPr/>
          <a:lstStyle/>
          <a:p>
            <a:fld id="{B54C4741-2E36-7943-B409-C7FF51DFB7D2}" type="datetime1">
              <a:rPr lang="en-GB" smtClean="0"/>
              <a:t>17/05/2023</a:t>
            </a:fld>
            <a:endParaRPr lang="en-US"/>
          </a:p>
        </p:txBody>
      </p:sp>
      <p:sp>
        <p:nvSpPr>
          <p:cNvPr id="5" name="Footer Placeholder 4">
            <a:extLst>
              <a:ext uri="{FF2B5EF4-FFF2-40B4-BE49-F238E27FC236}">
                <a16:creationId xmlns:a16="http://schemas.microsoft.com/office/drawing/2014/main" id="{C854F64D-3018-B309-EA87-DACC039792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BFECEB-422C-E671-6593-58B4CE65F26C}"/>
              </a:ext>
            </a:extLst>
          </p:cNvPr>
          <p:cNvSpPr>
            <a:spLocks noGrp="1"/>
          </p:cNvSpPr>
          <p:nvPr>
            <p:ph type="sldNum" sz="quarter" idx="12"/>
          </p:nvPr>
        </p:nvSpPr>
        <p:spPr/>
        <p:txBody>
          <a:bodyPr/>
          <a:lstStyle/>
          <a:p>
            <a:fld id="{EDFCDF58-2750-B34D-98CC-B6B669E3FFA9}" type="slidenum">
              <a:rPr lang="en-US" smtClean="0"/>
              <a:t>‹#›</a:t>
            </a:fld>
            <a:endParaRPr lang="en-US"/>
          </a:p>
        </p:txBody>
      </p:sp>
    </p:spTree>
    <p:extLst>
      <p:ext uri="{BB962C8B-B14F-4D97-AF65-F5344CB8AC3E}">
        <p14:creationId xmlns:p14="http://schemas.microsoft.com/office/powerpoint/2010/main" val="236914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896F-3F1A-C396-3A49-CF4405D79F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4A2D6C-A1A9-6B7E-A79C-439D7D9E2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652478-FAFC-0779-A9C5-8801FDCC43DE}"/>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5" name="Footer Placeholder 4">
            <a:extLst>
              <a:ext uri="{FF2B5EF4-FFF2-40B4-BE49-F238E27FC236}">
                <a16:creationId xmlns:a16="http://schemas.microsoft.com/office/drawing/2014/main" id="{67919726-7AF7-4A15-D9E2-760EE4FFBE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65CA39-2CAD-53DC-D229-F62C8BEEFC5F}"/>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1959190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7F49-585A-F872-11B8-820DC386BC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2D34F9-532B-9FB2-7EEC-8B984EB66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C94E4-431F-C8A6-81DB-A034DBF0FECA}"/>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5" name="Footer Placeholder 4">
            <a:extLst>
              <a:ext uri="{FF2B5EF4-FFF2-40B4-BE49-F238E27FC236}">
                <a16:creationId xmlns:a16="http://schemas.microsoft.com/office/drawing/2014/main" id="{6F4320CC-565B-EAF3-C5B5-0B7117F288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C5A532-2D17-A54C-CD53-E76FFF9E5AD4}"/>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1772672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2375-DE39-07D0-8EB1-77F6C55040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064D4F-10DB-83B1-8265-A56375781D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774F69-31B4-BF3A-F78B-293DBBC7E0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B8C3DD-B2EC-A734-C1C7-24B0D158F81B}"/>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6" name="Footer Placeholder 5">
            <a:extLst>
              <a:ext uri="{FF2B5EF4-FFF2-40B4-BE49-F238E27FC236}">
                <a16:creationId xmlns:a16="http://schemas.microsoft.com/office/drawing/2014/main" id="{587CE0A0-7B6C-A333-DFCA-23FC898292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C835BB-39B9-302B-71C4-BD692ADAB3F9}"/>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130413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FCB6-3C56-42F0-A54E-7A4A029F05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24ADE9-6F98-7123-4F28-C9B98BD1A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E0317D-6C74-2BFA-B836-1FB51111F7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452950-9ACF-C3BB-D7A1-A8575A083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2A25F-979E-6A08-BB9A-304416BF83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0964895-99B5-D791-0D1D-2DF52CC909AE}"/>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8" name="Footer Placeholder 7">
            <a:extLst>
              <a:ext uri="{FF2B5EF4-FFF2-40B4-BE49-F238E27FC236}">
                <a16:creationId xmlns:a16="http://schemas.microsoft.com/office/drawing/2014/main" id="{63B098F9-01B8-A9B7-C712-DBF7377D26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808988-2374-E2CC-197E-561EDB161D20}"/>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122931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F9FF-9C7F-A741-18A7-0A56D4D8B3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5C1EAFA-E289-E488-2ED7-D05D08658B82}"/>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4" name="Footer Placeholder 3">
            <a:extLst>
              <a:ext uri="{FF2B5EF4-FFF2-40B4-BE49-F238E27FC236}">
                <a16:creationId xmlns:a16="http://schemas.microsoft.com/office/drawing/2014/main" id="{D8597690-FAF8-CEBA-87DA-7A62DBA8FF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8B00D3-10A0-EA72-464E-01E90D09EEC2}"/>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262684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DCA51B-318E-F73D-C631-A1BC943A4585}"/>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3" name="Footer Placeholder 2">
            <a:extLst>
              <a:ext uri="{FF2B5EF4-FFF2-40B4-BE49-F238E27FC236}">
                <a16:creationId xmlns:a16="http://schemas.microsoft.com/office/drawing/2014/main" id="{382C32AD-4B09-FE27-C853-96693DC17FE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7D14CC7-D0DA-C070-3429-9DAFF325601B}"/>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1434243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00D90-EFEB-4198-C0FB-0C92C9B6A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FCC058-5BED-4F98-82E6-2F20D651B6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CE46A66-08FD-8720-3DB1-1A0BF805A4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44DEED-99A1-BC31-8577-97F8B6EC5AD1}"/>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6" name="Footer Placeholder 5">
            <a:extLst>
              <a:ext uri="{FF2B5EF4-FFF2-40B4-BE49-F238E27FC236}">
                <a16:creationId xmlns:a16="http://schemas.microsoft.com/office/drawing/2014/main" id="{03028747-1620-3D9D-BEF7-BC33A5C92D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DEB785-6133-CBCC-0307-1D3BE8524BB4}"/>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194981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FCF7-1095-C3FC-E640-827CBDB21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589695-27D6-6F5F-FCC6-56914AC9B3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BFD3728-08D1-39DF-3A05-FDD874963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91EE5-5134-596F-BA59-B6CF37C54209}"/>
              </a:ext>
            </a:extLst>
          </p:cNvPr>
          <p:cNvSpPr>
            <a:spLocks noGrp="1"/>
          </p:cNvSpPr>
          <p:nvPr>
            <p:ph type="dt" sz="half" idx="10"/>
          </p:nvPr>
        </p:nvSpPr>
        <p:spPr/>
        <p:txBody>
          <a:bodyPr/>
          <a:lstStyle/>
          <a:p>
            <a:fld id="{1138E7E1-3DC6-45C1-8EFC-5578FB41D3F3}" type="datetimeFigureOut">
              <a:rPr lang="en-GB" smtClean="0"/>
              <a:t>17/05/2023</a:t>
            </a:fld>
            <a:endParaRPr lang="en-GB"/>
          </a:p>
        </p:txBody>
      </p:sp>
      <p:sp>
        <p:nvSpPr>
          <p:cNvPr id="6" name="Footer Placeholder 5">
            <a:extLst>
              <a:ext uri="{FF2B5EF4-FFF2-40B4-BE49-F238E27FC236}">
                <a16:creationId xmlns:a16="http://schemas.microsoft.com/office/drawing/2014/main" id="{C21B11E9-0AB5-0E2E-ECB4-CD7F81FF45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12C132-AD19-072B-D44A-A3B665E0EB30}"/>
              </a:ext>
            </a:extLst>
          </p:cNvPr>
          <p:cNvSpPr>
            <a:spLocks noGrp="1"/>
          </p:cNvSpPr>
          <p:nvPr>
            <p:ph type="sldNum" sz="quarter" idx="12"/>
          </p:nvPr>
        </p:nvSpPr>
        <p:spPr/>
        <p:txBody>
          <a:bodyPr/>
          <a:lstStyle/>
          <a:p>
            <a:fld id="{62514C2B-3B51-4599-BA09-C4B5A023A4E8}" type="slidenum">
              <a:rPr lang="en-GB" smtClean="0"/>
              <a:t>‹#›</a:t>
            </a:fld>
            <a:endParaRPr lang="en-GB"/>
          </a:p>
        </p:txBody>
      </p:sp>
    </p:spTree>
    <p:extLst>
      <p:ext uri="{BB962C8B-B14F-4D97-AF65-F5344CB8AC3E}">
        <p14:creationId xmlns:p14="http://schemas.microsoft.com/office/powerpoint/2010/main" val="218375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B9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F45771-5C82-F3CF-A19C-596AC46420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D3B718-CB39-7F4A-695E-13373E8BFA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3DEB3-2412-0FC5-CDBA-3F98324191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8E7E1-3DC6-45C1-8EFC-5578FB41D3F3}" type="datetimeFigureOut">
              <a:rPr lang="en-GB" smtClean="0"/>
              <a:t>17/05/2023</a:t>
            </a:fld>
            <a:endParaRPr lang="en-GB"/>
          </a:p>
        </p:txBody>
      </p:sp>
      <p:sp>
        <p:nvSpPr>
          <p:cNvPr id="5" name="Footer Placeholder 4">
            <a:extLst>
              <a:ext uri="{FF2B5EF4-FFF2-40B4-BE49-F238E27FC236}">
                <a16:creationId xmlns:a16="http://schemas.microsoft.com/office/drawing/2014/main" id="{C89765FA-1889-0364-BCEF-1F3E72774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1A634C-C9A9-24AB-178B-161228971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14C2B-3B51-4599-BA09-C4B5A023A4E8}" type="slidenum">
              <a:rPr lang="en-GB" smtClean="0"/>
              <a:t>‹#›</a:t>
            </a:fld>
            <a:endParaRPr lang="en-GB"/>
          </a:p>
        </p:txBody>
      </p:sp>
    </p:spTree>
    <p:extLst>
      <p:ext uri="{BB962C8B-B14F-4D97-AF65-F5344CB8AC3E}">
        <p14:creationId xmlns:p14="http://schemas.microsoft.com/office/powerpoint/2010/main" val="1348256766"/>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6"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245AD9-ADE2-75E3-FCEF-E318B3A1C661}"/>
              </a:ext>
            </a:extLst>
          </p:cNvPr>
          <p:cNvSpPr>
            <a:spLocks noGrp="1"/>
          </p:cNvSpPr>
          <p:nvPr>
            <p:ph type="title"/>
          </p:nvPr>
        </p:nvSpPr>
        <p:spPr>
          <a:xfrm>
            <a:off x="720000" y="360000"/>
            <a:ext cx="10515600" cy="900000"/>
          </a:xfrm>
          <a:prstGeom prst="rect">
            <a:avLst/>
          </a:prstGeom>
        </p:spPr>
        <p:txBody>
          <a:bodyPr vert="horz" lIns="0" tIns="0" rIns="0" bIns="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A79E9FB9-2E6E-AB17-F55F-A0C8B532F01E}"/>
              </a:ext>
            </a:extLst>
          </p:cNvPr>
          <p:cNvSpPr>
            <a:spLocks noGrp="1"/>
          </p:cNvSpPr>
          <p:nvPr>
            <p:ph type="body" idx="1"/>
          </p:nvPr>
        </p:nvSpPr>
        <p:spPr>
          <a:xfrm>
            <a:off x="720000" y="1800001"/>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645E0-34AA-AEDE-0224-27A3E206EEFA}"/>
              </a:ext>
            </a:extLst>
          </p:cNvPr>
          <p:cNvSpPr>
            <a:spLocks noGrp="1"/>
          </p:cNvSpPr>
          <p:nvPr>
            <p:ph type="dt" sz="half" idx="2"/>
          </p:nvPr>
        </p:nvSpPr>
        <p:spPr>
          <a:xfrm>
            <a:off x="720000" y="6356352"/>
            <a:ext cx="2743200" cy="365125"/>
          </a:xfrm>
          <a:prstGeom prst="rect">
            <a:avLst/>
          </a:prstGeom>
        </p:spPr>
        <p:txBody>
          <a:bodyPr vert="horz" lIns="0" tIns="0" rIns="0" bIns="0" rtlCol="0" anchor="ctr"/>
          <a:lstStyle>
            <a:lvl1pPr algn="l">
              <a:defRPr sz="1080">
                <a:solidFill>
                  <a:schemeClr val="tx1">
                    <a:tint val="75000"/>
                  </a:schemeClr>
                </a:solidFill>
              </a:defRPr>
            </a:lvl1pPr>
          </a:lstStyle>
          <a:p>
            <a:fld id="{90AE1E74-FCAC-074D-995F-E1FB6FABD716}" type="datetime1">
              <a:rPr lang="en-GB" smtClean="0"/>
              <a:t>17/05/2023</a:t>
            </a:fld>
            <a:endParaRPr lang="en-US"/>
          </a:p>
        </p:txBody>
      </p:sp>
      <p:sp>
        <p:nvSpPr>
          <p:cNvPr id="6" name="Slide Number Placeholder 5">
            <a:extLst>
              <a:ext uri="{FF2B5EF4-FFF2-40B4-BE49-F238E27FC236}">
                <a16:creationId xmlns:a16="http://schemas.microsoft.com/office/drawing/2014/main" id="{B3AFA3E4-0155-53C1-D428-88BCA28BB90C}"/>
              </a:ext>
            </a:extLst>
          </p:cNvPr>
          <p:cNvSpPr>
            <a:spLocks noGrp="1"/>
          </p:cNvSpPr>
          <p:nvPr>
            <p:ph type="sldNum" sz="quarter" idx="4"/>
          </p:nvPr>
        </p:nvSpPr>
        <p:spPr>
          <a:xfrm>
            <a:off x="8610600" y="6356352"/>
            <a:ext cx="2743200" cy="365125"/>
          </a:xfrm>
          <a:prstGeom prst="rect">
            <a:avLst/>
          </a:prstGeom>
        </p:spPr>
        <p:txBody>
          <a:bodyPr vert="horz" lIns="0" tIns="0" rIns="0" bIns="0" rtlCol="0" anchor="ctr"/>
          <a:lstStyle>
            <a:lvl1pPr algn="r">
              <a:defRPr sz="1080">
                <a:solidFill>
                  <a:schemeClr val="tx1">
                    <a:tint val="75000"/>
                  </a:schemeClr>
                </a:solidFill>
              </a:defRPr>
            </a:lvl1pPr>
          </a:lstStyle>
          <a:p>
            <a:fld id="{EDFCDF58-2750-B34D-98CC-B6B669E3FFA9}" type="slidenum">
              <a:rPr lang="en-US" smtClean="0"/>
              <a:t>‹#›</a:t>
            </a:fld>
            <a:endParaRPr lang="en-US"/>
          </a:p>
        </p:txBody>
      </p:sp>
      <p:sp>
        <p:nvSpPr>
          <p:cNvPr id="7" name="Footer Placeholder 6">
            <a:extLst>
              <a:ext uri="{FF2B5EF4-FFF2-40B4-BE49-F238E27FC236}">
                <a16:creationId xmlns:a16="http://schemas.microsoft.com/office/drawing/2014/main" id="{1736392E-F688-8FB7-C272-4186327319E6}"/>
              </a:ext>
            </a:extLst>
          </p:cNvPr>
          <p:cNvSpPr>
            <a:spLocks noGrp="1"/>
          </p:cNvSpPr>
          <p:nvPr>
            <p:ph type="ftr" sz="quarter" idx="3"/>
          </p:nvPr>
        </p:nvSpPr>
        <p:spPr>
          <a:xfrm>
            <a:off x="39795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Tree>
    <p:extLst>
      <p:ext uri="{BB962C8B-B14F-4D97-AF65-F5344CB8AC3E}">
        <p14:creationId xmlns:p14="http://schemas.microsoft.com/office/powerpoint/2010/main" val="1018198036"/>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1097280" rtl="0" eaLnBrk="1" latinLnBrk="0" hangingPunct="1">
        <a:lnSpc>
          <a:spcPct val="100000"/>
        </a:lnSpc>
        <a:spcBef>
          <a:spcPct val="0"/>
        </a:spcBef>
        <a:buNone/>
        <a:defRPr sz="3840" b="1" i="0" kern="1200">
          <a:solidFill>
            <a:schemeClr val="tx1"/>
          </a:solidFill>
          <a:latin typeface="Trajan Sans Pro Semibold" panose="020E0502050503020301" pitchFamily="34" charset="0"/>
          <a:ea typeface="+mj-ea"/>
          <a:cs typeface="+mj-cs"/>
        </a:defRPr>
      </a:lvl1pPr>
    </p:titleStyle>
    <p:bodyStyle>
      <a:lvl1pPr marL="342900" indent="-342900" algn="l" defTabSz="1097280" rtl="0" eaLnBrk="1" latinLnBrk="0" hangingPunct="1">
        <a:lnSpc>
          <a:spcPct val="100000"/>
        </a:lnSpc>
        <a:spcBef>
          <a:spcPts val="2160"/>
        </a:spcBef>
        <a:buFont typeface="Arial" panose="020B0604020202020204" pitchFamily="34" charset="0"/>
        <a:buChar char="•"/>
        <a:defRPr sz="1680" kern="1200">
          <a:solidFill>
            <a:schemeClr val="tx1"/>
          </a:solidFill>
          <a:latin typeface="+mn-lt"/>
          <a:ea typeface="+mn-ea"/>
          <a:cs typeface="+mn-cs"/>
        </a:defRPr>
      </a:lvl1pPr>
      <a:lvl2pPr marL="822960" indent="-274320" algn="l" defTabSz="1097280" rtl="0" eaLnBrk="1" latinLnBrk="0" hangingPunct="1">
        <a:lnSpc>
          <a:spcPct val="100000"/>
        </a:lnSpc>
        <a:spcBef>
          <a:spcPts val="2160"/>
        </a:spcBef>
        <a:buFont typeface="Arial" panose="020B0604020202020204" pitchFamily="34" charset="0"/>
        <a:buChar char="•"/>
        <a:defRPr sz="168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Font typeface="Arial" panose="020B0604020202020204" pitchFamily="34" charset="0"/>
        <a:buChar char="•"/>
        <a:defRPr sz="168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Font typeface="Arial" panose="020B0604020202020204" pitchFamily="34" charset="0"/>
        <a:buChar char="•"/>
        <a:defRPr sz="168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Font typeface="Arial" panose="020B0604020202020204" pitchFamily="34" charset="0"/>
        <a:buChar char="•"/>
        <a:defRPr sz="168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245AD9-ADE2-75E3-FCEF-E318B3A1C661}"/>
              </a:ext>
            </a:extLst>
          </p:cNvPr>
          <p:cNvSpPr>
            <a:spLocks noGrp="1"/>
          </p:cNvSpPr>
          <p:nvPr>
            <p:ph type="title"/>
          </p:nvPr>
        </p:nvSpPr>
        <p:spPr>
          <a:xfrm>
            <a:off x="720000" y="360000"/>
            <a:ext cx="10515600" cy="900000"/>
          </a:xfrm>
          <a:prstGeom prst="rect">
            <a:avLst/>
          </a:prstGeom>
        </p:spPr>
        <p:txBody>
          <a:bodyPr vert="horz" lIns="0" tIns="0" rIns="0" bIns="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A79E9FB9-2E6E-AB17-F55F-A0C8B532F01E}"/>
              </a:ext>
            </a:extLst>
          </p:cNvPr>
          <p:cNvSpPr>
            <a:spLocks noGrp="1"/>
          </p:cNvSpPr>
          <p:nvPr>
            <p:ph type="body" idx="1"/>
          </p:nvPr>
        </p:nvSpPr>
        <p:spPr>
          <a:xfrm>
            <a:off x="720000" y="1800000"/>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645E0-34AA-AEDE-0224-27A3E206EEFA}"/>
              </a:ext>
            </a:extLst>
          </p:cNvPr>
          <p:cNvSpPr>
            <a:spLocks noGrp="1"/>
          </p:cNvSpPr>
          <p:nvPr>
            <p:ph type="dt" sz="half" idx="2"/>
          </p:nvPr>
        </p:nvSpPr>
        <p:spPr>
          <a:xfrm>
            <a:off x="720000" y="6356350"/>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90AE1E74-FCAC-074D-995F-E1FB6FABD716}" type="datetime1">
              <a:rPr lang="en-GB" smtClean="0"/>
              <a:t>17/05/2023</a:t>
            </a:fld>
            <a:endParaRPr lang="en-US"/>
          </a:p>
        </p:txBody>
      </p:sp>
      <p:sp>
        <p:nvSpPr>
          <p:cNvPr id="6" name="Slide Number Placeholder 5">
            <a:extLst>
              <a:ext uri="{FF2B5EF4-FFF2-40B4-BE49-F238E27FC236}">
                <a16:creationId xmlns:a16="http://schemas.microsoft.com/office/drawing/2014/main" id="{B3AFA3E4-0155-53C1-D428-88BCA28BB90C}"/>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75000"/>
                  </a:schemeClr>
                </a:solidFill>
              </a:defRPr>
            </a:lvl1pPr>
          </a:lstStyle>
          <a:p>
            <a:fld id="{EDFCDF58-2750-B34D-98CC-B6B669E3FFA9}" type="slidenum">
              <a:rPr lang="en-US" smtClean="0"/>
              <a:t>‹#›</a:t>
            </a:fld>
            <a:endParaRPr lang="en-US"/>
          </a:p>
        </p:txBody>
      </p:sp>
      <p:sp>
        <p:nvSpPr>
          <p:cNvPr id="7" name="Footer Placeholder 6">
            <a:extLst>
              <a:ext uri="{FF2B5EF4-FFF2-40B4-BE49-F238E27FC236}">
                <a16:creationId xmlns:a16="http://schemas.microsoft.com/office/drawing/2014/main" id="{1736392E-F688-8FB7-C272-4186327319E6}"/>
              </a:ext>
            </a:extLst>
          </p:cNvPr>
          <p:cNvSpPr>
            <a:spLocks noGrp="1"/>
          </p:cNvSpPr>
          <p:nvPr>
            <p:ph type="ftr" sz="quarter" idx="3"/>
          </p:nvPr>
        </p:nvSpPr>
        <p:spPr>
          <a:xfrm>
            <a:off x="39795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018198036"/>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100000"/>
        </a:lnSpc>
        <a:spcBef>
          <a:spcPct val="0"/>
        </a:spcBef>
        <a:buNone/>
        <a:defRPr sz="3200" b="1" i="0" kern="1200">
          <a:solidFill>
            <a:schemeClr val="tx1"/>
          </a:solidFill>
          <a:latin typeface="Trajan Sans Pro Semibold" panose="020E0502050503020301" pitchFamily="34" charset="0"/>
          <a:ea typeface="+mj-ea"/>
          <a:cs typeface="+mj-cs"/>
        </a:defRPr>
      </a:lvl1pPr>
    </p:titleStyle>
    <p:bodyStyle>
      <a:lvl1pPr marL="285750" indent="-285750" algn="l" defTabSz="914400" rtl="0" eaLnBrk="1" latinLnBrk="0" hangingPunct="1">
        <a:lnSpc>
          <a:spcPct val="10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18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9.jpeg"/><Relationship Id="rId7" Type="http://schemas.openxmlformats.org/officeDocument/2006/relationships/image" Target="../media/image2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8.jpeg"/><Relationship Id="rId7" Type="http://schemas.openxmlformats.org/officeDocument/2006/relationships/image" Target="../media/image51.sv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53.svg"/><Relationship Id="rId4" Type="http://schemas.openxmlformats.org/officeDocument/2006/relationships/image" Target="../media/image3.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ideo" Target="https://www.youtube.com/embed/C-KcTje9sMk?feature=oembed"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D7A2762-6470-AD48-EA36-2E545CEF499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50" b="50"/>
          <a:stretch>
            <a:fillRect/>
          </a:stretch>
        </p:blipFill>
        <p:spPr/>
      </p:pic>
      <p:sp>
        <p:nvSpPr>
          <p:cNvPr id="9" name="Title 8">
            <a:extLst>
              <a:ext uri="{FF2B5EF4-FFF2-40B4-BE49-F238E27FC236}">
                <a16:creationId xmlns:a16="http://schemas.microsoft.com/office/drawing/2014/main" id="{B27E61FB-7007-D235-A459-4DE2652ADB95}"/>
              </a:ext>
            </a:extLst>
          </p:cNvPr>
          <p:cNvSpPr>
            <a:spLocks noGrp="1"/>
          </p:cNvSpPr>
          <p:nvPr>
            <p:ph type="ctrTitle"/>
          </p:nvPr>
        </p:nvSpPr>
        <p:spPr>
          <a:xfrm>
            <a:off x="185330" y="3676258"/>
            <a:ext cx="7351768" cy="2180380"/>
          </a:xfrm>
          <a:noFill/>
        </p:spPr>
        <p:txBody>
          <a:bodyPr>
            <a:noAutofit/>
          </a:bodyPr>
          <a:lstStyle/>
          <a:p>
            <a:r>
              <a:rPr lang="en-US" sz="5400">
                <a:solidFill>
                  <a:schemeClr val="bg1"/>
                </a:solidFill>
                <a:latin typeface="Trajan Sans Pro Semibold" panose="020E0502050503020301"/>
              </a:rPr>
              <a:t>Schools </a:t>
            </a:r>
            <a:br>
              <a:rPr lang="en-US" sz="5400">
                <a:solidFill>
                  <a:schemeClr val="bg1"/>
                </a:solidFill>
                <a:latin typeface="Trajan Sans Pro Semibold" panose="020E0502050503020301"/>
              </a:rPr>
            </a:br>
            <a:r>
              <a:rPr lang="en-US" sz="5400">
                <a:solidFill>
                  <a:schemeClr val="bg1"/>
                </a:solidFill>
                <a:latin typeface="Trajan Sans Pro Semibold" panose="020E0502050503020301"/>
              </a:rPr>
              <a:t>For Nature</a:t>
            </a:r>
          </a:p>
        </p:txBody>
      </p:sp>
      <p:pic>
        <p:nvPicPr>
          <p:cNvPr id="10" name="Picture 9" descr="A group of people sitting on a bench&#10;&#10;Description automatically generated with medium confidence">
            <a:extLst>
              <a:ext uri="{FF2B5EF4-FFF2-40B4-BE49-F238E27FC236}">
                <a16:creationId xmlns:a16="http://schemas.microsoft.com/office/drawing/2014/main" id="{22F9AEFB-BA76-E2C0-04A5-3C27C9874A05}"/>
              </a:ext>
            </a:extLst>
          </p:cNvPr>
          <p:cNvPicPr>
            <a:picLocks noChangeAspect="1"/>
          </p:cNvPicPr>
          <p:nvPr/>
        </p:nvPicPr>
        <p:blipFill rotWithShape="1">
          <a:blip r:embed="rId4">
            <a:extLst>
              <a:ext uri="{28A0092B-C50C-407E-A947-70E740481C1C}">
                <a14:useLocalDpi xmlns:a14="http://schemas.microsoft.com/office/drawing/2010/main" val="0"/>
              </a:ext>
            </a:extLst>
          </a:blip>
          <a:srcRect l="14694" t="20046" r="9834" b="4483"/>
          <a:stretch/>
        </p:blipFill>
        <p:spPr>
          <a:xfrm>
            <a:off x="0" y="0"/>
            <a:ext cx="12192000" cy="6858000"/>
          </a:xfrm>
          <a:prstGeom prst="rect">
            <a:avLst/>
          </a:prstGeom>
        </p:spPr>
      </p:pic>
      <p:pic>
        <p:nvPicPr>
          <p:cNvPr id="4" name="Graphic 3">
            <a:extLst>
              <a:ext uri="{FF2B5EF4-FFF2-40B4-BE49-F238E27FC236}">
                <a16:creationId xmlns:a16="http://schemas.microsoft.com/office/drawing/2014/main" id="{838263A8-6AC7-C5D5-C0A3-0FC64D517DCD}"/>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52200"/>
          <a:stretch/>
        </p:blipFill>
        <p:spPr>
          <a:xfrm rot="10800000">
            <a:off x="7850142" y="0"/>
            <a:ext cx="4797665" cy="1010126"/>
          </a:xfrm>
          <a:prstGeom prst="rect">
            <a:avLst/>
          </a:prstGeom>
        </p:spPr>
      </p:pic>
      <p:pic>
        <p:nvPicPr>
          <p:cNvPr id="2" name="Picture 1">
            <a:extLst>
              <a:ext uri="{FF2B5EF4-FFF2-40B4-BE49-F238E27FC236}">
                <a16:creationId xmlns:a16="http://schemas.microsoft.com/office/drawing/2014/main" id="{95BB2C47-6303-90B4-814B-ECC64CC923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2729243"/>
            <a:ext cx="5651654" cy="3810635"/>
          </a:xfrm>
          <a:prstGeom prst="rect">
            <a:avLst/>
          </a:prstGeom>
          <a:noFill/>
        </p:spPr>
      </p:pic>
      <p:sp>
        <p:nvSpPr>
          <p:cNvPr id="3" name="TextBox 2">
            <a:extLst>
              <a:ext uri="{FF2B5EF4-FFF2-40B4-BE49-F238E27FC236}">
                <a16:creationId xmlns:a16="http://schemas.microsoft.com/office/drawing/2014/main" id="{CE00C404-85A6-DAB5-0D5B-E1BF58AEDF6D}"/>
              </a:ext>
            </a:extLst>
          </p:cNvPr>
          <p:cNvSpPr txBox="1"/>
          <p:nvPr/>
        </p:nvSpPr>
        <p:spPr>
          <a:xfrm>
            <a:off x="222411" y="3815549"/>
            <a:ext cx="2972274" cy="461665"/>
          </a:xfrm>
          <a:prstGeom prst="rect">
            <a:avLst/>
          </a:prstGeom>
          <a:noFill/>
        </p:spPr>
        <p:txBody>
          <a:bodyPr wrap="square" rtlCol="0">
            <a:spAutoFit/>
          </a:bodyPr>
          <a:lstStyle/>
          <a:p>
            <a:r>
              <a:rPr lang="en-US" sz="2400">
                <a:solidFill>
                  <a:schemeClr val="bg1"/>
                </a:solidFill>
                <a:latin typeface="Georgia" panose="02040502050405020303" pitchFamily="18" charset="0"/>
              </a:rPr>
              <a:t>Teacher CPD</a:t>
            </a:r>
            <a:endParaRPr lang="en-GB" sz="2400">
              <a:solidFill>
                <a:schemeClr val="bg1"/>
              </a:solidFill>
              <a:latin typeface="Georgia" panose="02040502050405020303" pitchFamily="18" charset="0"/>
            </a:endParaRPr>
          </a:p>
        </p:txBody>
      </p:sp>
      <p:sp>
        <p:nvSpPr>
          <p:cNvPr id="5" name="TextBox 4">
            <a:extLst>
              <a:ext uri="{FF2B5EF4-FFF2-40B4-BE49-F238E27FC236}">
                <a16:creationId xmlns:a16="http://schemas.microsoft.com/office/drawing/2014/main" id="{BA7F434C-5119-E552-E3CC-9A4B7940A608}"/>
              </a:ext>
            </a:extLst>
          </p:cNvPr>
          <p:cNvSpPr txBox="1"/>
          <p:nvPr/>
        </p:nvSpPr>
        <p:spPr>
          <a:xfrm>
            <a:off x="222410" y="5736592"/>
            <a:ext cx="5770765" cy="461665"/>
          </a:xfrm>
          <a:prstGeom prst="rect">
            <a:avLst/>
          </a:prstGeom>
          <a:noFill/>
        </p:spPr>
        <p:txBody>
          <a:bodyPr wrap="square" rtlCol="0">
            <a:spAutoFit/>
          </a:bodyPr>
          <a:lstStyle/>
          <a:p>
            <a:r>
              <a:rPr lang="en-US" sz="2400">
                <a:solidFill>
                  <a:schemeClr val="bg1"/>
                </a:solidFill>
                <a:latin typeface="Georgia"/>
              </a:rPr>
              <a:t>Vicki Allan &amp; Caroline Howkins</a:t>
            </a:r>
            <a:endParaRPr lang="en-GB" sz="2400">
              <a:solidFill>
                <a:schemeClr val="bg1"/>
              </a:solidFill>
              <a:latin typeface="Georgia" panose="02040502050405020303" pitchFamily="18" charset="0"/>
            </a:endParaRPr>
          </a:p>
        </p:txBody>
      </p:sp>
      <p:pic>
        <p:nvPicPr>
          <p:cNvPr id="6" name="Picture 5" descr="Partnership badge">
            <a:extLst>
              <a:ext uri="{FF2B5EF4-FFF2-40B4-BE49-F238E27FC236}">
                <a16:creationId xmlns:a16="http://schemas.microsoft.com/office/drawing/2014/main" id="{628E2596-C919-8003-1193-4D530196D286}"/>
              </a:ext>
            </a:extLst>
          </p:cNvPr>
          <p:cNvPicPr>
            <a:picLocks noChangeAspect="1"/>
          </p:cNvPicPr>
          <p:nvPr/>
        </p:nvPicPr>
        <p:blipFill>
          <a:blip r:embed="rId8"/>
          <a:stretch>
            <a:fillRect/>
          </a:stretch>
        </p:blipFill>
        <p:spPr>
          <a:xfrm>
            <a:off x="8561330" y="5765048"/>
            <a:ext cx="3375287" cy="774830"/>
          </a:xfrm>
          <a:prstGeom prst="rect">
            <a:avLst/>
          </a:prstGeom>
        </p:spPr>
      </p:pic>
      <p:sp>
        <p:nvSpPr>
          <p:cNvPr id="7" name="TextBox 6">
            <a:extLst>
              <a:ext uri="{FF2B5EF4-FFF2-40B4-BE49-F238E27FC236}">
                <a16:creationId xmlns:a16="http://schemas.microsoft.com/office/drawing/2014/main" id="{36F7BC83-219A-87C5-0C44-E1AB499D12DD}"/>
              </a:ext>
            </a:extLst>
          </p:cNvPr>
          <p:cNvSpPr txBox="1"/>
          <p:nvPr/>
        </p:nvSpPr>
        <p:spPr>
          <a:xfrm>
            <a:off x="-1" y="-2941"/>
            <a:ext cx="2765234" cy="261610"/>
          </a:xfrm>
          <a:prstGeom prst="rect">
            <a:avLst/>
          </a:prstGeom>
          <a:noFill/>
        </p:spPr>
        <p:txBody>
          <a:bodyPr wrap="square" rtlCol="0">
            <a:spAutoFit/>
          </a:bodyPr>
          <a:lstStyle/>
          <a:p>
            <a:r>
              <a:rPr lang="en-GB" sz="1100">
                <a:solidFill>
                  <a:srgbClr val="F2F2F2"/>
                </a:solidFill>
              </a:rPr>
              <a:t>© Matt Larsen-Daw/WWF</a:t>
            </a:r>
          </a:p>
        </p:txBody>
      </p:sp>
      <p:sp>
        <p:nvSpPr>
          <p:cNvPr id="8" name="Title 3">
            <a:extLst>
              <a:ext uri="{FF2B5EF4-FFF2-40B4-BE49-F238E27FC236}">
                <a16:creationId xmlns:a16="http://schemas.microsoft.com/office/drawing/2014/main" id="{01B7C917-9BED-3368-F310-0EFC0D443BAE}"/>
              </a:ext>
            </a:extLst>
          </p:cNvPr>
          <p:cNvSpPr txBox="1">
            <a:spLocks/>
          </p:cNvSpPr>
          <p:nvPr/>
        </p:nvSpPr>
        <p:spPr>
          <a:xfrm>
            <a:off x="251667" y="3734649"/>
            <a:ext cx="6402522" cy="2664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5400" b="1">
                <a:solidFill>
                  <a:schemeClr val="bg1"/>
                </a:solidFill>
                <a:latin typeface="Trajan Sans Pro Semibold"/>
              </a:rPr>
              <a:t>SCHOOLS</a:t>
            </a:r>
            <a:br>
              <a:rPr lang="en-US" sz="5400" b="1">
                <a:solidFill>
                  <a:schemeClr val="bg1"/>
                </a:solidFill>
                <a:latin typeface="Trajan Sans Pro Semibold"/>
              </a:rPr>
            </a:br>
            <a:r>
              <a:rPr lang="en-US" sz="5400" b="1">
                <a:solidFill>
                  <a:schemeClr val="bg1"/>
                </a:solidFill>
                <a:latin typeface="Trajan Sans Pro Semibold"/>
              </a:rPr>
              <a:t>FOR NATURE</a:t>
            </a:r>
          </a:p>
        </p:txBody>
      </p:sp>
    </p:spTree>
    <p:extLst>
      <p:ext uri="{BB962C8B-B14F-4D97-AF65-F5344CB8AC3E}">
        <p14:creationId xmlns:p14="http://schemas.microsoft.com/office/powerpoint/2010/main" val="1374463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grass, flower, plant, garden&#10;&#10;Description automatically generated">
            <a:extLst>
              <a:ext uri="{FF2B5EF4-FFF2-40B4-BE49-F238E27FC236}">
                <a16:creationId xmlns:a16="http://schemas.microsoft.com/office/drawing/2014/main" id="{EFF83AA3-2734-A8B0-9659-A80BDE8FB3BA}"/>
              </a:ext>
            </a:extLst>
          </p:cNvPr>
          <p:cNvPicPr>
            <a:picLocks noChangeAspect="1"/>
          </p:cNvPicPr>
          <p:nvPr/>
        </p:nvPicPr>
        <p:blipFill rotWithShape="1">
          <a:blip r:embed="rId3">
            <a:extLst>
              <a:ext uri="{28A0092B-C50C-407E-A947-70E740481C1C}">
                <a14:useLocalDpi xmlns:a14="http://schemas.microsoft.com/office/drawing/2010/main" val="0"/>
              </a:ext>
            </a:extLst>
          </a:blip>
          <a:srcRect t="40077" r="-1" b="11054"/>
          <a:stretch/>
        </p:blipFill>
        <p:spPr>
          <a:xfrm>
            <a:off x="-267951" y="-37389"/>
            <a:ext cx="9928860" cy="6932777"/>
          </a:xfrm>
          <a:prstGeom prst="rect">
            <a:avLst/>
          </a:prstGeom>
        </p:spPr>
      </p:pic>
      <p:pic>
        <p:nvPicPr>
          <p:cNvPr id="2" name="Graphic 1">
            <a:extLst>
              <a:ext uri="{FF2B5EF4-FFF2-40B4-BE49-F238E27FC236}">
                <a16:creationId xmlns:a16="http://schemas.microsoft.com/office/drawing/2014/main" id="{1C7CDD49-9C40-2BF4-C66E-CF90BE9C7E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053934" y="1298570"/>
            <a:ext cx="8305943" cy="3240233"/>
          </a:xfrm>
          <a:prstGeom prst="rect">
            <a:avLst/>
          </a:prstGeom>
        </p:spPr>
      </p:pic>
      <p:sp>
        <p:nvSpPr>
          <p:cNvPr id="4" name="Rectangle 3">
            <a:extLst>
              <a:ext uri="{FF2B5EF4-FFF2-40B4-BE49-F238E27FC236}">
                <a16:creationId xmlns:a16="http://schemas.microsoft.com/office/drawing/2014/main" id="{A7C1804A-C918-3C3F-EBFB-09EB8C8D2F06}"/>
              </a:ext>
            </a:extLst>
          </p:cNvPr>
          <p:cNvSpPr/>
          <p:nvPr/>
        </p:nvSpPr>
        <p:spPr>
          <a:xfrm rot="5400000">
            <a:off x="7297423" y="1963423"/>
            <a:ext cx="6895390" cy="2893764"/>
          </a:xfrm>
          <a:prstGeom prst="rect">
            <a:avLst/>
          </a:prstGeom>
          <a:solidFill>
            <a:srgbClr val="1C3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2616922-41C6-0095-259A-A9233D74127D}"/>
              </a:ext>
            </a:extLst>
          </p:cNvPr>
          <p:cNvSpPr txBox="1"/>
          <p:nvPr/>
        </p:nvSpPr>
        <p:spPr>
          <a:xfrm>
            <a:off x="7757903" y="190235"/>
            <a:ext cx="4235232" cy="923330"/>
          </a:xfrm>
          <a:prstGeom prst="rect">
            <a:avLst/>
          </a:prstGeom>
          <a:noFill/>
        </p:spPr>
        <p:txBody>
          <a:bodyPr wrap="square" rtlCol="0">
            <a:spAutoFit/>
          </a:bodyPr>
          <a:lstStyle/>
          <a:p>
            <a:pPr algn="r"/>
            <a:r>
              <a:rPr lang="en-GB" sz="5400">
                <a:solidFill>
                  <a:srgbClr val="F2F2F2"/>
                </a:solidFill>
                <a:latin typeface="Trajan Sans Pro Semibold" panose="020E0502050503020301"/>
              </a:rPr>
              <a:t>BEAUTY</a:t>
            </a:r>
          </a:p>
        </p:txBody>
      </p:sp>
      <p:sp>
        <p:nvSpPr>
          <p:cNvPr id="6" name="TextBox 5">
            <a:extLst>
              <a:ext uri="{FF2B5EF4-FFF2-40B4-BE49-F238E27FC236}">
                <a16:creationId xmlns:a16="http://schemas.microsoft.com/office/drawing/2014/main" id="{CF9B5A37-C11B-6A88-E383-E364CFAACADA}"/>
              </a:ext>
            </a:extLst>
          </p:cNvPr>
          <p:cNvSpPr txBox="1"/>
          <p:nvPr/>
        </p:nvSpPr>
        <p:spPr>
          <a:xfrm>
            <a:off x="-193135" y="6596390"/>
            <a:ext cx="2765234" cy="261610"/>
          </a:xfrm>
          <a:prstGeom prst="rect">
            <a:avLst/>
          </a:prstGeom>
          <a:noFill/>
        </p:spPr>
        <p:txBody>
          <a:bodyPr wrap="square" rtlCol="0">
            <a:spAutoFit/>
          </a:bodyPr>
          <a:lstStyle/>
          <a:p>
            <a:r>
              <a:rPr lang="en-GB" sz="1100">
                <a:solidFill>
                  <a:schemeClr val="bg1"/>
                </a:solidFill>
              </a:rPr>
              <a:t>© RSPB Wild Challenge Submissions</a:t>
            </a:r>
            <a:endParaRPr lang="en-GB" sz="1100">
              <a:solidFill>
                <a:srgbClr val="203864"/>
              </a:solidFill>
            </a:endParaRPr>
          </a:p>
        </p:txBody>
      </p:sp>
    </p:spTree>
    <p:extLst>
      <p:ext uri="{BB962C8B-B14F-4D97-AF65-F5344CB8AC3E}">
        <p14:creationId xmlns:p14="http://schemas.microsoft.com/office/powerpoint/2010/main" val="2333340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A picture containing tree, outdoor&#10;&#10;Description automatically generated">
            <a:extLst>
              <a:ext uri="{FF2B5EF4-FFF2-40B4-BE49-F238E27FC236}">
                <a16:creationId xmlns:a16="http://schemas.microsoft.com/office/drawing/2014/main" id="{180BCFF4-F9DC-EA6C-F13B-F16A5F773B3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482" r="40339"/>
          <a:stretch/>
        </p:blipFill>
        <p:spPr>
          <a:xfrm rot="5400000">
            <a:off x="2667641" y="-2666359"/>
            <a:ext cx="6856718" cy="12192000"/>
          </a:xfrm>
          <a:prstGeom prst="rect">
            <a:avLst/>
          </a:prstGeom>
        </p:spPr>
      </p:pic>
      <p:pic>
        <p:nvPicPr>
          <p:cNvPr id="5" name="Graphic 4">
            <a:extLst>
              <a:ext uri="{FF2B5EF4-FFF2-40B4-BE49-F238E27FC236}">
                <a16:creationId xmlns:a16="http://schemas.microsoft.com/office/drawing/2014/main" id="{99DABFDB-759B-CE0A-123E-AB7785F025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9112" y="4348261"/>
            <a:ext cx="1423274" cy="1561010"/>
          </a:xfrm>
          <a:prstGeom prst="rect">
            <a:avLst/>
          </a:prstGeom>
        </p:spPr>
      </p:pic>
      <p:pic>
        <p:nvPicPr>
          <p:cNvPr id="2" name="Graphic 1">
            <a:extLst>
              <a:ext uri="{FF2B5EF4-FFF2-40B4-BE49-F238E27FC236}">
                <a16:creationId xmlns:a16="http://schemas.microsoft.com/office/drawing/2014/main" id="{6954AE0C-61BD-BBDA-7FBE-3DDCEFAD5F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7897" y="-1331805"/>
            <a:ext cx="10646090" cy="4153148"/>
          </a:xfrm>
          <a:prstGeom prst="rect">
            <a:avLst/>
          </a:prstGeom>
        </p:spPr>
      </p:pic>
      <p:sp>
        <p:nvSpPr>
          <p:cNvPr id="4" name="Rectangle 3">
            <a:extLst>
              <a:ext uri="{FF2B5EF4-FFF2-40B4-BE49-F238E27FC236}">
                <a16:creationId xmlns:a16="http://schemas.microsoft.com/office/drawing/2014/main" id="{96DC732A-7AF7-5646-F3F6-9F12D34B0975}"/>
              </a:ext>
            </a:extLst>
          </p:cNvPr>
          <p:cNvSpPr/>
          <p:nvPr/>
        </p:nvSpPr>
        <p:spPr>
          <a:xfrm>
            <a:off x="-11288" y="1"/>
            <a:ext cx="4391378" cy="1489536"/>
          </a:xfrm>
          <a:prstGeom prst="rect">
            <a:avLst/>
          </a:prstGeom>
          <a:solidFill>
            <a:srgbClr val="FAB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572A310-D77E-B345-F783-61B94F5706DC}"/>
              </a:ext>
            </a:extLst>
          </p:cNvPr>
          <p:cNvSpPr txBox="1"/>
          <p:nvPr/>
        </p:nvSpPr>
        <p:spPr>
          <a:xfrm>
            <a:off x="381375" y="566206"/>
            <a:ext cx="4269647" cy="923330"/>
          </a:xfrm>
          <a:prstGeom prst="rect">
            <a:avLst/>
          </a:prstGeom>
          <a:noFill/>
        </p:spPr>
        <p:txBody>
          <a:bodyPr wrap="square" rtlCol="0">
            <a:spAutoFit/>
          </a:bodyPr>
          <a:lstStyle/>
          <a:p>
            <a:r>
              <a:rPr lang="en-GB" sz="5400">
                <a:latin typeface="Trajan Sans Pro Semibold" panose="020E0502050503020301"/>
              </a:rPr>
              <a:t>MEANING</a:t>
            </a:r>
          </a:p>
        </p:txBody>
      </p:sp>
      <p:sp>
        <p:nvSpPr>
          <p:cNvPr id="7" name="TextBox 6">
            <a:extLst>
              <a:ext uri="{FF2B5EF4-FFF2-40B4-BE49-F238E27FC236}">
                <a16:creationId xmlns:a16="http://schemas.microsoft.com/office/drawing/2014/main" id="{8F265EA8-8546-9D4C-93FC-1A325B507E1A}"/>
              </a:ext>
            </a:extLst>
          </p:cNvPr>
          <p:cNvSpPr txBox="1"/>
          <p:nvPr/>
        </p:nvSpPr>
        <p:spPr>
          <a:xfrm>
            <a:off x="-1" y="6595108"/>
            <a:ext cx="2765234" cy="261610"/>
          </a:xfrm>
          <a:prstGeom prst="rect">
            <a:avLst/>
          </a:prstGeom>
          <a:noFill/>
        </p:spPr>
        <p:txBody>
          <a:bodyPr wrap="square" rtlCol="0">
            <a:spAutoFit/>
          </a:bodyPr>
          <a:lstStyle/>
          <a:p>
            <a:r>
              <a:rPr lang="en-GB" sz="1100">
                <a:solidFill>
                  <a:schemeClr val="bg1"/>
                </a:solidFill>
              </a:rPr>
              <a:t>© RSPB Wild Challenge Submissions</a:t>
            </a:r>
            <a:endParaRPr lang="en-GB" sz="1100">
              <a:solidFill>
                <a:srgbClr val="203864"/>
              </a:solidFill>
            </a:endParaRPr>
          </a:p>
        </p:txBody>
      </p:sp>
    </p:spTree>
    <p:extLst>
      <p:ext uri="{BB962C8B-B14F-4D97-AF65-F5344CB8AC3E}">
        <p14:creationId xmlns:p14="http://schemas.microsoft.com/office/powerpoint/2010/main" val="3003008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A group of people posing for a photo&#10;&#10;Description automatically generated with medium confidence">
            <a:extLst>
              <a:ext uri="{FF2B5EF4-FFF2-40B4-BE49-F238E27FC236}">
                <a16:creationId xmlns:a16="http://schemas.microsoft.com/office/drawing/2014/main" id="{69235CC5-BBD4-127B-FDBA-CAA25C648F1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a:ln>
            <a:noFill/>
          </a:ln>
        </p:spPr>
      </p:pic>
      <p:pic>
        <p:nvPicPr>
          <p:cNvPr id="2" name="Graphic 1">
            <a:extLst>
              <a:ext uri="{FF2B5EF4-FFF2-40B4-BE49-F238E27FC236}">
                <a16:creationId xmlns:a16="http://schemas.microsoft.com/office/drawing/2014/main" id="{12FF1B33-1D26-2766-BCE8-500BD65F59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77897" y="-1331805"/>
            <a:ext cx="10646090" cy="4153148"/>
          </a:xfrm>
          <a:prstGeom prst="rect">
            <a:avLst/>
          </a:prstGeom>
        </p:spPr>
      </p:pic>
      <p:sp>
        <p:nvSpPr>
          <p:cNvPr id="4" name="Rectangle 3">
            <a:extLst>
              <a:ext uri="{FF2B5EF4-FFF2-40B4-BE49-F238E27FC236}">
                <a16:creationId xmlns:a16="http://schemas.microsoft.com/office/drawing/2014/main" id="{36DA015D-F874-2127-5A33-4C4266610C84}"/>
              </a:ext>
            </a:extLst>
          </p:cNvPr>
          <p:cNvSpPr/>
          <p:nvPr/>
        </p:nvSpPr>
        <p:spPr>
          <a:xfrm>
            <a:off x="-11288" y="1"/>
            <a:ext cx="4391378" cy="1489536"/>
          </a:xfrm>
          <a:prstGeom prst="rect">
            <a:avLst/>
          </a:prstGeom>
          <a:solidFill>
            <a:srgbClr val="1C3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7EADD13-EF32-E795-43CD-88294C5728D3}"/>
              </a:ext>
            </a:extLst>
          </p:cNvPr>
          <p:cNvSpPr txBox="1"/>
          <p:nvPr/>
        </p:nvSpPr>
        <p:spPr>
          <a:xfrm>
            <a:off x="381375" y="566206"/>
            <a:ext cx="4269647" cy="923330"/>
          </a:xfrm>
          <a:prstGeom prst="rect">
            <a:avLst/>
          </a:prstGeom>
          <a:noFill/>
        </p:spPr>
        <p:txBody>
          <a:bodyPr wrap="square" rtlCol="0">
            <a:spAutoFit/>
          </a:bodyPr>
          <a:lstStyle/>
          <a:p>
            <a:r>
              <a:rPr lang="en-GB" sz="5400">
                <a:solidFill>
                  <a:srgbClr val="F2F2F2"/>
                </a:solidFill>
                <a:latin typeface="Trajan Sans Pro Semibold" panose="020E0502050503020301"/>
              </a:rPr>
              <a:t>EMOTION</a:t>
            </a:r>
          </a:p>
        </p:txBody>
      </p:sp>
      <p:pic>
        <p:nvPicPr>
          <p:cNvPr id="6" name="Graphic 5">
            <a:extLst>
              <a:ext uri="{FF2B5EF4-FFF2-40B4-BE49-F238E27FC236}">
                <a16:creationId xmlns:a16="http://schemas.microsoft.com/office/drawing/2014/main" id="{30FCC8F9-7092-400B-A2FC-E5A06E5944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94133" flipV="1">
            <a:off x="9335048" y="1141725"/>
            <a:ext cx="872830" cy="957298"/>
          </a:xfrm>
          <a:prstGeom prst="rect">
            <a:avLst/>
          </a:prstGeom>
        </p:spPr>
      </p:pic>
      <p:pic>
        <p:nvPicPr>
          <p:cNvPr id="7" name="Graphic 6">
            <a:extLst>
              <a:ext uri="{FF2B5EF4-FFF2-40B4-BE49-F238E27FC236}">
                <a16:creationId xmlns:a16="http://schemas.microsoft.com/office/drawing/2014/main" id="{D053DC94-E116-A8C5-A93F-E6B48F651E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7775835" y="115193"/>
            <a:ext cx="871578" cy="955924"/>
          </a:xfrm>
          <a:prstGeom prst="rect">
            <a:avLst/>
          </a:prstGeom>
        </p:spPr>
      </p:pic>
      <p:pic>
        <p:nvPicPr>
          <p:cNvPr id="11" name="Graphic 10">
            <a:extLst>
              <a:ext uri="{FF2B5EF4-FFF2-40B4-BE49-F238E27FC236}">
                <a16:creationId xmlns:a16="http://schemas.microsoft.com/office/drawing/2014/main" id="{B49B906D-7327-3197-CB88-091E052317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33140" flipV="1">
            <a:off x="10693044" y="115253"/>
            <a:ext cx="1171054" cy="1284382"/>
          </a:xfrm>
          <a:prstGeom prst="rect">
            <a:avLst/>
          </a:prstGeom>
        </p:spPr>
      </p:pic>
      <p:sp>
        <p:nvSpPr>
          <p:cNvPr id="12" name="TextBox 11">
            <a:extLst>
              <a:ext uri="{FF2B5EF4-FFF2-40B4-BE49-F238E27FC236}">
                <a16:creationId xmlns:a16="http://schemas.microsoft.com/office/drawing/2014/main" id="{3EAAB7CA-559B-D44E-E1C5-7618F8FF65B4}"/>
              </a:ext>
            </a:extLst>
          </p:cNvPr>
          <p:cNvSpPr txBox="1"/>
          <p:nvPr/>
        </p:nvSpPr>
        <p:spPr>
          <a:xfrm>
            <a:off x="-1" y="6538794"/>
            <a:ext cx="2765234" cy="261610"/>
          </a:xfrm>
          <a:prstGeom prst="rect">
            <a:avLst/>
          </a:prstGeom>
          <a:noFill/>
        </p:spPr>
        <p:txBody>
          <a:bodyPr wrap="square" rtlCol="0">
            <a:spAutoFit/>
          </a:bodyPr>
          <a:lstStyle/>
          <a:p>
            <a:r>
              <a:rPr lang="en-GB" sz="1100">
                <a:solidFill>
                  <a:srgbClr val="F2F2F2"/>
                </a:solidFill>
              </a:rPr>
              <a:t>© Matt Larsen-Daw/WWF</a:t>
            </a:r>
          </a:p>
        </p:txBody>
      </p:sp>
    </p:spTree>
    <p:extLst>
      <p:ext uri="{BB962C8B-B14F-4D97-AF65-F5344CB8AC3E}">
        <p14:creationId xmlns:p14="http://schemas.microsoft.com/office/powerpoint/2010/main" val="217691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1E3187A3-B4D1-A0E2-3B54-5752154D27D8}"/>
              </a:ext>
            </a:extLst>
          </p:cNvPr>
          <p:cNvPicPr>
            <a:picLocks noChangeAspect="1"/>
          </p:cNvPicPr>
          <p:nvPr/>
        </p:nvPicPr>
        <p:blipFill rotWithShape="1">
          <a:blip r:embed="rId3">
            <a:extLst>
              <a:ext uri="{28A0092B-C50C-407E-A947-70E740481C1C}">
                <a14:useLocalDpi xmlns:a14="http://schemas.microsoft.com/office/drawing/2010/main" val="0"/>
              </a:ext>
            </a:extLst>
          </a:blip>
          <a:srcRect t="20996"/>
          <a:stretch/>
        </p:blipFill>
        <p:spPr>
          <a:xfrm rot="5400000">
            <a:off x="-1397201" y="1397203"/>
            <a:ext cx="6858000" cy="4063593"/>
          </a:xfrm>
          <a:prstGeom prst="rect">
            <a:avLst/>
          </a:prstGeom>
        </p:spPr>
      </p:pic>
      <p:pic>
        <p:nvPicPr>
          <p:cNvPr id="15" name="Picture 14">
            <a:extLst>
              <a:ext uri="{FF2B5EF4-FFF2-40B4-BE49-F238E27FC236}">
                <a16:creationId xmlns:a16="http://schemas.microsoft.com/office/drawing/2014/main" id="{93C0F55F-2A55-0988-EA96-1B8E10AB0452}"/>
              </a:ext>
            </a:extLst>
          </p:cNvPr>
          <p:cNvPicPr>
            <a:picLocks noChangeAspect="1"/>
          </p:cNvPicPr>
          <p:nvPr/>
        </p:nvPicPr>
        <p:blipFill rotWithShape="1">
          <a:blip r:embed="rId4">
            <a:extLst>
              <a:ext uri="{28A0092B-C50C-407E-A947-70E740481C1C}">
                <a14:useLocalDpi xmlns:a14="http://schemas.microsoft.com/office/drawing/2010/main" val="0"/>
              </a:ext>
            </a:extLst>
          </a:blip>
          <a:srcRect t="7988" b="13007"/>
          <a:stretch/>
        </p:blipFill>
        <p:spPr>
          <a:xfrm rot="5400000">
            <a:off x="6731204" y="1397201"/>
            <a:ext cx="6858000" cy="4063593"/>
          </a:xfrm>
          <a:prstGeom prst="rect">
            <a:avLst/>
          </a:prstGeom>
        </p:spPr>
      </p:pic>
      <p:pic>
        <p:nvPicPr>
          <p:cNvPr id="11" name="Picture 10" descr="A picture containing plate, several&#10;&#10;Description automatically generated">
            <a:extLst>
              <a:ext uri="{FF2B5EF4-FFF2-40B4-BE49-F238E27FC236}">
                <a16:creationId xmlns:a16="http://schemas.microsoft.com/office/drawing/2014/main" id="{C8F77770-95D4-4B16-E064-11349263364D}"/>
              </a:ext>
            </a:extLst>
          </p:cNvPr>
          <p:cNvPicPr>
            <a:picLocks noChangeAspect="1"/>
          </p:cNvPicPr>
          <p:nvPr/>
        </p:nvPicPr>
        <p:blipFill rotWithShape="1">
          <a:blip r:embed="rId5">
            <a:extLst>
              <a:ext uri="{28A0092B-C50C-407E-A947-70E740481C1C}">
                <a14:useLocalDpi xmlns:a14="http://schemas.microsoft.com/office/drawing/2010/main" val="0"/>
              </a:ext>
            </a:extLst>
          </a:blip>
          <a:srcRect t="7155" b="13841"/>
          <a:stretch/>
        </p:blipFill>
        <p:spPr>
          <a:xfrm rot="5400000">
            <a:off x="2666085" y="1397200"/>
            <a:ext cx="6858000" cy="4063593"/>
          </a:xfrm>
          <a:prstGeom prst="rect">
            <a:avLst/>
          </a:prstGeom>
        </p:spPr>
      </p:pic>
      <p:pic>
        <p:nvPicPr>
          <p:cNvPr id="21" name="Graphic 20">
            <a:extLst>
              <a:ext uri="{FF2B5EF4-FFF2-40B4-BE49-F238E27FC236}">
                <a16:creationId xmlns:a16="http://schemas.microsoft.com/office/drawing/2014/main" id="{08756EBD-89C9-CE1F-9CAD-F82E5984F3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5247" y="-253387"/>
            <a:ext cx="1478902" cy="1622020"/>
          </a:xfrm>
          <a:prstGeom prst="rect">
            <a:avLst/>
          </a:prstGeom>
        </p:spPr>
      </p:pic>
      <p:pic>
        <p:nvPicPr>
          <p:cNvPr id="2" name="Graphic 1">
            <a:extLst>
              <a:ext uri="{FF2B5EF4-FFF2-40B4-BE49-F238E27FC236}">
                <a16:creationId xmlns:a16="http://schemas.microsoft.com/office/drawing/2014/main" id="{DBFD4097-FF4D-90E8-2482-1C7281215A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30905" y="4151251"/>
            <a:ext cx="10058598" cy="3923961"/>
          </a:xfrm>
          <a:prstGeom prst="rect">
            <a:avLst/>
          </a:prstGeom>
        </p:spPr>
      </p:pic>
      <p:sp>
        <p:nvSpPr>
          <p:cNvPr id="3" name="Rectangle 2">
            <a:extLst>
              <a:ext uri="{FF2B5EF4-FFF2-40B4-BE49-F238E27FC236}">
                <a16:creationId xmlns:a16="http://schemas.microsoft.com/office/drawing/2014/main" id="{9B6CF4C8-E9E6-3AFA-64B5-1E9605F54315}"/>
              </a:ext>
            </a:extLst>
          </p:cNvPr>
          <p:cNvSpPr/>
          <p:nvPr/>
        </p:nvSpPr>
        <p:spPr>
          <a:xfrm>
            <a:off x="6829778" y="5368464"/>
            <a:ext cx="5303666" cy="1489536"/>
          </a:xfrm>
          <a:prstGeom prst="rect">
            <a:avLst/>
          </a:prstGeom>
          <a:solidFill>
            <a:srgbClr val="FAB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5199773-2350-6405-3841-4F5448179D37}"/>
              </a:ext>
            </a:extLst>
          </p:cNvPr>
          <p:cNvSpPr txBox="1"/>
          <p:nvPr/>
        </p:nvSpPr>
        <p:spPr>
          <a:xfrm>
            <a:off x="6829778" y="5651567"/>
            <a:ext cx="5369849" cy="923330"/>
          </a:xfrm>
          <a:prstGeom prst="rect">
            <a:avLst/>
          </a:prstGeom>
          <a:noFill/>
        </p:spPr>
        <p:txBody>
          <a:bodyPr wrap="square" rtlCol="0">
            <a:spAutoFit/>
          </a:bodyPr>
          <a:lstStyle/>
          <a:p>
            <a:r>
              <a:rPr lang="en-GB" sz="5400">
                <a:latin typeface="Trajan Sans Pro Semibold" panose="020E0502050503020301"/>
              </a:rPr>
              <a:t>COMPASSION</a:t>
            </a:r>
          </a:p>
        </p:txBody>
      </p:sp>
      <p:sp>
        <p:nvSpPr>
          <p:cNvPr id="5" name="TextBox 4">
            <a:extLst>
              <a:ext uri="{FF2B5EF4-FFF2-40B4-BE49-F238E27FC236}">
                <a16:creationId xmlns:a16="http://schemas.microsoft.com/office/drawing/2014/main" id="{AE7EA1ED-790A-9CDD-6A37-8025C0E269C1}"/>
              </a:ext>
            </a:extLst>
          </p:cNvPr>
          <p:cNvSpPr txBox="1"/>
          <p:nvPr/>
        </p:nvSpPr>
        <p:spPr>
          <a:xfrm>
            <a:off x="-1" y="6595108"/>
            <a:ext cx="2765234" cy="261610"/>
          </a:xfrm>
          <a:prstGeom prst="rect">
            <a:avLst/>
          </a:prstGeom>
          <a:noFill/>
        </p:spPr>
        <p:txBody>
          <a:bodyPr wrap="square" rtlCol="0">
            <a:spAutoFit/>
          </a:bodyPr>
          <a:lstStyle/>
          <a:p>
            <a:r>
              <a:rPr lang="en-GB" sz="1100">
                <a:solidFill>
                  <a:schemeClr val="bg1"/>
                </a:solidFill>
              </a:rPr>
              <a:t>© RSPB Wild Challenge Submissions</a:t>
            </a:r>
            <a:endParaRPr lang="en-GB" sz="1100">
              <a:solidFill>
                <a:srgbClr val="203864"/>
              </a:solidFill>
            </a:endParaRPr>
          </a:p>
        </p:txBody>
      </p:sp>
    </p:spTree>
    <p:extLst>
      <p:ext uri="{BB962C8B-B14F-4D97-AF65-F5344CB8AC3E}">
        <p14:creationId xmlns:p14="http://schemas.microsoft.com/office/powerpoint/2010/main" val="1886271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C5000"/>
        </a:solidFill>
        <a:effectLst/>
      </p:bgPr>
    </p:bg>
    <p:spTree>
      <p:nvGrpSpPr>
        <p:cNvPr id="1" name=""/>
        <p:cNvGrpSpPr/>
        <p:nvPr/>
      </p:nvGrpSpPr>
      <p:grpSpPr>
        <a:xfrm>
          <a:off x="0" y="0"/>
          <a:ext cx="0" cy="0"/>
          <a:chOff x="0" y="0"/>
          <a:chExt cx="0" cy="0"/>
        </a:xfrm>
      </p:grpSpPr>
      <p:pic>
        <p:nvPicPr>
          <p:cNvPr id="7" name="Picture 6" descr="A piece of paper with writing on it&#10;&#10;Description automatically generated with medium confidence">
            <a:extLst>
              <a:ext uri="{FF2B5EF4-FFF2-40B4-BE49-F238E27FC236}">
                <a16:creationId xmlns:a16="http://schemas.microsoft.com/office/drawing/2014/main" id="{C2628486-5648-603B-F982-0979858EB9F9}"/>
              </a:ext>
            </a:extLst>
          </p:cNvPr>
          <p:cNvPicPr>
            <a:picLocks noChangeAspect="1"/>
          </p:cNvPicPr>
          <p:nvPr/>
        </p:nvPicPr>
        <p:blipFill rotWithShape="1">
          <a:blip r:embed="rId3">
            <a:extLst>
              <a:ext uri="{28A0092B-C50C-407E-A947-70E740481C1C}">
                <a14:useLocalDpi xmlns:a14="http://schemas.microsoft.com/office/drawing/2010/main" val="0"/>
              </a:ext>
            </a:extLst>
          </a:blip>
          <a:srcRect l="23703" t="27942" r="8642" b="10164"/>
          <a:stretch/>
        </p:blipFill>
        <p:spPr>
          <a:xfrm rot="5400000">
            <a:off x="6513401" y="1179401"/>
            <a:ext cx="6858000" cy="4499198"/>
          </a:xfrm>
          <a:prstGeom prst="rect">
            <a:avLst/>
          </a:prstGeom>
        </p:spPr>
      </p:pic>
      <p:sp>
        <p:nvSpPr>
          <p:cNvPr id="8" name="TextBox 7">
            <a:extLst>
              <a:ext uri="{FF2B5EF4-FFF2-40B4-BE49-F238E27FC236}">
                <a16:creationId xmlns:a16="http://schemas.microsoft.com/office/drawing/2014/main" id="{F6D9AD77-3517-F80D-3BF8-A8C76A996455}"/>
              </a:ext>
            </a:extLst>
          </p:cNvPr>
          <p:cNvSpPr txBox="1"/>
          <p:nvPr/>
        </p:nvSpPr>
        <p:spPr>
          <a:xfrm>
            <a:off x="534241" y="563931"/>
            <a:ext cx="5533925" cy="523220"/>
          </a:xfrm>
          <a:prstGeom prst="rect">
            <a:avLst/>
          </a:prstGeom>
          <a:noFill/>
        </p:spPr>
        <p:txBody>
          <a:bodyPr wrap="square" rtlCol="0">
            <a:spAutoFit/>
          </a:bodyPr>
          <a:lstStyle/>
          <a:p>
            <a:r>
              <a:rPr lang="en-GB" sz="2800">
                <a:solidFill>
                  <a:srgbClr val="F2F2F2"/>
                </a:solidFill>
                <a:latin typeface="Trajan Sans Pro Semibold" panose="020E0502050503020301"/>
              </a:rPr>
              <a:t>BIODIVERSITY ACTION PLAN</a:t>
            </a:r>
          </a:p>
        </p:txBody>
      </p:sp>
      <p:sp>
        <p:nvSpPr>
          <p:cNvPr id="9" name="TextBox 8">
            <a:extLst>
              <a:ext uri="{FF2B5EF4-FFF2-40B4-BE49-F238E27FC236}">
                <a16:creationId xmlns:a16="http://schemas.microsoft.com/office/drawing/2014/main" id="{3153041A-9040-350A-A96F-909B055B0456}"/>
              </a:ext>
            </a:extLst>
          </p:cNvPr>
          <p:cNvSpPr txBox="1"/>
          <p:nvPr/>
        </p:nvSpPr>
        <p:spPr>
          <a:xfrm>
            <a:off x="549575" y="1328154"/>
            <a:ext cx="6576009" cy="2246769"/>
          </a:xfrm>
          <a:prstGeom prst="rect">
            <a:avLst/>
          </a:prstGeom>
          <a:noFill/>
        </p:spPr>
        <p:txBody>
          <a:bodyPr wrap="square" rtlCol="0">
            <a:spAutoFit/>
          </a:bodyPr>
          <a:lstStyle/>
          <a:p>
            <a:pPr marL="285750" indent="-285750">
              <a:buFont typeface="Arial" panose="020B0604020202020204" pitchFamily="34" charset="0"/>
              <a:buChar char="•"/>
            </a:pPr>
            <a:r>
              <a:rPr lang="en-GB" sz="2000">
                <a:solidFill>
                  <a:srgbClr val="F2F2F2"/>
                </a:solidFill>
                <a:latin typeface="Open Sans" panose="020B0606030504020204" pitchFamily="34" charset="0"/>
                <a:ea typeface="Open Sans" panose="020B0606030504020204" pitchFamily="34" charset="0"/>
                <a:cs typeface="Open Sans" panose="020B0606030504020204" pitchFamily="34" charset="0"/>
              </a:rPr>
              <a:t>School grounds in England cover an area twice the size of Birmingham </a:t>
            </a:r>
          </a:p>
          <a:p>
            <a:pPr marL="285750" indent="-285750">
              <a:buFont typeface="Arial" panose="020B0604020202020204" pitchFamily="34" charset="0"/>
              <a:buChar char="•"/>
            </a:pPr>
            <a:endParaRPr lang="en-GB" sz="2000">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000">
                <a:solidFill>
                  <a:srgbClr val="F2F2F2"/>
                </a:solidFill>
                <a:latin typeface="Open Sans" panose="020B0606030504020204" pitchFamily="34" charset="0"/>
                <a:ea typeface="Open Sans" panose="020B0606030504020204" pitchFamily="34" charset="0"/>
                <a:cs typeface="Open Sans" panose="020B0606030504020204" pitchFamily="34" charset="0"/>
              </a:rPr>
              <a:t>School grounds can be used to explore local biodiversity and connect with nature</a:t>
            </a:r>
          </a:p>
          <a:p>
            <a:pPr marL="285750" indent="-285750">
              <a:buFont typeface="Arial" panose="020B0604020202020204" pitchFamily="34" charset="0"/>
              <a:buChar char="•"/>
            </a:pPr>
            <a:endParaRPr lang="en-GB" sz="2000">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000">
                <a:solidFill>
                  <a:srgbClr val="F2F2F2"/>
                </a:solidFill>
                <a:latin typeface="Open Sans" panose="020B0606030504020204" pitchFamily="34" charset="0"/>
                <a:ea typeface="Open Sans" panose="020B0606030504020204" pitchFamily="34" charset="0"/>
                <a:cs typeface="Open Sans" panose="020B0606030504020204" pitchFamily="34" charset="0"/>
              </a:rPr>
              <a:t>Actively improve UK biodiversity</a:t>
            </a:r>
          </a:p>
        </p:txBody>
      </p:sp>
      <p:sp>
        <p:nvSpPr>
          <p:cNvPr id="2" name="TextBox 1">
            <a:extLst>
              <a:ext uri="{FF2B5EF4-FFF2-40B4-BE49-F238E27FC236}">
                <a16:creationId xmlns:a16="http://schemas.microsoft.com/office/drawing/2014/main" id="{6DFF4B6C-E891-243F-AC6E-5188437A5F0E}"/>
              </a:ext>
            </a:extLst>
          </p:cNvPr>
          <p:cNvSpPr txBox="1"/>
          <p:nvPr/>
        </p:nvSpPr>
        <p:spPr>
          <a:xfrm>
            <a:off x="9637601" y="6596390"/>
            <a:ext cx="2765234" cy="261610"/>
          </a:xfrm>
          <a:prstGeom prst="rect">
            <a:avLst/>
          </a:prstGeom>
          <a:noFill/>
        </p:spPr>
        <p:txBody>
          <a:bodyPr wrap="square" rtlCol="0">
            <a:spAutoFit/>
          </a:bodyPr>
          <a:lstStyle/>
          <a:p>
            <a:r>
              <a:rPr lang="en-GB" sz="1100">
                <a:solidFill>
                  <a:schemeClr val="bg1"/>
                </a:solidFill>
              </a:rPr>
              <a:t>© RSPB Curriculum for Nature Submission</a:t>
            </a:r>
            <a:endParaRPr lang="en-GB" sz="1100">
              <a:solidFill>
                <a:srgbClr val="203864"/>
              </a:solidFill>
            </a:endParaRPr>
          </a:p>
        </p:txBody>
      </p:sp>
    </p:spTree>
    <p:extLst>
      <p:ext uri="{BB962C8B-B14F-4D97-AF65-F5344CB8AC3E}">
        <p14:creationId xmlns:p14="http://schemas.microsoft.com/office/powerpoint/2010/main" val="3745323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B957"/>
        </a:solidFill>
        <a:effectLst/>
      </p:bgPr>
    </p:bg>
    <p:spTree>
      <p:nvGrpSpPr>
        <p:cNvPr id="1" name=""/>
        <p:cNvGrpSpPr/>
        <p:nvPr/>
      </p:nvGrpSpPr>
      <p:grpSpPr>
        <a:xfrm>
          <a:off x="0" y="0"/>
          <a:ext cx="0" cy="0"/>
          <a:chOff x="0" y="0"/>
          <a:chExt cx="0" cy="0"/>
        </a:xfrm>
      </p:grpSpPr>
      <p:pic>
        <p:nvPicPr>
          <p:cNvPr id="7" name="Picture 6" descr="A picture containing person, grass&#10;&#10;Description automatically generated">
            <a:extLst>
              <a:ext uri="{FF2B5EF4-FFF2-40B4-BE49-F238E27FC236}">
                <a16:creationId xmlns:a16="http://schemas.microsoft.com/office/drawing/2014/main" id="{E9021B2B-2911-98A6-2199-BA18FFA41749}"/>
              </a:ext>
            </a:extLst>
          </p:cNvPr>
          <p:cNvPicPr>
            <a:picLocks noChangeAspect="1"/>
          </p:cNvPicPr>
          <p:nvPr/>
        </p:nvPicPr>
        <p:blipFill rotWithShape="1">
          <a:blip r:embed="rId3">
            <a:extLst>
              <a:ext uri="{28A0092B-C50C-407E-A947-70E740481C1C}">
                <a14:useLocalDpi xmlns:a14="http://schemas.microsoft.com/office/drawing/2010/main" val="0"/>
              </a:ext>
            </a:extLst>
          </a:blip>
          <a:srcRect t="9872" r="-2" b="9870"/>
          <a:stretch/>
        </p:blipFill>
        <p:spPr>
          <a:xfrm rot="5400000">
            <a:off x="2875016" y="1845198"/>
            <a:ext cx="5751713" cy="3462131"/>
          </a:xfrm>
          <a:prstGeom prst="rect">
            <a:avLst/>
          </a:prstGeom>
        </p:spPr>
      </p:pic>
      <p:pic>
        <p:nvPicPr>
          <p:cNvPr id="5" name="Content Placeholder 4" descr="A picture containing outdoor, person, crowd&#10;&#10;Description automatically generated">
            <a:extLst>
              <a:ext uri="{FF2B5EF4-FFF2-40B4-BE49-F238E27FC236}">
                <a16:creationId xmlns:a16="http://schemas.microsoft.com/office/drawing/2014/main" id="{F058361C-CFE3-B995-FF25-789445DB5227}"/>
              </a:ext>
            </a:extLst>
          </p:cNvPr>
          <p:cNvPicPr>
            <a:picLocks noChangeAspect="1"/>
          </p:cNvPicPr>
          <p:nvPr/>
        </p:nvPicPr>
        <p:blipFill rotWithShape="1">
          <a:blip r:embed="rId4">
            <a:extLst>
              <a:ext uri="{28A0092B-C50C-407E-A947-70E740481C1C}">
                <a14:useLocalDpi xmlns:a14="http://schemas.microsoft.com/office/drawing/2010/main" val="0"/>
              </a:ext>
            </a:extLst>
          </a:blip>
          <a:srcRect l="7303" r="16311" b="-2"/>
          <a:stretch/>
        </p:blipFill>
        <p:spPr>
          <a:xfrm>
            <a:off x="387209" y="700407"/>
            <a:ext cx="3295096" cy="5751713"/>
          </a:xfrm>
          <a:prstGeom prst="rect">
            <a:avLst/>
          </a:prstGeom>
        </p:spPr>
      </p:pic>
      <p:pic>
        <p:nvPicPr>
          <p:cNvPr id="9" name="Picture 8" descr="A collage of photos&#10;&#10;Description automatically generated with medium confidence">
            <a:extLst>
              <a:ext uri="{FF2B5EF4-FFF2-40B4-BE49-F238E27FC236}">
                <a16:creationId xmlns:a16="http://schemas.microsoft.com/office/drawing/2014/main" id="{3193E147-21B4-4282-D0EE-86CCD0BADF20}"/>
              </a:ext>
            </a:extLst>
          </p:cNvPr>
          <p:cNvPicPr>
            <a:picLocks noChangeAspect="1"/>
          </p:cNvPicPr>
          <p:nvPr/>
        </p:nvPicPr>
        <p:blipFill rotWithShape="1">
          <a:blip r:embed="rId5">
            <a:extLst>
              <a:ext uri="{28A0092B-C50C-407E-A947-70E740481C1C}">
                <a14:useLocalDpi xmlns:a14="http://schemas.microsoft.com/office/drawing/2010/main" val="0"/>
              </a:ext>
            </a:extLst>
          </a:blip>
          <a:srcRect l="35701" r="22883" b="14717"/>
          <a:stretch/>
        </p:blipFill>
        <p:spPr>
          <a:xfrm>
            <a:off x="7771258" y="700407"/>
            <a:ext cx="4033533" cy="5751713"/>
          </a:xfrm>
          <a:prstGeom prst="rect">
            <a:avLst/>
          </a:prstGeom>
        </p:spPr>
      </p:pic>
      <p:sp>
        <p:nvSpPr>
          <p:cNvPr id="19" name="TextBox 18">
            <a:extLst>
              <a:ext uri="{FF2B5EF4-FFF2-40B4-BE49-F238E27FC236}">
                <a16:creationId xmlns:a16="http://schemas.microsoft.com/office/drawing/2014/main" id="{EEF84F8E-01A5-77B3-5532-DA88121F62CB}"/>
              </a:ext>
            </a:extLst>
          </p:cNvPr>
          <p:cNvSpPr txBox="1"/>
          <p:nvPr/>
        </p:nvSpPr>
        <p:spPr>
          <a:xfrm>
            <a:off x="339026" y="316566"/>
            <a:ext cx="1925441" cy="400110"/>
          </a:xfrm>
          <a:prstGeom prst="rect">
            <a:avLst/>
          </a:prstGeom>
          <a:noFill/>
        </p:spPr>
        <p:txBody>
          <a:bodyPr wrap="square" rtlCol="0">
            <a:spAutoFit/>
          </a:bodyPr>
          <a:lstStyle/>
          <a:p>
            <a:r>
              <a:rPr lang="en-GB" sz="2000">
                <a:solidFill>
                  <a:srgbClr val="1C395C"/>
                </a:solidFill>
                <a:latin typeface="Trajan Sans Pro Semibold"/>
              </a:rPr>
              <a:t>MAPPING</a:t>
            </a:r>
          </a:p>
        </p:txBody>
      </p:sp>
      <p:sp>
        <p:nvSpPr>
          <p:cNvPr id="25" name="TextBox 24">
            <a:extLst>
              <a:ext uri="{FF2B5EF4-FFF2-40B4-BE49-F238E27FC236}">
                <a16:creationId xmlns:a16="http://schemas.microsoft.com/office/drawing/2014/main" id="{BE65E4F1-2263-0226-F324-2A24EBA04B68}"/>
              </a:ext>
            </a:extLst>
          </p:cNvPr>
          <p:cNvSpPr txBox="1"/>
          <p:nvPr/>
        </p:nvSpPr>
        <p:spPr>
          <a:xfrm>
            <a:off x="3962451" y="316566"/>
            <a:ext cx="1934614" cy="400110"/>
          </a:xfrm>
          <a:prstGeom prst="rect">
            <a:avLst/>
          </a:prstGeom>
          <a:noFill/>
        </p:spPr>
        <p:txBody>
          <a:bodyPr wrap="square" rtlCol="0">
            <a:spAutoFit/>
          </a:bodyPr>
          <a:lstStyle/>
          <a:p>
            <a:r>
              <a:rPr lang="en-GB" sz="2000">
                <a:solidFill>
                  <a:srgbClr val="1C395C"/>
                </a:solidFill>
                <a:latin typeface="Trajan Sans Pro Semibold"/>
              </a:rPr>
              <a:t>SURVEYING</a:t>
            </a:r>
          </a:p>
        </p:txBody>
      </p:sp>
      <p:sp>
        <p:nvSpPr>
          <p:cNvPr id="28" name="TextBox 27">
            <a:extLst>
              <a:ext uri="{FF2B5EF4-FFF2-40B4-BE49-F238E27FC236}">
                <a16:creationId xmlns:a16="http://schemas.microsoft.com/office/drawing/2014/main" id="{7D4165AE-941C-3C85-720A-BB645A284363}"/>
              </a:ext>
            </a:extLst>
          </p:cNvPr>
          <p:cNvSpPr txBox="1"/>
          <p:nvPr/>
        </p:nvSpPr>
        <p:spPr>
          <a:xfrm>
            <a:off x="7764721" y="316566"/>
            <a:ext cx="1883795" cy="400110"/>
          </a:xfrm>
          <a:prstGeom prst="rect">
            <a:avLst/>
          </a:prstGeom>
          <a:noFill/>
        </p:spPr>
        <p:txBody>
          <a:bodyPr wrap="square" rtlCol="0">
            <a:spAutoFit/>
          </a:bodyPr>
          <a:lstStyle/>
          <a:p>
            <a:r>
              <a:rPr lang="en-GB" sz="2000">
                <a:solidFill>
                  <a:srgbClr val="1C395C"/>
                </a:solidFill>
                <a:latin typeface="Trajan Sans Pro Semibold"/>
              </a:rPr>
              <a:t>PLANNING</a:t>
            </a:r>
          </a:p>
        </p:txBody>
      </p:sp>
      <p:sp>
        <p:nvSpPr>
          <p:cNvPr id="2" name="TextBox 1">
            <a:extLst>
              <a:ext uri="{FF2B5EF4-FFF2-40B4-BE49-F238E27FC236}">
                <a16:creationId xmlns:a16="http://schemas.microsoft.com/office/drawing/2014/main" id="{C843BA68-F52F-5CC9-B09D-C26949D44C03}"/>
              </a:ext>
            </a:extLst>
          </p:cNvPr>
          <p:cNvSpPr txBox="1"/>
          <p:nvPr/>
        </p:nvSpPr>
        <p:spPr>
          <a:xfrm>
            <a:off x="387209" y="6190510"/>
            <a:ext cx="276523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rgbClr val="F2F2F2"/>
                </a:solidFill>
              </a:rPr>
              <a:t>RSPB Curriculum For Nature Submission</a:t>
            </a:r>
          </a:p>
        </p:txBody>
      </p:sp>
      <p:sp>
        <p:nvSpPr>
          <p:cNvPr id="3" name="TextBox 2">
            <a:extLst>
              <a:ext uri="{FF2B5EF4-FFF2-40B4-BE49-F238E27FC236}">
                <a16:creationId xmlns:a16="http://schemas.microsoft.com/office/drawing/2014/main" id="{225F90B4-B2F2-282C-F7D6-61E1BF59CA09}"/>
              </a:ext>
            </a:extLst>
          </p:cNvPr>
          <p:cNvSpPr txBox="1"/>
          <p:nvPr/>
        </p:nvSpPr>
        <p:spPr>
          <a:xfrm>
            <a:off x="4019807" y="6190510"/>
            <a:ext cx="276523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rgbClr val="F2F2F2"/>
                </a:solidFill>
              </a:rPr>
              <a:t>RSPB Curriculum For Nature Submission</a:t>
            </a:r>
          </a:p>
        </p:txBody>
      </p:sp>
      <p:sp>
        <p:nvSpPr>
          <p:cNvPr id="4" name="TextBox 3">
            <a:extLst>
              <a:ext uri="{FF2B5EF4-FFF2-40B4-BE49-F238E27FC236}">
                <a16:creationId xmlns:a16="http://schemas.microsoft.com/office/drawing/2014/main" id="{02D2483F-DCCA-5249-019C-617109820A10}"/>
              </a:ext>
            </a:extLst>
          </p:cNvPr>
          <p:cNvSpPr txBox="1"/>
          <p:nvPr/>
        </p:nvSpPr>
        <p:spPr>
          <a:xfrm>
            <a:off x="7764721" y="6189152"/>
            <a:ext cx="276523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rgbClr val="F2F2F2"/>
                </a:solidFill>
              </a:rPr>
              <a:t>RSPB Curriculum For Nature Submission</a:t>
            </a:r>
          </a:p>
        </p:txBody>
      </p:sp>
    </p:spTree>
    <p:extLst>
      <p:ext uri="{BB962C8B-B14F-4D97-AF65-F5344CB8AC3E}">
        <p14:creationId xmlns:p14="http://schemas.microsoft.com/office/powerpoint/2010/main" val="2350004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E660EF6-B04D-110C-6DC5-23B8BC28B4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30905" y="4151251"/>
            <a:ext cx="10058598" cy="3923961"/>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7B1BB357-F8FF-C041-B007-E1518A09D3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664" y="231082"/>
            <a:ext cx="2868901" cy="2103513"/>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49249BFA-0864-47BA-C345-E05C287468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9202" y="1710453"/>
            <a:ext cx="2750252" cy="2512196"/>
          </a:xfrm>
          <a:prstGeom prst="rect">
            <a:avLst/>
          </a:prstGeom>
        </p:spPr>
      </p:pic>
      <p:sp>
        <p:nvSpPr>
          <p:cNvPr id="6" name="TextBox 5">
            <a:extLst>
              <a:ext uri="{FF2B5EF4-FFF2-40B4-BE49-F238E27FC236}">
                <a16:creationId xmlns:a16="http://schemas.microsoft.com/office/drawing/2014/main" id="{64423358-0121-4187-3FA4-B543BBAD0466}"/>
              </a:ext>
            </a:extLst>
          </p:cNvPr>
          <p:cNvSpPr txBox="1"/>
          <p:nvPr/>
        </p:nvSpPr>
        <p:spPr>
          <a:xfrm>
            <a:off x="274257" y="338133"/>
            <a:ext cx="3724901" cy="523220"/>
          </a:xfrm>
          <a:prstGeom prst="rect">
            <a:avLst/>
          </a:prstGeom>
          <a:noFill/>
        </p:spPr>
        <p:txBody>
          <a:bodyPr wrap="square" rtlCol="0">
            <a:spAutoFit/>
          </a:bodyPr>
          <a:lstStyle/>
          <a:p>
            <a:r>
              <a:rPr lang="en-GB" sz="2800">
                <a:solidFill>
                  <a:srgbClr val="1C395C"/>
                </a:solidFill>
                <a:latin typeface="Trajan Sans Pro Semibold"/>
              </a:rPr>
              <a:t>WHERE TO START</a:t>
            </a:r>
          </a:p>
        </p:txBody>
      </p:sp>
      <p:sp>
        <p:nvSpPr>
          <p:cNvPr id="7" name="TextBox 6">
            <a:extLst>
              <a:ext uri="{FF2B5EF4-FFF2-40B4-BE49-F238E27FC236}">
                <a16:creationId xmlns:a16="http://schemas.microsoft.com/office/drawing/2014/main" id="{25AD0D5A-53F9-FFF0-9BC3-E3610D7962B2}"/>
              </a:ext>
            </a:extLst>
          </p:cNvPr>
          <p:cNvSpPr txBox="1"/>
          <p:nvPr/>
        </p:nvSpPr>
        <p:spPr>
          <a:xfrm>
            <a:off x="179664" y="1134520"/>
            <a:ext cx="4634074"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000">
                <a:solidFill>
                  <a:srgbClr val="1C395C"/>
                </a:solidFill>
                <a:latin typeface="Open Sans"/>
                <a:ea typeface="Open Sans"/>
                <a:cs typeface="Open Sans"/>
              </a:rPr>
              <a:t>Free tools available from WWF </a:t>
            </a:r>
            <a:br>
              <a:rPr lang="en-GB" sz="2000">
                <a:solidFill>
                  <a:srgbClr val="1C395C"/>
                </a:solidFill>
                <a:latin typeface="Open Sans"/>
                <a:ea typeface="Open Sans"/>
                <a:cs typeface="Open Sans"/>
              </a:rPr>
            </a:br>
            <a:r>
              <a:rPr lang="en-GB" sz="2000">
                <a:solidFill>
                  <a:srgbClr val="1C395C"/>
                </a:solidFill>
                <a:latin typeface="Open Sans"/>
                <a:ea typeface="Open Sans"/>
                <a:cs typeface="Open Sans"/>
              </a:rPr>
              <a:t>and RSPB </a:t>
            </a:r>
            <a:endParaRPr lang="en-GB" sz="2000">
              <a:solidFill>
                <a:srgbClr val="1C395C"/>
              </a:solidFill>
              <a:latin typeface="Open Sans" panose="020B0606030504020204" pitchFamily="34" charset="0"/>
              <a:ea typeface="Open Sans" panose="020B0606030504020204" pitchFamily="34" charset="0"/>
              <a:cs typeface="Open Sans" panose="020B0606030504020204" pitchFamily="34" charset="0"/>
            </a:endParaRPr>
          </a:p>
          <a:p>
            <a:endParaRPr lang="en-GB" sz="2000">
              <a:solidFill>
                <a:srgbClr val="1C395C"/>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000">
                <a:solidFill>
                  <a:srgbClr val="1C395C"/>
                </a:solidFill>
                <a:latin typeface="Open Sans"/>
                <a:ea typeface="Open Sans"/>
                <a:cs typeface="Open Sans"/>
              </a:rPr>
              <a:t>Survey your school grounds</a:t>
            </a:r>
          </a:p>
          <a:p>
            <a:endParaRPr lang="en-GB" sz="2000">
              <a:solidFill>
                <a:srgbClr val="1C395C"/>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000">
                <a:solidFill>
                  <a:srgbClr val="1C395C"/>
                </a:solidFill>
                <a:latin typeface="Open Sans"/>
                <a:ea typeface="Open Sans"/>
                <a:cs typeface="Open Sans"/>
              </a:rPr>
              <a:t>Create your Biodiversity </a:t>
            </a:r>
            <a:br>
              <a:rPr lang="en-GB" sz="2000">
                <a:solidFill>
                  <a:srgbClr val="1C395C"/>
                </a:solidFill>
                <a:latin typeface="Open Sans"/>
                <a:ea typeface="Open Sans"/>
                <a:cs typeface="Open Sans"/>
              </a:rPr>
            </a:br>
            <a:r>
              <a:rPr lang="en-GB" sz="2000">
                <a:solidFill>
                  <a:srgbClr val="1C395C"/>
                </a:solidFill>
                <a:latin typeface="Open Sans"/>
                <a:ea typeface="Open Sans"/>
                <a:cs typeface="Open Sans"/>
              </a:rPr>
              <a:t>Action Plan</a:t>
            </a:r>
          </a:p>
          <a:p>
            <a:endParaRPr lang="en-GB" sz="2000">
              <a:solidFill>
                <a:srgbClr val="1C395C"/>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000">
                <a:solidFill>
                  <a:srgbClr val="1C395C"/>
                </a:solidFill>
                <a:latin typeface="Open Sans"/>
                <a:ea typeface="Open Sans"/>
                <a:cs typeface="Open Sans"/>
              </a:rPr>
              <a:t>Apply curriculum knowledge and skills, as well as developing resilience and sense of agency through outdoor learning</a:t>
            </a:r>
          </a:p>
        </p:txBody>
      </p:sp>
      <p:pic>
        <p:nvPicPr>
          <p:cNvPr id="11" name="Picture 10">
            <a:extLst>
              <a:ext uri="{FF2B5EF4-FFF2-40B4-BE49-F238E27FC236}">
                <a16:creationId xmlns:a16="http://schemas.microsoft.com/office/drawing/2014/main" id="{9A0F1D06-8778-FAE7-D0B9-8029BD4354A6}"/>
              </a:ext>
            </a:extLst>
          </p:cNvPr>
          <p:cNvPicPr>
            <a:picLocks noChangeAspect="1"/>
          </p:cNvPicPr>
          <p:nvPr/>
        </p:nvPicPr>
        <p:blipFill>
          <a:blip r:embed="rId7"/>
          <a:stretch>
            <a:fillRect/>
          </a:stretch>
        </p:blipFill>
        <p:spPr>
          <a:xfrm>
            <a:off x="5332036" y="3297379"/>
            <a:ext cx="2514930" cy="3342100"/>
          </a:xfrm>
          <a:prstGeom prst="rect">
            <a:avLst/>
          </a:prstGeom>
        </p:spPr>
      </p:pic>
    </p:spTree>
    <p:extLst>
      <p:ext uri="{BB962C8B-B14F-4D97-AF65-F5344CB8AC3E}">
        <p14:creationId xmlns:p14="http://schemas.microsoft.com/office/powerpoint/2010/main" val="4470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59A28324-E85A-4E41-E523-8BC6B032DF0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7813" b="7813"/>
          <a:stretch/>
        </p:blipFill>
        <p:spPr/>
      </p:pic>
      <p:sp>
        <p:nvSpPr>
          <p:cNvPr id="3" name="Rectangle 2">
            <a:extLst>
              <a:ext uri="{FF2B5EF4-FFF2-40B4-BE49-F238E27FC236}">
                <a16:creationId xmlns:a16="http://schemas.microsoft.com/office/drawing/2014/main" id="{2036A583-310B-E372-41B8-D7DAA2F7649C}"/>
              </a:ext>
            </a:extLst>
          </p:cNvPr>
          <p:cNvSpPr/>
          <p:nvPr/>
        </p:nvSpPr>
        <p:spPr>
          <a:xfrm>
            <a:off x="0" y="-7623"/>
            <a:ext cx="5720188" cy="6858000"/>
          </a:xfrm>
          <a:prstGeom prst="rect">
            <a:avLst/>
          </a:prstGeom>
          <a:solidFill>
            <a:srgbClr val="E7D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7" name="Rectangle 6">
            <a:extLst>
              <a:ext uri="{FF2B5EF4-FFF2-40B4-BE49-F238E27FC236}">
                <a16:creationId xmlns:a16="http://schemas.microsoft.com/office/drawing/2014/main" id="{C215B19E-A729-87A5-04BD-1DC816663CE3}"/>
              </a:ext>
            </a:extLst>
          </p:cNvPr>
          <p:cNvSpPr/>
          <p:nvPr/>
        </p:nvSpPr>
        <p:spPr>
          <a:xfrm>
            <a:off x="5943600" y="-7623"/>
            <a:ext cx="6499877" cy="6842751"/>
          </a:xfrm>
          <a:prstGeom prst="rect">
            <a:avLst/>
          </a:prstGeom>
          <a:solidFill>
            <a:srgbClr val="232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9EBBE469-F15B-D014-949E-A11DE5B812DD}"/>
              </a:ext>
            </a:extLst>
          </p:cNvPr>
          <p:cNvSpPr>
            <a:spLocks noGrp="1"/>
          </p:cNvSpPr>
          <p:nvPr>
            <p:ph type="title"/>
          </p:nvPr>
        </p:nvSpPr>
        <p:spPr>
          <a:xfrm>
            <a:off x="344188" y="441741"/>
            <a:ext cx="5376000" cy="486736"/>
          </a:xfrm>
        </p:spPr>
        <p:txBody>
          <a:bodyPr>
            <a:spAutoFit/>
          </a:bodyPr>
          <a:lstStyle/>
          <a:p>
            <a:r>
              <a:rPr lang="en-US" b="1">
                <a:solidFill>
                  <a:srgbClr val="232323"/>
                </a:solidFill>
                <a:latin typeface="Trajan Sans Pro Semibold"/>
                <a:cs typeface="Calibri Light"/>
              </a:rPr>
              <a:t>WILD ISLES RESOURCES</a:t>
            </a:r>
          </a:p>
        </p:txBody>
      </p:sp>
      <p:sp>
        <p:nvSpPr>
          <p:cNvPr id="5" name="Content Placeholder 4">
            <a:extLst>
              <a:ext uri="{FF2B5EF4-FFF2-40B4-BE49-F238E27FC236}">
                <a16:creationId xmlns:a16="http://schemas.microsoft.com/office/drawing/2014/main" id="{D6E04F47-1517-1439-9215-9E6C584903B2}"/>
              </a:ext>
            </a:extLst>
          </p:cNvPr>
          <p:cNvSpPr>
            <a:spLocks noGrp="1"/>
          </p:cNvSpPr>
          <p:nvPr>
            <p:ph idx="1"/>
          </p:nvPr>
        </p:nvSpPr>
        <p:spPr>
          <a:xfrm>
            <a:off x="316122" y="1370218"/>
            <a:ext cx="5720188" cy="4234450"/>
          </a:xfrm>
        </p:spPr>
        <p:txBody>
          <a:bodyPr vert="horz" lIns="91440" tIns="45720" rIns="91440" bIns="45720" rtlCol="0" anchor="t">
            <a:noAutofit/>
          </a:bodyPr>
          <a:lstStyle/>
          <a:p>
            <a:pPr marL="0" indent="0">
              <a:buNone/>
            </a:pPr>
            <a:r>
              <a:rPr lang="en-US" sz="1800" b="1">
                <a:solidFill>
                  <a:srgbClr val="232323"/>
                </a:solidFill>
                <a:latin typeface="Open Sans" panose="020B0606030504020204" pitchFamily="34" charset="0"/>
                <a:ea typeface="Open Sans" panose="020B0606030504020204" pitchFamily="34" charset="0"/>
                <a:cs typeface="Open Sans" panose="020B0606030504020204" pitchFamily="34" charset="0"/>
              </a:rPr>
              <a:t>Primary and secondary curriculum-linked</a:t>
            </a:r>
            <a:br>
              <a:rPr lang="en-US" sz="1800" b="1">
                <a:solidFill>
                  <a:srgbClr val="232323"/>
                </a:solidFill>
                <a:latin typeface="Open Sans" panose="020B0606030504020204" pitchFamily="34" charset="0"/>
                <a:ea typeface="Open Sans" panose="020B0606030504020204" pitchFamily="34" charset="0"/>
                <a:cs typeface="Open Sans" panose="020B0606030504020204" pitchFamily="34" charset="0"/>
              </a:rPr>
            </a:br>
            <a:r>
              <a:rPr lang="en-US" sz="1800" b="1">
                <a:solidFill>
                  <a:srgbClr val="232323"/>
                </a:solidFill>
                <a:latin typeface="Open Sans" panose="020B0606030504020204" pitchFamily="34" charset="0"/>
                <a:ea typeface="Open Sans" panose="020B0606030504020204" pitchFamily="34" charset="0"/>
                <a:cs typeface="Open Sans" panose="020B0606030504020204" pitchFamily="34" charset="0"/>
              </a:rPr>
              <a:t>activity packs </a:t>
            </a:r>
            <a:br>
              <a:rPr lang="en-US" sz="1800" b="1">
                <a:solidFill>
                  <a:srgbClr val="232323"/>
                </a:solidFill>
                <a:latin typeface="Open Sans" panose="020B0606030504020204" pitchFamily="34" charset="0"/>
                <a:ea typeface="Open Sans" panose="020B0606030504020204" pitchFamily="34" charset="0"/>
                <a:cs typeface="Open Sans" panose="020B0606030504020204" pitchFamily="34" charset="0"/>
              </a:rPr>
            </a:br>
            <a:endParaRPr lang="en-US" sz="1800" b="1">
              <a:solidFill>
                <a:srgbClr val="232323"/>
              </a:solidFill>
              <a:latin typeface="Open Sans" panose="020B0606030504020204" pitchFamily="34" charset="0"/>
              <a:ea typeface="Open Sans" panose="020B0606030504020204" pitchFamily="34" charset="0"/>
              <a:cs typeface="Open Sans" panose="020B0606030504020204" pitchFamily="34" charset="0"/>
            </a:endParaRPr>
          </a:p>
          <a:p>
            <a:pPr lvl="1"/>
            <a:r>
              <a:rPr lang="en-US" sz="1800">
                <a:solidFill>
                  <a:srgbClr val="232323"/>
                </a:solidFill>
                <a:latin typeface="Open Sans" panose="020B0606030504020204" pitchFamily="34" charset="0"/>
                <a:ea typeface="Open Sans" panose="020B0606030504020204" pitchFamily="34" charset="0"/>
                <a:cs typeface="Open Sans" panose="020B0606030504020204" pitchFamily="34" charset="0"/>
              </a:rPr>
              <a:t>Exploring our Wild Isles presentation</a:t>
            </a:r>
          </a:p>
          <a:p>
            <a:pPr lvl="1"/>
            <a:r>
              <a:rPr lang="en-US" sz="1800">
                <a:solidFill>
                  <a:srgbClr val="232323"/>
                </a:solidFill>
                <a:latin typeface="Open Sans" panose="020B0606030504020204" pitchFamily="34" charset="0"/>
                <a:ea typeface="Open Sans" panose="020B0606030504020204" pitchFamily="34" charset="0"/>
                <a:cs typeface="Open Sans" panose="020B0606030504020204" pitchFamily="34" charset="0"/>
              </a:rPr>
              <a:t>Woodlands</a:t>
            </a:r>
          </a:p>
          <a:p>
            <a:pPr lvl="1"/>
            <a:r>
              <a:rPr lang="en-US" sz="1800">
                <a:solidFill>
                  <a:srgbClr val="232323"/>
                </a:solidFill>
                <a:latin typeface="Open Sans" panose="020B0606030504020204" pitchFamily="34" charset="0"/>
                <a:ea typeface="Open Sans" panose="020B0606030504020204" pitchFamily="34" charset="0"/>
                <a:cs typeface="Open Sans" panose="020B0606030504020204" pitchFamily="34" charset="0"/>
              </a:rPr>
              <a:t>Grassland</a:t>
            </a:r>
          </a:p>
          <a:p>
            <a:pPr lvl="1"/>
            <a:r>
              <a:rPr lang="en-US" sz="1800">
                <a:solidFill>
                  <a:srgbClr val="232323"/>
                </a:solidFill>
                <a:latin typeface="Open Sans" panose="020B0606030504020204" pitchFamily="34" charset="0"/>
                <a:ea typeface="Open Sans" panose="020B0606030504020204" pitchFamily="34" charset="0"/>
                <a:cs typeface="Open Sans" panose="020B0606030504020204" pitchFamily="34" charset="0"/>
              </a:rPr>
              <a:t>Freshwater</a:t>
            </a:r>
          </a:p>
          <a:p>
            <a:pPr lvl="1"/>
            <a:r>
              <a:rPr lang="en-US" sz="1800">
                <a:solidFill>
                  <a:srgbClr val="232323"/>
                </a:solidFill>
                <a:latin typeface="Open Sans" panose="020B0606030504020204" pitchFamily="34" charset="0"/>
                <a:ea typeface="Open Sans" panose="020B0606030504020204" pitchFamily="34" charset="0"/>
                <a:cs typeface="Open Sans" panose="020B0606030504020204" pitchFamily="34" charset="0"/>
              </a:rPr>
              <a:t>Marine</a:t>
            </a:r>
            <a:br>
              <a:rPr lang="en-US" sz="1800">
                <a:solidFill>
                  <a:srgbClr val="232323"/>
                </a:solidFill>
                <a:latin typeface="Open Sans" panose="020B0606030504020204" pitchFamily="34" charset="0"/>
                <a:ea typeface="Open Sans" panose="020B0606030504020204" pitchFamily="34" charset="0"/>
                <a:cs typeface="Open Sans" panose="020B0606030504020204" pitchFamily="34" charset="0"/>
              </a:rPr>
            </a:br>
            <a:endParaRPr lang="en-US" sz="1800">
              <a:solidFill>
                <a:srgbClr val="232323"/>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b="1">
                <a:solidFill>
                  <a:srgbClr val="232323"/>
                </a:solidFill>
                <a:latin typeface="Open Sans"/>
                <a:ea typeface="Open Sans"/>
                <a:cs typeface="Open Sans"/>
              </a:rPr>
              <a:t>Spotter Guide</a:t>
            </a:r>
          </a:p>
          <a:p>
            <a:pPr marL="0" indent="0">
              <a:buNone/>
            </a:pPr>
            <a:r>
              <a:rPr lang="en-US" sz="1800" b="1">
                <a:solidFill>
                  <a:srgbClr val="232323"/>
                </a:solidFill>
                <a:latin typeface="Open Sans" panose="020B0606030504020204" pitchFamily="34" charset="0"/>
                <a:ea typeface="Open Sans" panose="020B0606030504020204" pitchFamily="34" charset="0"/>
                <a:cs typeface="Open Sans" panose="020B0606030504020204" pitchFamily="34" charset="0"/>
              </a:rPr>
              <a:t>Reading Agency's Wild Isles reading list</a:t>
            </a:r>
          </a:p>
          <a:p>
            <a:pPr marL="0" indent="0">
              <a:buNone/>
            </a:pPr>
            <a:endParaRPr lang="en-US" sz="1800">
              <a:solidFill>
                <a:srgbClr val="232323"/>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800" b="1">
                <a:solidFill>
                  <a:srgbClr val="232323"/>
                </a:solidFill>
                <a:latin typeface="Open Sans"/>
                <a:ea typeface="Open Sans"/>
                <a:cs typeface="Open Sans"/>
              </a:rPr>
              <a:t>www.saveourwildisles.com/schools</a:t>
            </a:r>
          </a:p>
          <a:p>
            <a:pPr marL="0" indent="0">
              <a:buNone/>
            </a:pPr>
            <a:endParaRPr lang="en-US" sz="1800">
              <a:solidFill>
                <a:srgbClr val="23232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3">
            <a:extLst>
              <a:ext uri="{FF2B5EF4-FFF2-40B4-BE49-F238E27FC236}">
                <a16:creationId xmlns:a16="http://schemas.microsoft.com/office/drawing/2014/main" id="{1C8C6A4E-726E-DB5A-EAD5-00F9C52AE594}"/>
              </a:ext>
            </a:extLst>
          </p:cNvPr>
          <p:cNvSpPr txBox="1">
            <a:spLocks/>
          </p:cNvSpPr>
          <p:nvPr/>
        </p:nvSpPr>
        <p:spPr>
          <a:xfrm>
            <a:off x="6836227" y="441741"/>
            <a:ext cx="5179243" cy="48673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b="1">
                <a:solidFill>
                  <a:srgbClr val="F2F2F2"/>
                </a:solidFill>
                <a:latin typeface="Trajan Sans Pro Semibold"/>
                <a:cs typeface="Calibri Light"/>
              </a:rPr>
              <a:t>SCHOOLS FOR NATURE</a:t>
            </a:r>
          </a:p>
        </p:txBody>
      </p:sp>
      <p:sp>
        <p:nvSpPr>
          <p:cNvPr id="14" name="Content Placeholder 4">
            <a:extLst>
              <a:ext uri="{FF2B5EF4-FFF2-40B4-BE49-F238E27FC236}">
                <a16:creationId xmlns:a16="http://schemas.microsoft.com/office/drawing/2014/main" id="{6CC63497-B82D-0E5B-744A-B0ED7EE82F62}"/>
              </a:ext>
            </a:extLst>
          </p:cNvPr>
          <p:cNvSpPr txBox="1">
            <a:spLocks/>
          </p:cNvSpPr>
          <p:nvPr/>
        </p:nvSpPr>
        <p:spPr>
          <a:xfrm>
            <a:off x="6836229" y="1253331"/>
            <a:ext cx="5179242" cy="435133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rPr>
              <a:t>Take action for nature</a:t>
            </a:r>
          </a:p>
          <a:p>
            <a:pPr marL="0" indent="0">
              <a:buNone/>
            </a:pPr>
            <a:endPar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rPr>
              <a:t>Celebrate your actions for nature </a:t>
            </a:r>
            <a:br>
              <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rPr>
            </a:br>
            <a:r>
              <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rPr>
              <a:t>w/c 12th June 2023 </a:t>
            </a:r>
          </a:p>
          <a:p>
            <a:pPr marL="0" indent="0">
              <a:buNone/>
            </a:pPr>
            <a:endPar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rPr>
              <a:t>Download the Schools For Nature Celebration pack</a:t>
            </a:r>
          </a:p>
          <a:p>
            <a:pPr marL="0" indent="0">
              <a:buNone/>
            </a:pPr>
            <a:endPar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rPr>
              <a:t>Share on social media #SchoolsForNature</a:t>
            </a:r>
          </a:p>
          <a:p>
            <a:pPr marL="0" indent="0">
              <a:buNone/>
            </a:pPr>
            <a:r>
              <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rPr>
              <a:t>www.saveourwildisles.com/schools</a:t>
            </a:r>
          </a:p>
          <a:p>
            <a:pPr marL="0" indent="0">
              <a:buNone/>
            </a:pPr>
            <a:endParaRPr lang="en-US" sz="1800">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1800">
              <a:solidFill>
                <a:srgbClr val="F2F2F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Graphic 7">
            <a:extLst>
              <a:ext uri="{FF2B5EF4-FFF2-40B4-BE49-F238E27FC236}">
                <a16:creationId xmlns:a16="http://schemas.microsoft.com/office/drawing/2014/main" id="{58EA6D69-8485-1EF7-9CBA-E18B807A3C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852970" y="530781"/>
            <a:ext cx="4181260" cy="1785258"/>
          </a:xfrm>
          <a:prstGeom prst="rect">
            <a:avLst/>
          </a:prstGeom>
        </p:spPr>
      </p:pic>
    </p:spTree>
    <p:extLst>
      <p:ext uri="{BB962C8B-B14F-4D97-AF65-F5344CB8AC3E}">
        <p14:creationId xmlns:p14="http://schemas.microsoft.com/office/powerpoint/2010/main" val="1222202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A6C78849-CF3F-D448-9A0B-EAF939709A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1973" y="1220541"/>
            <a:ext cx="6388100" cy="3810000"/>
          </a:xfrm>
          <a:prstGeom prst="rect">
            <a:avLst/>
          </a:prstGeom>
        </p:spPr>
      </p:pic>
      <p:sp>
        <p:nvSpPr>
          <p:cNvPr id="5" name="Content Placeholder 4">
            <a:extLst>
              <a:ext uri="{FF2B5EF4-FFF2-40B4-BE49-F238E27FC236}">
                <a16:creationId xmlns:a16="http://schemas.microsoft.com/office/drawing/2014/main" id="{D6E04F47-1517-1439-9215-9E6C584903B2}"/>
              </a:ext>
            </a:extLst>
          </p:cNvPr>
          <p:cNvSpPr>
            <a:spLocks noGrp="1"/>
          </p:cNvSpPr>
          <p:nvPr>
            <p:ph idx="1"/>
          </p:nvPr>
        </p:nvSpPr>
        <p:spPr>
          <a:xfrm>
            <a:off x="3508976" y="2206743"/>
            <a:ext cx="5376000" cy="2357329"/>
          </a:xfrm>
        </p:spPr>
        <p:txBody>
          <a:bodyPr vert="horz" lIns="0" tIns="0" rIns="0" bIns="0" rtlCol="0" anchor="t">
            <a:noAutofit/>
          </a:bodyPr>
          <a:lstStyle/>
          <a:p>
            <a:pPr marL="0" indent="0">
              <a:buNone/>
            </a:pPr>
            <a:r>
              <a:rPr lang="en-US" sz="1800">
                <a:solidFill>
                  <a:schemeClr val="bg1"/>
                </a:solidFill>
                <a:ea typeface="Open Sans"/>
                <a:cs typeface="Open Sans"/>
              </a:rPr>
              <a:t>"</a:t>
            </a:r>
            <a:r>
              <a:rPr lang="en-US" sz="1800" i="1">
                <a:solidFill>
                  <a:schemeClr val="bg1"/>
                </a:solidFill>
                <a:ea typeface="Open Sans"/>
                <a:cs typeface="Open Sans"/>
              </a:rPr>
              <a:t>Though wild in some spaces, the UK is one of the most nature depleted places in the world. Because this is our home, it can only be our responsibility to protect and restore it. If schools across the UK could all become a little wilder, the benefits to nature - and to young people - would be huge. Take part in Schools For Nature and perhaps you can be the generation to pass these wild isles on in better shape than you inherited them.” </a:t>
            </a:r>
            <a:br>
              <a:rPr lang="en-US" sz="1800" i="1">
                <a:solidFill>
                  <a:schemeClr val="bg1"/>
                </a:solidFill>
                <a:ea typeface="Open Sans"/>
                <a:cs typeface="Open Sans"/>
              </a:rPr>
            </a:br>
            <a:r>
              <a:rPr lang="en-US" sz="1800">
                <a:solidFill>
                  <a:schemeClr val="bg1"/>
                </a:solidFill>
                <a:ea typeface="Open Sans"/>
                <a:cs typeface="Open Sans"/>
              </a:rPr>
              <a:t>- Sir David Attenborough</a:t>
            </a:r>
            <a:endParaRPr lang="en-US" sz="1600">
              <a:solidFill>
                <a:schemeClr val="bg1"/>
              </a:solidFill>
              <a:ea typeface="Open Sans"/>
              <a:cs typeface="Open Sans"/>
            </a:endParaRPr>
          </a:p>
        </p:txBody>
      </p:sp>
      <p:pic>
        <p:nvPicPr>
          <p:cNvPr id="34" name="Graphic 33">
            <a:extLst>
              <a:ext uri="{FF2B5EF4-FFF2-40B4-BE49-F238E27FC236}">
                <a16:creationId xmlns:a16="http://schemas.microsoft.com/office/drawing/2014/main" id="{1A1272C7-3DB5-5843-B512-94254C4EDB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7798" y="5637459"/>
            <a:ext cx="6388100" cy="2501900"/>
          </a:xfrm>
          <a:prstGeom prst="rect">
            <a:avLst/>
          </a:prstGeom>
        </p:spPr>
      </p:pic>
      <p:pic>
        <p:nvPicPr>
          <p:cNvPr id="35" name="Graphic 34">
            <a:extLst>
              <a:ext uri="{FF2B5EF4-FFF2-40B4-BE49-F238E27FC236}">
                <a16:creationId xmlns:a16="http://schemas.microsoft.com/office/drawing/2014/main" id="{62F14347-24DF-ED4D-900A-F4B81182D3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4710" y="-1471795"/>
            <a:ext cx="6388100" cy="2501900"/>
          </a:xfrm>
          <a:prstGeom prst="rect">
            <a:avLst/>
          </a:prstGeom>
        </p:spPr>
      </p:pic>
      <p:pic>
        <p:nvPicPr>
          <p:cNvPr id="15" name="Picture Placeholder 14" descr="A hedgehog on a mossy log in a forest&#10;&#10;Description automatically generated with medium confidence">
            <a:extLst>
              <a:ext uri="{FF2B5EF4-FFF2-40B4-BE49-F238E27FC236}">
                <a16:creationId xmlns:a16="http://schemas.microsoft.com/office/drawing/2014/main" id="{B2742A3A-0D90-5225-2925-9BC3644D4E60}"/>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7813" b="7813"/>
          <a:stretch>
            <a:fillRect/>
          </a:stretch>
        </p:blipFill>
        <p:spPr/>
      </p:pic>
      <p:pic>
        <p:nvPicPr>
          <p:cNvPr id="16" name="Picture 15">
            <a:extLst>
              <a:ext uri="{FF2B5EF4-FFF2-40B4-BE49-F238E27FC236}">
                <a16:creationId xmlns:a16="http://schemas.microsoft.com/office/drawing/2014/main" id="{4B70828F-AEEE-76DD-5E42-A18F7F74FDB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411" y="884689"/>
            <a:ext cx="6196976" cy="3452016"/>
          </a:xfrm>
          <a:prstGeom prst="rect">
            <a:avLst/>
          </a:prstGeom>
          <a:noFill/>
        </p:spPr>
      </p:pic>
      <p:sp>
        <p:nvSpPr>
          <p:cNvPr id="18" name="TextBox 17">
            <a:extLst>
              <a:ext uri="{FF2B5EF4-FFF2-40B4-BE49-F238E27FC236}">
                <a16:creationId xmlns:a16="http://schemas.microsoft.com/office/drawing/2014/main" id="{C85F726F-C4FC-D147-80FC-84E0252D594E}"/>
              </a:ext>
            </a:extLst>
          </p:cNvPr>
          <p:cNvSpPr txBox="1"/>
          <p:nvPr/>
        </p:nvSpPr>
        <p:spPr>
          <a:xfrm>
            <a:off x="261682" y="1740274"/>
            <a:ext cx="4941476" cy="2308324"/>
          </a:xfrm>
          <a:prstGeom prst="rect">
            <a:avLst/>
          </a:prstGeom>
          <a:noFill/>
        </p:spPr>
        <p:txBody>
          <a:bodyPr wrap="square" rtlCol="0">
            <a:spAutoFit/>
          </a:bodyPr>
          <a:lstStyle/>
          <a:p>
            <a:r>
              <a:rPr lang="en-US" sz="16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Though wild in some spaces, the UK is one of the most nature depleted places in the world. Because this is our home, it can only be our responsibility to protect and restore it. If schools across the UK could all become a little wilder, the benefits to nature - and to young people - would be huge. Take part in Schools For Nature and perhaps you can be the generation to pass these wild isles on in better shape than you inherited them.” </a:t>
            </a:r>
            <a:br>
              <a:rPr lang="en-US" sz="16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6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Sir David Attenborough</a:t>
            </a:r>
            <a:endParaRPr lang="en-GB" sz="16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D55F143-E9AA-AF41-3ED7-B436E3FE0DEF}"/>
              </a:ext>
            </a:extLst>
          </p:cNvPr>
          <p:cNvSpPr txBox="1"/>
          <p:nvPr/>
        </p:nvSpPr>
        <p:spPr>
          <a:xfrm>
            <a:off x="203635" y="6487966"/>
            <a:ext cx="27652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0">
                <a:solidFill>
                  <a:srgbClr val="F2F2F2"/>
                </a:solidFill>
              </a:rPr>
              <a:t>© naturepl.com / Klein &amp; Hubert / WWF</a:t>
            </a:r>
            <a:endParaRPr lang="en-GB" sz="900">
              <a:solidFill>
                <a:srgbClr val="F2F2F2"/>
              </a:solidFill>
            </a:endParaRPr>
          </a:p>
        </p:txBody>
      </p:sp>
    </p:spTree>
    <p:extLst>
      <p:ext uri="{BB962C8B-B14F-4D97-AF65-F5344CB8AC3E}">
        <p14:creationId xmlns:p14="http://schemas.microsoft.com/office/powerpoint/2010/main" val="4279050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4A4392B-F372-3A3B-8701-EDDF479190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2"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C697CEE3-EE73-0627-C9E5-E67723EF0F5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52200"/>
          <a:stretch/>
        </p:blipFill>
        <p:spPr>
          <a:xfrm>
            <a:off x="3811190" y="5847874"/>
            <a:ext cx="4797665" cy="1010126"/>
          </a:xfrm>
          <a:prstGeom prst="rect">
            <a:avLst/>
          </a:prstGeom>
        </p:spPr>
      </p:pic>
      <p:pic>
        <p:nvPicPr>
          <p:cNvPr id="23" name="Graphic 22">
            <a:extLst>
              <a:ext uri="{FF2B5EF4-FFF2-40B4-BE49-F238E27FC236}">
                <a16:creationId xmlns:a16="http://schemas.microsoft.com/office/drawing/2014/main" id="{2FF4CDDB-B7EF-0777-50DD-8C2563D48AF7}"/>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62571"/>
          <a:stretch/>
        </p:blipFill>
        <p:spPr>
          <a:xfrm>
            <a:off x="9895015" y="0"/>
            <a:ext cx="2296985" cy="2703196"/>
          </a:xfrm>
          <a:prstGeom prst="rect">
            <a:avLst/>
          </a:prstGeom>
        </p:spPr>
      </p:pic>
      <p:pic>
        <p:nvPicPr>
          <p:cNvPr id="12" name="Picture 11" descr="Partnership badge">
            <a:extLst>
              <a:ext uri="{FF2B5EF4-FFF2-40B4-BE49-F238E27FC236}">
                <a16:creationId xmlns:a16="http://schemas.microsoft.com/office/drawing/2014/main" id="{52577A05-6AF2-4981-B883-BEE58A859D53}"/>
              </a:ext>
            </a:extLst>
          </p:cNvPr>
          <p:cNvPicPr>
            <a:picLocks noChangeAspect="1"/>
          </p:cNvPicPr>
          <p:nvPr/>
        </p:nvPicPr>
        <p:blipFill>
          <a:blip r:embed="rId8"/>
          <a:stretch>
            <a:fillRect/>
          </a:stretch>
        </p:blipFill>
        <p:spPr>
          <a:xfrm>
            <a:off x="313374" y="5762596"/>
            <a:ext cx="3375287" cy="774830"/>
          </a:xfrm>
          <a:prstGeom prst="rect">
            <a:avLst/>
          </a:prstGeom>
        </p:spPr>
      </p:pic>
      <p:pic>
        <p:nvPicPr>
          <p:cNvPr id="24" name="Graphic 23">
            <a:extLst>
              <a:ext uri="{FF2B5EF4-FFF2-40B4-BE49-F238E27FC236}">
                <a16:creationId xmlns:a16="http://schemas.microsoft.com/office/drawing/2014/main" id="{87576434-7F31-4CBC-902C-C59CE57BD1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3374" y="450474"/>
            <a:ext cx="2936384" cy="2252722"/>
          </a:xfrm>
          <a:prstGeom prst="rect">
            <a:avLst/>
          </a:prstGeom>
        </p:spPr>
      </p:pic>
      <p:sp>
        <p:nvSpPr>
          <p:cNvPr id="2" name="TextBox 1">
            <a:extLst>
              <a:ext uri="{FF2B5EF4-FFF2-40B4-BE49-F238E27FC236}">
                <a16:creationId xmlns:a16="http://schemas.microsoft.com/office/drawing/2014/main" id="{D4922779-628C-F0FA-A8F5-647C103ECA61}"/>
              </a:ext>
            </a:extLst>
          </p:cNvPr>
          <p:cNvSpPr txBox="1"/>
          <p:nvPr/>
        </p:nvSpPr>
        <p:spPr>
          <a:xfrm>
            <a:off x="10262035" y="6537426"/>
            <a:ext cx="27652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rgbClr val="F2F2F2"/>
                </a:solidFill>
                <a:cs typeface="Calibri"/>
              </a:rPr>
              <a:t>© Drew Buckley (rspb-images.com)</a:t>
            </a:r>
            <a:endParaRPr lang="en-GB" sz="900">
              <a:solidFill>
                <a:srgbClr val="F2F2F2"/>
              </a:solidFill>
            </a:endParaRPr>
          </a:p>
        </p:txBody>
      </p:sp>
    </p:spTree>
    <p:extLst>
      <p:ext uri="{BB962C8B-B14F-4D97-AF65-F5344CB8AC3E}">
        <p14:creationId xmlns:p14="http://schemas.microsoft.com/office/powerpoint/2010/main" val="1265113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59A28324-E85A-4E41-E523-8BC6B032DF0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7813" b="7813"/>
          <a:stretch/>
        </p:blipFill>
        <p:spPr/>
      </p:pic>
      <p:sp>
        <p:nvSpPr>
          <p:cNvPr id="3" name="Rectangle 2">
            <a:extLst>
              <a:ext uri="{FF2B5EF4-FFF2-40B4-BE49-F238E27FC236}">
                <a16:creationId xmlns:a16="http://schemas.microsoft.com/office/drawing/2014/main" id="{041DB992-0271-C134-D012-47FB5937BDE1}"/>
              </a:ext>
            </a:extLst>
          </p:cNvPr>
          <p:cNvSpPr/>
          <p:nvPr/>
        </p:nvSpPr>
        <p:spPr>
          <a:xfrm>
            <a:off x="0" y="-7623"/>
            <a:ext cx="4685668" cy="6858000"/>
          </a:xfrm>
          <a:prstGeom prst="rect">
            <a:avLst/>
          </a:prstGeom>
          <a:solidFill>
            <a:srgbClr val="E7DF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4" name="Title 3">
            <a:extLst>
              <a:ext uri="{FF2B5EF4-FFF2-40B4-BE49-F238E27FC236}">
                <a16:creationId xmlns:a16="http://schemas.microsoft.com/office/drawing/2014/main" id="{9EBBE469-F15B-D014-949E-A11DE5B812DD}"/>
              </a:ext>
            </a:extLst>
          </p:cNvPr>
          <p:cNvSpPr>
            <a:spLocks noGrp="1"/>
          </p:cNvSpPr>
          <p:nvPr>
            <p:ph type="title"/>
          </p:nvPr>
        </p:nvSpPr>
        <p:spPr>
          <a:xfrm>
            <a:off x="344188" y="1054318"/>
            <a:ext cx="5376000" cy="486736"/>
          </a:xfrm>
        </p:spPr>
        <p:txBody>
          <a:bodyPr>
            <a:spAutoFit/>
          </a:bodyPr>
          <a:lstStyle/>
          <a:p>
            <a:r>
              <a:rPr lang="en-US" b="1">
                <a:latin typeface="Trajan Sans Pro Semibold"/>
              </a:rPr>
              <a:t>AGENDA</a:t>
            </a:r>
          </a:p>
        </p:txBody>
      </p:sp>
      <p:sp>
        <p:nvSpPr>
          <p:cNvPr id="5" name="Content Placeholder 4">
            <a:extLst>
              <a:ext uri="{FF2B5EF4-FFF2-40B4-BE49-F238E27FC236}">
                <a16:creationId xmlns:a16="http://schemas.microsoft.com/office/drawing/2014/main" id="{D6E04F47-1517-1439-9215-9E6C584903B2}"/>
              </a:ext>
            </a:extLst>
          </p:cNvPr>
          <p:cNvSpPr>
            <a:spLocks noGrp="1"/>
          </p:cNvSpPr>
          <p:nvPr>
            <p:ph idx="1"/>
          </p:nvPr>
        </p:nvSpPr>
        <p:spPr>
          <a:xfrm>
            <a:off x="263571" y="1731362"/>
            <a:ext cx="4440631" cy="3429087"/>
          </a:xfrm>
        </p:spPr>
        <p:txBody>
          <a:bodyPr vert="horz" lIns="91440" tIns="45720" rIns="91440" bIns="45720" rtlCol="0" anchor="t">
            <a:noAutofit/>
          </a:bodyPr>
          <a:lstStyle/>
          <a:p>
            <a:r>
              <a:rPr lang="en-US" sz="1800" b="1">
                <a:latin typeface="Open Sans" panose="020B0606030504020204" pitchFamily="34" charset="0"/>
                <a:ea typeface="Open Sans" panose="020B0606030504020204" pitchFamily="34" charset="0"/>
                <a:cs typeface="Open Sans" panose="020B0606030504020204" pitchFamily="34" charset="0"/>
              </a:rPr>
              <a:t>Why is nature important</a:t>
            </a:r>
          </a:p>
          <a:p>
            <a:endParaRPr lang="en-US" sz="1800" b="1">
              <a:latin typeface="Open Sans" panose="020B0606030504020204" pitchFamily="34" charset="0"/>
              <a:ea typeface="Open Sans" panose="020B0606030504020204" pitchFamily="34" charset="0"/>
              <a:cs typeface="Open Sans" panose="020B0606030504020204" pitchFamily="34" charset="0"/>
            </a:endParaRPr>
          </a:p>
          <a:p>
            <a:r>
              <a:rPr lang="en-US" sz="1800" b="1">
                <a:latin typeface="Open Sans" panose="020B0606030504020204" pitchFamily="34" charset="0"/>
                <a:ea typeface="Open Sans" panose="020B0606030504020204" pitchFamily="34" charset="0"/>
                <a:cs typeface="Open Sans" panose="020B0606030504020204" pitchFamily="34" charset="0"/>
              </a:rPr>
              <a:t>How to start helping nature in your school grounds through connection activities</a:t>
            </a:r>
          </a:p>
          <a:p>
            <a:endParaRPr lang="en-US" sz="1800" b="1">
              <a:latin typeface="Open Sans" panose="020B0606030504020204" pitchFamily="34" charset="0"/>
              <a:ea typeface="Open Sans" panose="020B0606030504020204" pitchFamily="34" charset="0"/>
              <a:cs typeface="Open Sans" panose="020B0606030504020204" pitchFamily="34" charset="0"/>
            </a:endParaRPr>
          </a:p>
          <a:p>
            <a:r>
              <a:rPr lang="en-US" sz="1800" b="1">
                <a:latin typeface="Open Sans" panose="020B0606030504020204" pitchFamily="34" charset="0"/>
                <a:ea typeface="Open Sans" panose="020B0606030504020204" pitchFamily="34" charset="0"/>
                <a:cs typeface="Open Sans" panose="020B0606030504020204" pitchFamily="34" charset="0"/>
              </a:rPr>
              <a:t>Resources</a:t>
            </a:r>
          </a:p>
          <a:p>
            <a:endParaRPr lang="en-US" sz="1800" b="1">
              <a:latin typeface="Open Sans" panose="020B0606030504020204" pitchFamily="34" charset="0"/>
              <a:ea typeface="Open Sans" panose="020B0606030504020204" pitchFamily="34" charset="0"/>
              <a:cs typeface="Open Sans" panose="020B0606030504020204" pitchFamily="34" charset="0"/>
            </a:endParaRPr>
          </a:p>
          <a:p>
            <a:r>
              <a:rPr lang="en-US" sz="1800" b="1">
                <a:latin typeface="Open Sans" panose="020B0606030504020204" pitchFamily="34" charset="0"/>
                <a:ea typeface="Open Sans" panose="020B0606030504020204" pitchFamily="34" charset="0"/>
                <a:cs typeface="Open Sans" panose="020B0606030504020204" pitchFamily="34" charset="0"/>
              </a:rPr>
              <a:t>Schools For Nature</a:t>
            </a:r>
          </a:p>
          <a:p>
            <a:pPr marL="0" indent="0">
              <a:buNone/>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CBD64266-7563-961E-8319-5AD98D38DCCC}"/>
              </a:ext>
            </a:extLst>
          </p:cNvPr>
          <p:cNvSpPr txBox="1"/>
          <p:nvPr/>
        </p:nvSpPr>
        <p:spPr>
          <a:xfrm>
            <a:off x="8419226" y="6579808"/>
            <a:ext cx="3600000" cy="123111"/>
          </a:xfrm>
          <a:prstGeom prst="rect">
            <a:avLst/>
          </a:prstGeom>
          <a:noFill/>
        </p:spPr>
        <p:txBody>
          <a:bodyPr wrap="square" lIns="0" tIns="0" rIns="0" bIns="0" rtlCol="0" anchor="b" anchorCtr="0">
            <a:spAutoFit/>
          </a:bodyPr>
          <a:lstStyle/>
          <a:p>
            <a:pPr algn="r"/>
            <a:r>
              <a:rPr lang="en-GB" sz="800" b="0" i="0" u="none" strike="noStrike">
                <a:solidFill>
                  <a:schemeClr val="accent3"/>
                </a:solidFill>
                <a:effectLst/>
              </a:rPr>
              <a:t> © photo image credit</a:t>
            </a:r>
            <a:endParaRPr lang="en-US" sz="800">
              <a:solidFill>
                <a:schemeClr val="accent3"/>
              </a:solidFill>
            </a:endParaRPr>
          </a:p>
        </p:txBody>
      </p:sp>
      <p:sp>
        <p:nvSpPr>
          <p:cNvPr id="7" name="Rectangle 6">
            <a:extLst>
              <a:ext uri="{FF2B5EF4-FFF2-40B4-BE49-F238E27FC236}">
                <a16:creationId xmlns:a16="http://schemas.microsoft.com/office/drawing/2014/main" id="{27553C66-F3D5-28D7-63AB-9BE1D6E79475}"/>
              </a:ext>
            </a:extLst>
          </p:cNvPr>
          <p:cNvSpPr/>
          <p:nvPr/>
        </p:nvSpPr>
        <p:spPr>
          <a:xfrm>
            <a:off x="4605051" y="7624"/>
            <a:ext cx="7586949" cy="6842751"/>
          </a:xfrm>
          <a:prstGeom prst="rect">
            <a:avLst/>
          </a:prstGeom>
          <a:solidFill>
            <a:srgbClr val="232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3">
            <a:extLst>
              <a:ext uri="{FF2B5EF4-FFF2-40B4-BE49-F238E27FC236}">
                <a16:creationId xmlns:a16="http://schemas.microsoft.com/office/drawing/2014/main" id="{1C8C6A4E-726E-DB5A-EAD5-00F9C52AE594}"/>
              </a:ext>
            </a:extLst>
          </p:cNvPr>
          <p:cNvSpPr txBox="1">
            <a:spLocks/>
          </p:cNvSpPr>
          <p:nvPr/>
        </p:nvSpPr>
        <p:spPr>
          <a:xfrm>
            <a:off x="5129266" y="1062555"/>
            <a:ext cx="5376000" cy="486736"/>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b="1">
                <a:solidFill>
                  <a:srgbClr val="E7DFCF"/>
                </a:solidFill>
                <a:latin typeface="Trajan Sans Pro Semibold"/>
              </a:rPr>
              <a:t>LEARNING OBJECTIVES</a:t>
            </a:r>
          </a:p>
        </p:txBody>
      </p:sp>
      <p:sp>
        <p:nvSpPr>
          <p:cNvPr id="14" name="Content Placeholder 4">
            <a:extLst>
              <a:ext uri="{FF2B5EF4-FFF2-40B4-BE49-F238E27FC236}">
                <a16:creationId xmlns:a16="http://schemas.microsoft.com/office/drawing/2014/main" id="{6CC63497-B82D-0E5B-744A-B0ED7EE82F62}"/>
              </a:ext>
            </a:extLst>
          </p:cNvPr>
          <p:cNvSpPr txBox="1">
            <a:spLocks/>
          </p:cNvSpPr>
          <p:nvPr/>
        </p:nvSpPr>
        <p:spPr>
          <a:xfrm>
            <a:off x="5005234" y="1669662"/>
            <a:ext cx="6738747" cy="4786472"/>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800" b="1" i="0">
                <a:solidFill>
                  <a:srgbClr val="E7DFCF"/>
                </a:solidFill>
                <a:effectLst/>
                <a:latin typeface="Open Sans" panose="020B0606030504020204" pitchFamily="34" charset="0"/>
                <a:ea typeface="Open Sans" panose="020B0606030504020204" pitchFamily="34" charset="0"/>
                <a:cs typeface="Open Sans" panose="020B0606030504020204" pitchFamily="34" charset="0"/>
              </a:rPr>
              <a:t>Greater awareness of the qualities and importance of four key biomes in the UK landscape, and the issues that threaten these key ecosystems.</a:t>
            </a:r>
          </a:p>
          <a:p>
            <a:pPr marL="0" indent="0" algn="l">
              <a:buNone/>
            </a:pPr>
            <a:endParaRPr lang="en-GB" sz="1800" b="1" i="0">
              <a:solidFill>
                <a:srgbClr val="E7DFCF"/>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GB" sz="1800" b="1" i="0">
                <a:solidFill>
                  <a:srgbClr val="E7DFCF"/>
                </a:solidFill>
                <a:effectLst/>
                <a:latin typeface="Open Sans" panose="020B0606030504020204" pitchFamily="34" charset="0"/>
                <a:ea typeface="Open Sans" panose="020B0606030504020204" pitchFamily="34" charset="0"/>
                <a:cs typeface="Open Sans" panose="020B0606030504020204" pitchFamily="34" charset="0"/>
              </a:rPr>
              <a:t>Increased understanding and ability to communicate the importance of school grounds in improving the UK’s biodiversity.</a:t>
            </a:r>
          </a:p>
          <a:p>
            <a:pPr marL="0" indent="0" algn="l">
              <a:buNone/>
            </a:pPr>
            <a:endParaRPr lang="en-GB" sz="1800" b="1" i="0">
              <a:solidFill>
                <a:srgbClr val="E7DFCF"/>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GB" sz="1800" b="1" i="0">
                <a:solidFill>
                  <a:srgbClr val="E7DFCF"/>
                </a:solidFill>
                <a:effectLst/>
                <a:latin typeface="Open Sans" panose="020B0606030504020204" pitchFamily="34" charset="0"/>
                <a:ea typeface="Open Sans" panose="020B0606030504020204" pitchFamily="34" charset="0"/>
                <a:cs typeface="Open Sans" panose="020B0606030504020204" pitchFamily="34" charset="0"/>
              </a:rPr>
              <a:t>Increased understanding on how to build nature experience into cross curricular lessons and connect students with nature to aid their learning and well-being.</a:t>
            </a:r>
          </a:p>
          <a:p>
            <a:pPr marL="0" indent="0" algn="l">
              <a:buNone/>
            </a:pPr>
            <a:endParaRPr lang="en-GB" sz="1800" b="1" i="0">
              <a:solidFill>
                <a:srgbClr val="E7DFCF"/>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GB" sz="1800" b="1" i="0">
                <a:solidFill>
                  <a:srgbClr val="E7DFCF"/>
                </a:solidFill>
                <a:effectLst/>
                <a:latin typeface="Open Sans" panose="020B0606030504020204" pitchFamily="34" charset="0"/>
                <a:ea typeface="Open Sans" panose="020B0606030504020204" pitchFamily="34" charset="0"/>
                <a:cs typeface="Open Sans" panose="020B0606030504020204" pitchFamily="34" charset="0"/>
              </a:rPr>
              <a:t>Awareness of how to take part in Schools for Nature and the resources and support available.</a:t>
            </a:r>
          </a:p>
          <a:p>
            <a:pPr marL="0" indent="0">
              <a:buFont typeface="Arial" panose="020B0604020202020204" pitchFamily="34" charset="0"/>
              <a:buNone/>
            </a:pPr>
            <a:endParaRPr lang="en-US">
              <a:solidFill>
                <a:srgbClr val="E7DFCF"/>
              </a:solidFill>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US">
              <a:solidFill>
                <a:srgbClr val="E7DFCF"/>
              </a:solidFill>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US">
              <a:solidFill>
                <a:srgbClr val="E7DFC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2407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Wild Isles 🦋🍄 | Trailer - BBC">
            <a:hlinkClick r:id="" action="ppaction://media"/>
            <a:extLst>
              <a:ext uri="{FF2B5EF4-FFF2-40B4-BE49-F238E27FC236}">
                <a16:creationId xmlns:a16="http://schemas.microsoft.com/office/drawing/2014/main" id="{18FEC41B-4A6F-4A32-1DCB-3A2CDC5FA7B7}"/>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250755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DCB08A6-DCB1-E6E3-6526-9A4B3C576A1D}"/>
              </a:ext>
            </a:extLst>
          </p:cNvPr>
          <p:cNvSpPr/>
          <p:nvPr/>
        </p:nvSpPr>
        <p:spPr>
          <a:xfrm>
            <a:off x="0" y="0"/>
            <a:ext cx="12192000" cy="6858000"/>
          </a:xfrm>
          <a:prstGeom prst="rect">
            <a:avLst/>
          </a:prstGeom>
          <a:solidFill>
            <a:srgbClr val="2C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A520323E-9865-05D3-01BA-8E54F31FAF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411" y="5688834"/>
            <a:ext cx="2494480" cy="973120"/>
          </a:xfrm>
          <a:prstGeom prst="rect">
            <a:avLst/>
          </a:prstGeom>
        </p:spPr>
      </p:pic>
      <p:pic>
        <p:nvPicPr>
          <p:cNvPr id="9" name="Picture Placeholder 8" descr="A picture containing outdoor, person&#10;&#10;Description automatically generated">
            <a:extLst>
              <a:ext uri="{FF2B5EF4-FFF2-40B4-BE49-F238E27FC236}">
                <a16:creationId xmlns:a16="http://schemas.microsoft.com/office/drawing/2014/main" id="{F1408CCA-723B-4874-54C8-797C90705BEB}"/>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D56F9E29-5DF9-730E-D9DC-9A8C93A2EAF5}"/>
              </a:ext>
            </a:extLst>
          </p:cNvPr>
          <p:cNvSpPr>
            <a:spLocks noGrp="1"/>
          </p:cNvSpPr>
          <p:nvPr>
            <p:ph type="title"/>
          </p:nvPr>
        </p:nvSpPr>
        <p:spPr>
          <a:xfrm>
            <a:off x="452857" y="1061489"/>
            <a:ext cx="4296831" cy="653144"/>
          </a:xfrm>
        </p:spPr>
        <p:txBody>
          <a:bodyPr/>
          <a:lstStyle/>
          <a:p>
            <a:r>
              <a:rPr lang="en-US" b="1">
                <a:solidFill>
                  <a:srgbClr val="F2F2F2"/>
                </a:solidFill>
                <a:latin typeface="Trajan Sans Pro Semibold"/>
              </a:rPr>
              <a:t>WHAT WE’RE DOING AND WHY WE’RE DOING IT</a:t>
            </a:r>
          </a:p>
        </p:txBody>
      </p:sp>
      <p:sp>
        <p:nvSpPr>
          <p:cNvPr id="25" name="Text Placeholder 24">
            <a:extLst>
              <a:ext uri="{FF2B5EF4-FFF2-40B4-BE49-F238E27FC236}">
                <a16:creationId xmlns:a16="http://schemas.microsoft.com/office/drawing/2014/main" id="{EFDAD1BC-F85A-6FBC-974F-338D384B0C1B}"/>
              </a:ext>
            </a:extLst>
          </p:cNvPr>
          <p:cNvSpPr>
            <a:spLocks noGrp="1"/>
          </p:cNvSpPr>
          <p:nvPr>
            <p:ph type="body" sz="quarter" idx="13"/>
          </p:nvPr>
        </p:nvSpPr>
        <p:spPr>
          <a:xfrm>
            <a:off x="528638" y="1861721"/>
            <a:ext cx="5038725" cy="2599686"/>
          </a:xfrm>
        </p:spPr>
        <p:txBody>
          <a:bodyPr>
            <a:spAutoFit/>
          </a:bodyPr>
          <a:lstStyle/>
          <a:p>
            <a:pPr marL="0" indent="0">
              <a:buNone/>
            </a:pPr>
            <a:r>
              <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rPr>
              <a:t>38 million birds </a:t>
            </a:r>
            <a:r>
              <a:rPr lang="en-GB" sz="1800">
                <a:solidFill>
                  <a:srgbClr val="F2F2F2"/>
                </a:solidFill>
                <a:latin typeface="Open Sans" panose="020B0606030504020204" pitchFamily="34" charset="0"/>
                <a:ea typeface="Open Sans" panose="020B0606030504020204" pitchFamily="34" charset="0"/>
                <a:cs typeface="Open Sans" panose="020B0606030504020204" pitchFamily="34" charset="0"/>
              </a:rPr>
              <a:t>have vanished from our skies in the last 50 years</a:t>
            </a:r>
          </a:p>
          <a:p>
            <a:pPr marL="0" indent="0">
              <a:buNone/>
            </a:pPr>
            <a:endParaRPr lang="en-GB" sz="1800">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rPr>
              <a:t>97% </a:t>
            </a:r>
            <a:r>
              <a:rPr lang="en-GB" sz="1800">
                <a:solidFill>
                  <a:srgbClr val="F2F2F2"/>
                </a:solidFill>
                <a:latin typeface="Open Sans" panose="020B0606030504020204" pitchFamily="34" charset="0"/>
                <a:ea typeface="Open Sans" panose="020B0606030504020204" pitchFamily="34" charset="0"/>
                <a:cs typeface="Open Sans" panose="020B0606030504020204" pitchFamily="34" charset="0"/>
              </a:rPr>
              <a:t>of our wildflower meadows have been lost since the 1930s</a:t>
            </a:r>
          </a:p>
          <a:p>
            <a:pPr marL="0" indent="0">
              <a:buNone/>
            </a:pPr>
            <a:endParaRPr lang="en-GB" sz="1800">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1">
                <a:solidFill>
                  <a:srgbClr val="F2F2F2"/>
                </a:solidFill>
                <a:latin typeface="Open Sans" panose="020B0606030504020204" pitchFamily="34" charset="0"/>
                <a:ea typeface="Open Sans" panose="020B0606030504020204" pitchFamily="34" charset="0"/>
                <a:cs typeface="Open Sans" panose="020B0606030504020204" pitchFamily="34" charset="0"/>
              </a:rPr>
              <a:t>A quarter </a:t>
            </a:r>
            <a:r>
              <a:rPr lang="en-GB" sz="1800">
                <a:solidFill>
                  <a:srgbClr val="F2F2F2"/>
                </a:solidFill>
                <a:latin typeface="Open Sans" panose="020B0606030504020204" pitchFamily="34" charset="0"/>
                <a:ea typeface="Open Sans" panose="020B0606030504020204" pitchFamily="34" charset="0"/>
                <a:cs typeface="Open Sans" panose="020B0606030504020204" pitchFamily="34" charset="0"/>
              </a:rPr>
              <a:t>of all our mammals are at </a:t>
            </a:r>
            <a:br>
              <a:rPr lang="en-GB" sz="1800">
                <a:solidFill>
                  <a:srgbClr val="F2F2F2"/>
                </a:solidFill>
                <a:latin typeface="Open Sans" panose="020B0606030504020204" pitchFamily="34" charset="0"/>
                <a:ea typeface="Open Sans" panose="020B0606030504020204" pitchFamily="34" charset="0"/>
                <a:cs typeface="Open Sans" panose="020B0606030504020204" pitchFamily="34" charset="0"/>
              </a:rPr>
            </a:br>
            <a:r>
              <a:rPr lang="en-GB" sz="1800">
                <a:solidFill>
                  <a:srgbClr val="F2F2F2"/>
                </a:solidFill>
                <a:latin typeface="Open Sans" panose="020B0606030504020204" pitchFamily="34" charset="0"/>
                <a:ea typeface="Open Sans" panose="020B0606030504020204" pitchFamily="34" charset="0"/>
                <a:cs typeface="Open Sans" panose="020B0606030504020204" pitchFamily="34" charset="0"/>
              </a:rPr>
              <a:t>risk of extinction</a:t>
            </a:r>
            <a:endParaRPr lang="en-US" sz="1800">
              <a:solidFill>
                <a:srgbClr val="F2F2F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7F4C972E-C9DA-48C4-7C74-2824DF2BC16A}"/>
              </a:ext>
            </a:extLst>
          </p:cNvPr>
          <p:cNvSpPr txBox="1"/>
          <p:nvPr/>
        </p:nvSpPr>
        <p:spPr>
          <a:xfrm>
            <a:off x="10488057" y="6531149"/>
            <a:ext cx="2765234" cy="261610"/>
          </a:xfrm>
          <a:prstGeom prst="rect">
            <a:avLst/>
          </a:prstGeom>
          <a:noFill/>
        </p:spPr>
        <p:txBody>
          <a:bodyPr wrap="square" rtlCol="0">
            <a:spAutoFit/>
          </a:bodyPr>
          <a:lstStyle/>
          <a:p>
            <a:r>
              <a:rPr lang="en-GB" sz="1100">
                <a:solidFill>
                  <a:srgbClr val="F2F2F2"/>
                </a:solidFill>
              </a:rPr>
              <a:t>© Matt Larsen-Daw/WWF</a:t>
            </a:r>
          </a:p>
        </p:txBody>
      </p:sp>
    </p:spTree>
    <p:extLst>
      <p:ext uri="{BB962C8B-B14F-4D97-AF65-F5344CB8AC3E}">
        <p14:creationId xmlns:p14="http://schemas.microsoft.com/office/powerpoint/2010/main" val="153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on a bench&#10;&#10;Description automatically generated with medium confidence">
            <a:extLst>
              <a:ext uri="{FF2B5EF4-FFF2-40B4-BE49-F238E27FC236}">
                <a16:creationId xmlns:a16="http://schemas.microsoft.com/office/drawing/2014/main" id="{12495487-5B94-793D-BE24-27557F3E36D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880" b="4880"/>
          <a:stretch>
            <a:fillRect/>
          </a:stretch>
        </p:blipFill>
        <p:spPr/>
      </p:pic>
      <p:sp>
        <p:nvSpPr>
          <p:cNvPr id="7" name="Text Placeholder 6">
            <a:extLst>
              <a:ext uri="{FF2B5EF4-FFF2-40B4-BE49-F238E27FC236}">
                <a16:creationId xmlns:a16="http://schemas.microsoft.com/office/drawing/2014/main" id="{258A9282-D3DA-C14B-7AA6-6D72C4172C57}"/>
              </a:ext>
            </a:extLst>
          </p:cNvPr>
          <p:cNvSpPr>
            <a:spLocks noGrp="1"/>
          </p:cNvSpPr>
          <p:nvPr>
            <p:ph idx="1"/>
          </p:nvPr>
        </p:nvSpPr>
        <p:spPr>
          <a:xfrm>
            <a:off x="900000" y="2520000"/>
            <a:ext cx="5507180" cy="1563505"/>
          </a:xfrm>
        </p:spPr>
        <p:txBody>
          <a:bodyPr wrap="square">
            <a:spAutoFit/>
          </a:bodyPr>
          <a:lstStyle/>
          <a:p>
            <a:pPr>
              <a:spcBef>
                <a:spcPts val="1200"/>
              </a:spcBef>
            </a:pPr>
            <a:endParaRPr lang="en-GB">
              <a:solidFill>
                <a:schemeClr val="bg1"/>
              </a:solidFill>
            </a:endParaRPr>
          </a:p>
          <a:p>
            <a:pPr marL="0" lvl="0" indent="0">
              <a:spcBef>
                <a:spcPts val="1200"/>
              </a:spcBef>
              <a:buNone/>
            </a:pPr>
            <a:endParaRPr lang="en-GB">
              <a:solidFill>
                <a:schemeClr val="bg1"/>
              </a:solidFill>
            </a:endParaRPr>
          </a:p>
          <a:p>
            <a:pPr marL="0" lvl="0" indent="0">
              <a:spcBef>
                <a:spcPts val="1200"/>
              </a:spcBef>
              <a:buNone/>
            </a:pPr>
            <a:endParaRPr lang="en-GB">
              <a:solidFill>
                <a:schemeClr val="bg1"/>
              </a:solidFill>
            </a:endParaRPr>
          </a:p>
        </p:txBody>
      </p:sp>
      <p:sp>
        <p:nvSpPr>
          <p:cNvPr id="2" name="TextBox 1">
            <a:extLst>
              <a:ext uri="{FF2B5EF4-FFF2-40B4-BE49-F238E27FC236}">
                <a16:creationId xmlns:a16="http://schemas.microsoft.com/office/drawing/2014/main" id="{B2C8E3E7-0760-FF80-5BD8-96A2119DDEAA}"/>
              </a:ext>
            </a:extLst>
          </p:cNvPr>
          <p:cNvSpPr txBox="1"/>
          <p:nvPr/>
        </p:nvSpPr>
        <p:spPr>
          <a:xfrm>
            <a:off x="8419226" y="6579808"/>
            <a:ext cx="3600000" cy="123111"/>
          </a:xfrm>
          <a:prstGeom prst="rect">
            <a:avLst/>
          </a:prstGeom>
          <a:noFill/>
        </p:spPr>
        <p:txBody>
          <a:bodyPr wrap="square" lIns="0" tIns="0" rIns="0" bIns="0" rtlCol="0" anchor="b" anchorCtr="0">
            <a:spAutoFit/>
          </a:bodyPr>
          <a:lstStyle/>
          <a:p>
            <a:pPr algn="r"/>
            <a:r>
              <a:rPr lang="en-GB" sz="800" b="0" i="0" u="none" strike="noStrike">
                <a:solidFill>
                  <a:schemeClr val="accent3"/>
                </a:solidFill>
                <a:effectLst/>
              </a:rPr>
              <a:t> © photo image credit</a:t>
            </a:r>
            <a:endParaRPr lang="en-US" sz="800">
              <a:solidFill>
                <a:schemeClr val="accent3"/>
              </a:solidFill>
            </a:endParaRPr>
          </a:p>
        </p:txBody>
      </p:sp>
      <p:pic>
        <p:nvPicPr>
          <p:cNvPr id="12" name="Graphic 11">
            <a:extLst>
              <a:ext uri="{FF2B5EF4-FFF2-40B4-BE49-F238E27FC236}">
                <a16:creationId xmlns:a16="http://schemas.microsoft.com/office/drawing/2014/main" id="{C02ED674-608A-2884-7190-FCA5DE88F3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7323" y="2719601"/>
            <a:ext cx="3247909" cy="1430006"/>
          </a:xfrm>
          <a:prstGeom prst="rect">
            <a:avLst/>
          </a:prstGeom>
        </p:spPr>
      </p:pic>
      <p:sp>
        <p:nvSpPr>
          <p:cNvPr id="3" name="Rectangle 2">
            <a:extLst>
              <a:ext uri="{FF2B5EF4-FFF2-40B4-BE49-F238E27FC236}">
                <a16:creationId xmlns:a16="http://schemas.microsoft.com/office/drawing/2014/main" id="{180F7648-6512-3324-A9CF-C6B827A90EAB}"/>
              </a:ext>
            </a:extLst>
          </p:cNvPr>
          <p:cNvSpPr/>
          <p:nvPr/>
        </p:nvSpPr>
        <p:spPr>
          <a:xfrm>
            <a:off x="0" y="3429000"/>
            <a:ext cx="6036279" cy="3120016"/>
          </a:xfrm>
          <a:prstGeom prst="rect">
            <a:avLst/>
          </a:prstGeom>
          <a:solidFill>
            <a:srgbClr val="1C3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3">
            <a:extLst>
              <a:ext uri="{FF2B5EF4-FFF2-40B4-BE49-F238E27FC236}">
                <a16:creationId xmlns:a16="http://schemas.microsoft.com/office/drawing/2014/main" id="{757FA8CB-03D6-6762-1163-EC3CA963DDD8}"/>
              </a:ext>
            </a:extLst>
          </p:cNvPr>
          <p:cNvSpPr txBox="1">
            <a:spLocks/>
          </p:cNvSpPr>
          <p:nvPr/>
        </p:nvSpPr>
        <p:spPr>
          <a:xfrm>
            <a:off x="251667" y="3734649"/>
            <a:ext cx="6402522" cy="2664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5400" b="1">
                <a:solidFill>
                  <a:schemeClr val="bg1"/>
                </a:solidFill>
                <a:latin typeface="Trajan Sans Pro Semibold"/>
              </a:rPr>
              <a:t>What lessons do you teach outside?</a:t>
            </a:r>
          </a:p>
        </p:txBody>
      </p:sp>
      <p:sp>
        <p:nvSpPr>
          <p:cNvPr id="5" name="TextBox 4">
            <a:extLst>
              <a:ext uri="{FF2B5EF4-FFF2-40B4-BE49-F238E27FC236}">
                <a16:creationId xmlns:a16="http://schemas.microsoft.com/office/drawing/2014/main" id="{0C66B533-2939-DC24-46F2-F36A54004A9A}"/>
              </a:ext>
            </a:extLst>
          </p:cNvPr>
          <p:cNvSpPr txBox="1"/>
          <p:nvPr/>
        </p:nvSpPr>
        <p:spPr>
          <a:xfrm>
            <a:off x="-1" y="-2941"/>
            <a:ext cx="2765234" cy="261610"/>
          </a:xfrm>
          <a:prstGeom prst="rect">
            <a:avLst/>
          </a:prstGeom>
          <a:noFill/>
        </p:spPr>
        <p:txBody>
          <a:bodyPr wrap="square" rtlCol="0">
            <a:spAutoFit/>
          </a:bodyPr>
          <a:lstStyle/>
          <a:p>
            <a:r>
              <a:rPr lang="en-GB" sz="1100">
                <a:solidFill>
                  <a:srgbClr val="F2F2F2"/>
                </a:solidFill>
              </a:rPr>
              <a:t>© Matt Larsen-Daw/WWF</a:t>
            </a:r>
          </a:p>
        </p:txBody>
      </p:sp>
    </p:spTree>
    <p:extLst>
      <p:ext uri="{BB962C8B-B14F-4D97-AF65-F5344CB8AC3E}">
        <p14:creationId xmlns:p14="http://schemas.microsoft.com/office/powerpoint/2010/main" val="3702454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16A9DD-948D-AED1-BACC-937C85EB7475}"/>
              </a:ext>
            </a:extLst>
          </p:cNvPr>
          <p:cNvSpPr/>
          <p:nvPr/>
        </p:nvSpPr>
        <p:spPr>
          <a:xfrm>
            <a:off x="0" y="0"/>
            <a:ext cx="12192000" cy="6858000"/>
          </a:xfrm>
          <a:prstGeom prst="rect">
            <a:avLst/>
          </a:prstGeom>
          <a:solidFill>
            <a:srgbClr val="FAB9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 err="1"/>
              <a:t>ar</a:t>
            </a:r>
            <a:endParaRPr lang="en-GB" sz="500"/>
          </a:p>
        </p:txBody>
      </p:sp>
      <p:sp>
        <p:nvSpPr>
          <p:cNvPr id="3" name="TextBox 2">
            <a:extLst>
              <a:ext uri="{FF2B5EF4-FFF2-40B4-BE49-F238E27FC236}">
                <a16:creationId xmlns:a16="http://schemas.microsoft.com/office/drawing/2014/main" id="{610B8A27-AFA1-0AA1-FF91-2F4231878669}"/>
              </a:ext>
            </a:extLst>
          </p:cNvPr>
          <p:cNvSpPr txBox="1"/>
          <p:nvPr/>
        </p:nvSpPr>
        <p:spPr>
          <a:xfrm>
            <a:off x="657726" y="1831978"/>
            <a:ext cx="10876548" cy="1477328"/>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GB">
                <a:solidFill>
                  <a:srgbClr val="203864"/>
                </a:solidFill>
                <a:latin typeface="Open Sans" panose="020B0606030504020204" pitchFamily="34" charset="0"/>
                <a:ea typeface="Open Sans" panose="020B0606030504020204" pitchFamily="34" charset="0"/>
                <a:cs typeface="Open Sans" panose="020B0606030504020204" pitchFamily="34" charset="0"/>
              </a:rPr>
              <a:t>Children who </a:t>
            </a:r>
            <a:r>
              <a:rPr lang="en-GB" b="1">
                <a:solidFill>
                  <a:srgbClr val="203864"/>
                </a:solidFill>
                <a:latin typeface="Open Sans" panose="020B0606030504020204" pitchFamily="34" charset="0"/>
                <a:ea typeface="Open Sans" panose="020B0606030504020204" pitchFamily="34" charset="0"/>
                <a:cs typeface="Open Sans" panose="020B0606030504020204" pitchFamily="34" charset="0"/>
              </a:rPr>
              <a:t>don’t connect with nature </a:t>
            </a:r>
            <a:r>
              <a:rPr lang="en-GB">
                <a:solidFill>
                  <a:srgbClr val="203864"/>
                </a:solidFill>
                <a:latin typeface="Open Sans" panose="020B0606030504020204" pitchFamily="34" charset="0"/>
                <a:ea typeface="Open Sans" panose="020B0606030504020204" pitchFamily="34" charset="0"/>
                <a:cs typeface="Open Sans" panose="020B0606030504020204" pitchFamily="34" charset="0"/>
              </a:rPr>
              <a:t>before the age of 12 are </a:t>
            </a:r>
            <a:r>
              <a:rPr lang="en-GB" b="1">
                <a:solidFill>
                  <a:srgbClr val="203864"/>
                </a:solidFill>
                <a:latin typeface="Open Sans" panose="020B0606030504020204" pitchFamily="34" charset="0"/>
                <a:ea typeface="Open Sans" panose="020B0606030504020204" pitchFamily="34" charset="0"/>
                <a:cs typeface="Open Sans" panose="020B0606030504020204" pitchFamily="34" charset="0"/>
              </a:rPr>
              <a:t>less likely as adults to connect </a:t>
            </a:r>
            <a:r>
              <a:rPr lang="en-GB">
                <a:solidFill>
                  <a:srgbClr val="203864"/>
                </a:solidFill>
                <a:latin typeface="Open Sans" panose="020B0606030504020204" pitchFamily="34" charset="0"/>
                <a:ea typeface="Open Sans" panose="020B0606030504020204" pitchFamily="34" charset="0"/>
                <a:cs typeface="Open Sans" panose="020B0606030504020204" pitchFamily="34" charset="0"/>
              </a:rPr>
              <a:t>with nature.</a:t>
            </a:r>
          </a:p>
          <a:p>
            <a:endParaRPr lang="en-GB">
              <a:solidFill>
                <a:srgbClr val="203864"/>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en-GB">
                <a:solidFill>
                  <a:srgbClr val="203864"/>
                </a:solidFill>
                <a:latin typeface="Open Sans" panose="020B0606030504020204" pitchFamily="34" charset="0"/>
                <a:ea typeface="Open Sans" panose="020B0606030504020204" pitchFamily="34" charset="0"/>
                <a:cs typeface="Open Sans" panose="020B0606030504020204" pitchFamily="34" charset="0"/>
              </a:rPr>
              <a:t>Children who </a:t>
            </a:r>
            <a:r>
              <a:rPr lang="en-GB" b="1">
                <a:solidFill>
                  <a:srgbClr val="203864"/>
                </a:solidFill>
                <a:latin typeface="Open Sans" panose="020B0606030504020204" pitchFamily="34" charset="0"/>
                <a:ea typeface="Open Sans" panose="020B0606030504020204" pitchFamily="34" charset="0"/>
                <a:cs typeface="Open Sans" panose="020B0606030504020204" pitchFamily="34" charset="0"/>
              </a:rPr>
              <a:t>express greater connection with nature </a:t>
            </a:r>
            <a:r>
              <a:rPr lang="en-GB">
                <a:solidFill>
                  <a:srgbClr val="203864"/>
                </a:solidFill>
                <a:latin typeface="Open Sans" panose="020B0606030504020204" pitchFamily="34" charset="0"/>
                <a:ea typeface="Open Sans" panose="020B0606030504020204" pitchFamily="34" charset="0"/>
                <a:cs typeface="Open Sans" panose="020B0606030504020204" pitchFamily="34" charset="0"/>
              </a:rPr>
              <a:t>are more likely to report taking </a:t>
            </a:r>
            <a:r>
              <a:rPr lang="en-GB" b="1">
                <a:solidFill>
                  <a:srgbClr val="203864"/>
                </a:solidFill>
                <a:latin typeface="Open Sans" panose="020B0606030504020204" pitchFamily="34" charset="0"/>
                <a:ea typeface="Open Sans" panose="020B0606030504020204" pitchFamily="34" charset="0"/>
                <a:cs typeface="Open Sans" panose="020B0606030504020204" pitchFamily="34" charset="0"/>
              </a:rPr>
              <a:t>action to care for nature</a:t>
            </a:r>
            <a:r>
              <a:rPr lang="en-GB">
                <a:solidFill>
                  <a:srgbClr val="203864"/>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5" name="Graphic 4">
            <a:extLst>
              <a:ext uri="{FF2B5EF4-FFF2-40B4-BE49-F238E27FC236}">
                <a16:creationId xmlns:a16="http://schemas.microsoft.com/office/drawing/2014/main" id="{FABF1DE9-01E2-788C-DDE4-F29CBCC6B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4520" y="4244526"/>
            <a:ext cx="5456285" cy="2152299"/>
          </a:xfrm>
          <a:prstGeom prst="rect">
            <a:avLst/>
          </a:prstGeom>
        </p:spPr>
      </p:pic>
      <p:sp>
        <p:nvSpPr>
          <p:cNvPr id="6" name="TextBox 5">
            <a:extLst>
              <a:ext uri="{FF2B5EF4-FFF2-40B4-BE49-F238E27FC236}">
                <a16:creationId xmlns:a16="http://schemas.microsoft.com/office/drawing/2014/main" id="{0511C3A4-B7FA-5353-FC8A-20037894A226}"/>
              </a:ext>
            </a:extLst>
          </p:cNvPr>
          <p:cNvSpPr txBox="1"/>
          <p:nvPr/>
        </p:nvSpPr>
        <p:spPr>
          <a:xfrm>
            <a:off x="657726" y="521682"/>
            <a:ext cx="63269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rgbClr val="203864"/>
                </a:solidFill>
                <a:latin typeface="Trajan Sans Pro Semibold"/>
                <a:ea typeface="Calibri"/>
                <a:cs typeface="Calibri"/>
              </a:rPr>
              <a:t>CONTACT V CONNECTION</a:t>
            </a:r>
            <a:endParaRPr lang="en-US" sz="2800">
              <a:solidFill>
                <a:srgbClr val="203864"/>
              </a:solidFill>
              <a:latin typeface="Trajan Sans Pro Semibold"/>
            </a:endParaRPr>
          </a:p>
        </p:txBody>
      </p:sp>
    </p:spTree>
    <p:extLst>
      <p:ext uri="{BB962C8B-B14F-4D97-AF65-F5344CB8AC3E}">
        <p14:creationId xmlns:p14="http://schemas.microsoft.com/office/powerpoint/2010/main" val="2452223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outdoor, crowd&#10;&#10;Description automatically generated">
            <a:extLst>
              <a:ext uri="{FF2B5EF4-FFF2-40B4-BE49-F238E27FC236}">
                <a16:creationId xmlns:a16="http://schemas.microsoft.com/office/drawing/2014/main" id="{E88F8DEF-EAB1-A38A-22D8-6A3477FA6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624"/>
            <a:ext cx="12192000" cy="8128000"/>
          </a:xfrm>
          <a:prstGeom prst="rect">
            <a:avLst/>
          </a:prstGeom>
        </p:spPr>
      </p:pic>
      <p:pic>
        <p:nvPicPr>
          <p:cNvPr id="3" name="Wave box">
            <a:extLst>
              <a:ext uri="{FF2B5EF4-FFF2-40B4-BE49-F238E27FC236}">
                <a16:creationId xmlns:a16="http://schemas.microsoft.com/office/drawing/2014/main" id="{E1A89A2B-6E6F-89A7-8ED6-357050C1058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 y="3429000"/>
            <a:ext cx="3658652" cy="3365455"/>
          </a:xfrm>
          <a:prstGeom prst="rect">
            <a:avLst/>
          </a:prstGeom>
        </p:spPr>
      </p:pic>
      <p:sp>
        <p:nvSpPr>
          <p:cNvPr id="2" name="TextBox 1">
            <a:extLst>
              <a:ext uri="{FF2B5EF4-FFF2-40B4-BE49-F238E27FC236}">
                <a16:creationId xmlns:a16="http://schemas.microsoft.com/office/drawing/2014/main" id="{0A189DE1-FDC9-C57A-9B42-BCAE4F1CC678}"/>
              </a:ext>
            </a:extLst>
          </p:cNvPr>
          <p:cNvSpPr txBox="1"/>
          <p:nvPr/>
        </p:nvSpPr>
        <p:spPr>
          <a:xfrm>
            <a:off x="182114" y="4183117"/>
            <a:ext cx="3144980" cy="2308324"/>
          </a:xfrm>
          <a:prstGeom prst="rect">
            <a:avLst/>
          </a:prstGeom>
          <a:noFill/>
        </p:spPr>
        <p:txBody>
          <a:bodyPr wrap="square" rtlCol="0">
            <a:spAutoFit/>
          </a:bodyPr>
          <a:lstStyle/>
          <a:p>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t>Notice 3 good things </a:t>
            </a:r>
            <a:b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t>in nature</a:t>
            </a:r>
          </a:p>
          <a:p>
            <a:endParaRPr lang="en-GB"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t>Connecting through the senses</a:t>
            </a:r>
          </a:p>
          <a:p>
            <a:endParaRPr lang="en-GB"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b="1">
                <a:solidFill>
                  <a:schemeClr val="bg1"/>
                </a:solidFill>
                <a:latin typeface="Open Sans" panose="020B0606030504020204" pitchFamily="34" charset="0"/>
                <a:ea typeface="Open Sans" panose="020B0606030504020204" pitchFamily="34" charset="0"/>
                <a:cs typeface="Open Sans" panose="020B0606030504020204" pitchFamily="34" charset="0"/>
              </a:rPr>
              <a:t>50% more nature connection  from noticing</a:t>
            </a:r>
          </a:p>
        </p:txBody>
      </p:sp>
      <p:sp>
        <p:nvSpPr>
          <p:cNvPr id="4" name="TextBox 3">
            <a:extLst>
              <a:ext uri="{FF2B5EF4-FFF2-40B4-BE49-F238E27FC236}">
                <a16:creationId xmlns:a16="http://schemas.microsoft.com/office/drawing/2014/main" id="{5BA8582D-ADBD-2403-F8FB-D15A63518456}"/>
              </a:ext>
            </a:extLst>
          </p:cNvPr>
          <p:cNvSpPr txBox="1"/>
          <p:nvPr/>
        </p:nvSpPr>
        <p:spPr>
          <a:xfrm>
            <a:off x="-1" y="-2941"/>
            <a:ext cx="2765234" cy="261610"/>
          </a:xfrm>
          <a:prstGeom prst="rect">
            <a:avLst/>
          </a:prstGeom>
          <a:noFill/>
        </p:spPr>
        <p:txBody>
          <a:bodyPr wrap="square" rtlCol="0">
            <a:spAutoFit/>
          </a:bodyPr>
          <a:lstStyle/>
          <a:p>
            <a:r>
              <a:rPr lang="en-GB" sz="1100">
                <a:solidFill>
                  <a:srgbClr val="F2F2F2"/>
                </a:solidFill>
              </a:rPr>
              <a:t>© Matt Larsen-Daw/WWF</a:t>
            </a:r>
          </a:p>
        </p:txBody>
      </p:sp>
    </p:spTree>
    <p:extLst>
      <p:ext uri="{BB962C8B-B14F-4D97-AF65-F5344CB8AC3E}">
        <p14:creationId xmlns:p14="http://schemas.microsoft.com/office/powerpoint/2010/main" val="309746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erson holding a baby&#10;&#10;Description automatically generated with medium confidence">
            <a:extLst>
              <a:ext uri="{FF2B5EF4-FFF2-40B4-BE49-F238E27FC236}">
                <a16:creationId xmlns:a16="http://schemas.microsoft.com/office/drawing/2014/main" id="{C9AAD9A3-5104-BD1B-FE6D-46522350A9C0}"/>
              </a:ext>
            </a:extLst>
          </p:cNvPr>
          <p:cNvPicPr>
            <a:picLocks noChangeAspect="1"/>
          </p:cNvPicPr>
          <p:nvPr/>
        </p:nvPicPr>
        <p:blipFill rotWithShape="1">
          <a:blip r:embed="rId3">
            <a:extLst>
              <a:ext uri="{28A0092B-C50C-407E-A947-70E740481C1C}">
                <a14:useLocalDpi xmlns:a14="http://schemas.microsoft.com/office/drawing/2010/main" val="0"/>
              </a:ext>
            </a:extLst>
          </a:blip>
          <a:srcRect l="680"/>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pic>
        <p:nvPicPr>
          <p:cNvPr id="3" name="Graphic 2">
            <a:extLst>
              <a:ext uri="{FF2B5EF4-FFF2-40B4-BE49-F238E27FC236}">
                <a16:creationId xmlns:a16="http://schemas.microsoft.com/office/drawing/2014/main" id="{9AFF253C-24FA-6C5C-EC16-4EC6A8D482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81749" y="3878131"/>
            <a:ext cx="6849316" cy="2473767"/>
          </a:xfrm>
          <a:prstGeom prst="rect">
            <a:avLst/>
          </a:prstGeom>
        </p:spPr>
      </p:pic>
      <p:sp>
        <p:nvSpPr>
          <p:cNvPr id="2" name="Title 3">
            <a:extLst>
              <a:ext uri="{FF2B5EF4-FFF2-40B4-BE49-F238E27FC236}">
                <a16:creationId xmlns:a16="http://schemas.microsoft.com/office/drawing/2014/main" id="{A83E2784-C550-3A8F-C5FD-3EB4F432B166}"/>
              </a:ext>
            </a:extLst>
          </p:cNvPr>
          <p:cNvSpPr txBox="1">
            <a:spLocks/>
          </p:cNvSpPr>
          <p:nvPr/>
        </p:nvSpPr>
        <p:spPr>
          <a:xfrm>
            <a:off x="5484679" y="-176339"/>
            <a:ext cx="6402522" cy="26640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r>
              <a:rPr lang="en-GB" sz="5400">
                <a:solidFill>
                  <a:schemeClr val="bg1"/>
                </a:solidFill>
                <a:latin typeface="Trajan Sans Pro Semibold"/>
              </a:rPr>
              <a:t>5 CONNECTION PATHWAYS</a:t>
            </a:r>
            <a:endParaRPr lang="en-GB" sz="5400">
              <a:solidFill>
                <a:schemeClr val="bg1"/>
              </a:solidFill>
              <a:latin typeface="Trajan Sans Pro Semibold"/>
              <a:cs typeface="Calibri"/>
            </a:endParaRPr>
          </a:p>
        </p:txBody>
      </p:sp>
      <p:sp>
        <p:nvSpPr>
          <p:cNvPr id="7" name="TextBox 6">
            <a:extLst>
              <a:ext uri="{FF2B5EF4-FFF2-40B4-BE49-F238E27FC236}">
                <a16:creationId xmlns:a16="http://schemas.microsoft.com/office/drawing/2014/main" id="{64F628CA-5C55-D868-6F78-06777CCAA6A1}"/>
              </a:ext>
            </a:extLst>
          </p:cNvPr>
          <p:cNvSpPr txBox="1"/>
          <p:nvPr/>
        </p:nvSpPr>
        <p:spPr>
          <a:xfrm>
            <a:off x="-1" y="-2941"/>
            <a:ext cx="2765234" cy="261610"/>
          </a:xfrm>
          <a:prstGeom prst="rect">
            <a:avLst/>
          </a:prstGeom>
          <a:noFill/>
        </p:spPr>
        <p:txBody>
          <a:bodyPr wrap="square" rtlCol="0">
            <a:spAutoFit/>
          </a:bodyPr>
          <a:lstStyle/>
          <a:p>
            <a:r>
              <a:rPr lang="en-GB" sz="1100">
                <a:solidFill>
                  <a:srgbClr val="203864"/>
                </a:solidFill>
              </a:rPr>
              <a:t>© Matt Larsen-Daw/WWF</a:t>
            </a:r>
          </a:p>
        </p:txBody>
      </p:sp>
    </p:spTree>
    <p:extLst>
      <p:ext uri="{BB962C8B-B14F-4D97-AF65-F5344CB8AC3E}">
        <p14:creationId xmlns:p14="http://schemas.microsoft.com/office/powerpoint/2010/main" val="2844811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outdoor&#10;&#10;Description automatically generated">
            <a:extLst>
              <a:ext uri="{FF2B5EF4-FFF2-40B4-BE49-F238E27FC236}">
                <a16:creationId xmlns:a16="http://schemas.microsoft.com/office/drawing/2014/main" id="{F755E1F6-B672-B2B4-A964-40D6A1B44886}"/>
              </a:ext>
            </a:extLst>
          </p:cNvPr>
          <p:cNvPicPr>
            <a:picLocks noChangeAspect="1"/>
          </p:cNvPicPr>
          <p:nvPr/>
        </p:nvPicPr>
        <p:blipFill rotWithShape="1">
          <a:blip r:embed="rId3">
            <a:extLst>
              <a:ext uri="{28A0092B-C50C-407E-A947-70E740481C1C}">
                <a14:useLocalDpi xmlns:a14="http://schemas.microsoft.com/office/drawing/2010/main" val="0"/>
              </a:ext>
            </a:extLst>
          </a:blip>
          <a:srcRect t="9511"/>
          <a:stretch/>
        </p:blipFill>
        <p:spPr>
          <a:xfrm rot="5400000">
            <a:off x="-1101852" y="1101852"/>
            <a:ext cx="6858000" cy="4654296"/>
          </a:xfrm>
          <a:prstGeom prst="rect">
            <a:avLst/>
          </a:prstGeom>
        </p:spPr>
      </p:pic>
      <p:pic>
        <p:nvPicPr>
          <p:cNvPr id="3" name="Content Placeholder 2" descr="A picture containing tree, person, outdoor&#10;&#10;Description automatically generated">
            <a:extLst>
              <a:ext uri="{FF2B5EF4-FFF2-40B4-BE49-F238E27FC236}">
                <a16:creationId xmlns:a16="http://schemas.microsoft.com/office/drawing/2014/main" id="{948BDD7A-A891-AAE5-6DE6-78A330FDB92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8373" r="23391" b="1"/>
          <a:stretch/>
        </p:blipFill>
        <p:spPr>
          <a:xfrm rot="5400000">
            <a:off x="4994148" y="-339852"/>
            <a:ext cx="6858000" cy="7537704"/>
          </a:xfrm>
          <a:prstGeom prst="rect">
            <a:avLst/>
          </a:prstGeom>
        </p:spPr>
      </p:pic>
      <p:pic>
        <p:nvPicPr>
          <p:cNvPr id="2" name="Graphic 1">
            <a:extLst>
              <a:ext uri="{FF2B5EF4-FFF2-40B4-BE49-F238E27FC236}">
                <a16:creationId xmlns:a16="http://schemas.microsoft.com/office/drawing/2014/main" id="{6CEC9701-94A6-D8F9-7AB4-43AA260BCC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0442" y="-705673"/>
            <a:ext cx="9046696" cy="3529208"/>
          </a:xfrm>
          <a:prstGeom prst="rect">
            <a:avLst/>
          </a:prstGeom>
        </p:spPr>
      </p:pic>
      <p:sp>
        <p:nvSpPr>
          <p:cNvPr id="4" name="Rectangle 3">
            <a:extLst>
              <a:ext uri="{FF2B5EF4-FFF2-40B4-BE49-F238E27FC236}">
                <a16:creationId xmlns:a16="http://schemas.microsoft.com/office/drawing/2014/main" id="{5DE5BDBD-5EE0-CC92-138D-8D92B4C4E868}"/>
              </a:ext>
            </a:extLst>
          </p:cNvPr>
          <p:cNvSpPr/>
          <p:nvPr/>
        </p:nvSpPr>
        <p:spPr>
          <a:xfrm>
            <a:off x="7862371" y="0"/>
            <a:ext cx="4329629" cy="1386939"/>
          </a:xfrm>
          <a:prstGeom prst="rect">
            <a:avLst/>
          </a:prstGeom>
          <a:solidFill>
            <a:srgbClr val="FAB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40099F4-B22E-8FBB-E9CA-81B363DCFA66}"/>
              </a:ext>
            </a:extLst>
          </p:cNvPr>
          <p:cNvSpPr txBox="1"/>
          <p:nvPr/>
        </p:nvSpPr>
        <p:spPr>
          <a:xfrm>
            <a:off x="8057127" y="231804"/>
            <a:ext cx="4235232" cy="923330"/>
          </a:xfrm>
          <a:prstGeom prst="rect">
            <a:avLst/>
          </a:prstGeom>
          <a:noFill/>
        </p:spPr>
        <p:txBody>
          <a:bodyPr wrap="square" rtlCol="0">
            <a:spAutoFit/>
          </a:bodyPr>
          <a:lstStyle/>
          <a:p>
            <a:r>
              <a:rPr lang="en-GB" sz="5400">
                <a:latin typeface="Trajan Sans Pro Semibold" panose="020E0502050503020301"/>
              </a:rPr>
              <a:t>CONTACT</a:t>
            </a:r>
          </a:p>
        </p:txBody>
      </p:sp>
      <p:sp>
        <p:nvSpPr>
          <p:cNvPr id="6" name="TextBox 5">
            <a:extLst>
              <a:ext uri="{FF2B5EF4-FFF2-40B4-BE49-F238E27FC236}">
                <a16:creationId xmlns:a16="http://schemas.microsoft.com/office/drawing/2014/main" id="{5FFEDBA6-0EBF-20AE-5474-0106A8CB8C64}"/>
              </a:ext>
            </a:extLst>
          </p:cNvPr>
          <p:cNvSpPr txBox="1"/>
          <p:nvPr/>
        </p:nvSpPr>
        <p:spPr>
          <a:xfrm>
            <a:off x="-1" y="-2941"/>
            <a:ext cx="2765234" cy="261610"/>
          </a:xfrm>
          <a:prstGeom prst="rect">
            <a:avLst/>
          </a:prstGeom>
          <a:noFill/>
        </p:spPr>
        <p:txBody>
          <a:bodyPr wrap="square" rtlCol="0">
            <a:spAutoFit/>
          </a:bodyPr>
          <a:lstStyle/>
          <a:p>
            <a:r>
              <a:rPr lang="en-GB" sz="1100">
                <a:solidFill>
                  <a:schemeClr val="bg1"/>
                </a:solidFill>
              </a:rPr>
              <a:t>© RSPB Wild Challenge Submissions</a:t>
            </a:r>
            <a:endParaRPr lang="en-GB" sz="1100">
              <a:solidFill>
                <a:srgbClr val="203864"/>
              </a:solidFill>
            </a:endParaRPr>
          </a:p>
        </p:txBody>
      </p:sp>
      <p:pic>
        <p:nvPicPr>
          <p:cNvPr id="7" name="Graphic 6">
            <a:extLst>
              <a:ext uri="{FF2B5EF4-FFF2-40B4-BE49-F238E27FC236}">
                <a16:creationId xmlns:a16="http://schemas.microsoft.com/office/drawing/2014/main" id="{5B6E168E-6946-1EB7-19B0-A59BBFB957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894133" flipV="1">
            <a:off x="11041638" y="2902460"/>
            <a:ext cx="872830" cy="957298"/>
          </a:xfrm>
          <a:prstGeom prst="rect">
            <a:avLst/>
          </a:prstGeom>
        </p:spPr>
      </p:pic>
    </p:spTree>
    <p:extLst>
      <p:ext uri="{BB962C8B-B14F-4D97-AF65-F5344CB8AC3E}">
        <p14:creationId xmlns:p14="http://schemas.microsoft.com/office/powerpoint/2010/main" val="3310416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ild_Isle_WWF">
      <a:dk1>
        <a:srgbClr val="000000"/>
      </a:dk1>
      <a:lt1>
        <a:srgbClr val="FFFFFF"/>
      </a:lt1>
      <a:dk2>
        <a:srgbClr val="44546A"/>
      </a:dk2>
      <a:lt2>
        <a:srgbClr val="E7E6E6"/>
      </a:lt2>
      <a:accent1>
        <a:srgbClr val="232323"/>
      </a:accent1>
      <a:accent2>
        <a:srgbClr val="F2F2F2"/>
      </a:accent2>
      <a:accent3>
        <a:srgbClr val="E7DFCF"/>
      </a:accent3>
      <a:accent4>
        <a:srgbClr val="1C385C"/>
      </a:accent4>
      <a:accent5>
        <a:srgbClr val="2C5000"/>
      </a:accent5>
      <a:accent6>
        <a:srgbClr val="FAB957"/>
      </a:accent6>
      <a:hlink>
        <a:srgbClr val="0563C1"/>
      </a:hlink>
      <a:folHlink>
        <a:srgbClr val="954F72"/>
      </a:folHlink>
    </a:clrScheme>
    <a:fontScheme name="Trajan Sans Pro">
      <a:majorFont>
        <a:latin typeface="Trajan Sans Pr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digital-SOWI-WWF-x-RSPB-x-NT-PowerPoint.pptx" id="{8EE32DDC-42AE-4E18-AFA7-9381E86F2003}" vid="{2EF30E0A-F73B-4C03-9032-E56B14F5C125}"/>
    </a:ext>
  </a:extLst>
</a:theme>
</file>

<file path=ppt/theme/theme3.xml><?xml version="1.0" encoding="utf-8"?>
<a:theme xmlns:a="http://schemas.openxmlformats.org/drawingml/2006/main" name="Office Theme">
  <a:themeElements>
    <a:clrScheme name="Wild_Isle_WWF">
      <a:dk1>
        <a:srgbClr val="000000"/>
      </a:dk1>
      <a:lt1>
        <a:srgbClr val="FFFFFF"/>
      </a:lt1>
      <a:dk2>
        <a:srgbClr val="44546A"/>
      </a:dk2>
      <a:lt2>
        <a:srgbClr val="E7E6E6"/>
      </a:lt2>
      <a:accent1>
        <a:srgbClr val="232323"/>
      </a:accent1>
      <a:accent2>
        <a:srgbClr val="F2F2F2"/>
      </a:accent2>
      <a:accent3>
        <a:srgbClr val="E7DFCF"/>
      </a:accent3>
      <a:accent4>
        <a:srgbClr val="1C385C"/>
      </a:accent4>
      <a:accent5>
        <a:srgbClr val="2C5000"/>
      </a:accent5>
      <a:accent6>
        <a:srgbClr val="FAB957"/>
      </a:accent6>
      <a:hlink>
        <a:srgbClr val="0563C1"/>
      </a:hlink>
      <a:folHlink>
        <a:srgbClr val="954F72"/>
      </a:folHlink>
    </a:clrScheme>
    <a:fontScheme name="Trajan Sans Pro">
      <a:majorFont>
        <a:latin typeface="Trajan Sans Pr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digital-SOWI-WWF-x-RSPB-x-NT-PowerPoint.pptx" id="{8EE32DDC-42AE-4E18-AFA7-9381E86F2003}" vid="{2EF30E0A-F73B-4C03-9032-E56B14F5C12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d2702c46-ea31-457a-96fd-e00e235ba8f1">
      <Terms xmlns="http://schemas.microsoft.com/office/infopath/2007/PartnerControls"/>
    </TaxKeywordTaxHTField>
    <m6ff7cc720cd47968e1acc6822a04c2a xmlns="f98906e5-ed58-42b1-96d1-47aa8e093963">
      <Terms xmlns="http://schemas.microsoft.com/office/infopath/2007/PartnerControls"/>
    </m6ff7cc720cd47968e1acc6822a04c2a>
    <TaxCatchAll xmlns="d2702c46-ea31-457a-96fd-e00e235ba8f1" xsi:nil="true"/>
    <ie95326c2bd442c09918ed9a62864bb7 xmlns="f98906e5-ed58-42b1-96d1-47aa8e093963">
      <Terms xmlns="http://schemas.microsoft.com/office/infopath/2007/PartnerControls"/>
    </ie95326c2bd442c09918ed9a62864bb7>
    <j03b514f4e4c42e78d96b527934d8f35 xmlns="f98906e5-ed58-42b1-96d1-47aa8e093963">
      <Terms xmlns="http://schemas.microsoft.com/office/infopath/2007/PartnerControls"/>
    </j03b514f4e4c42e78d96b527934d8f35>
    <oc6c1a06a62847b6ab91d1d05ce3f6a0 xmlns="f98906e5-ed58-42b1-96d1-47aa8e093963">
      <Terms xmlns="http://schemas.microsoft.com/office/infopath/2007/PartnerControls"/>
    </oc6c1a06a62847b6ab91d1d05ce3f6a0>
    <ld0f678f5e854356add638e3b1bcb1c9 xmlns="f98906e5-ed58-42b1-96d1-47aa8e093963">
      <Terms xmlns="http://schemas.microsoft.com/office/infopath/2007/PartnerControls"/>
    </ld0f678f5e854356add638e3b1bcb1c9>
    <lcf76f155ced4ddcb4097134ff3c332f xmlns="ed4d405d-ee61-470d-9aa4-d543e317c0f8">
      <Terms xmlns="http://schemas.microsoft.com/office/infopath/2007/PartnerControls"/>
    </lcf76f155ced4ddcb4097134ff3c332f>
    <hacea5fee4bb48c7bfcfacc24260f176 xmlns="f98906e5-ed58-42b1-96d1-47aa8e093963">
      <Terms xmlns="http://schemas.microsoft.com/office/infopath/2007/PartnerControls"/>
    </hacea5fee4bb48c7bfcfacc24260f176>
    <WWF_Financial_Year xmlns="f98906e5-ed58-42b1-96d1-47aa8e093963" xsi:nil="true"/>
    <h4cb14bdc83846cfb9e5c2af455732f0 xmlns="f98906e5-ed58-42b1-96d1-47aa8e093963">
      <Terms xmlns="http://schemas.microsoft.com/office/infopath/2007/PartnerControls"/>
    </h4cb14bdc83846cfb9e5c2af455732f0>
    <Number xmlns="ed4d405d-ee61-470d-9aa4-d543e317c0f8" xsi:nil="true"/>
    <Notes xmlns="ed4d405d-ee61-470d-9aa4-d543e317c0f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WWF Document" ma:contentTypeID="0x010100EF3726457B8C4C4892749E6B4865C3FC00C03395DA65619349A4AF421E8C73EBD2" ma:contentTypeVersion="31" ma:contentTypeDescription="Create a new document." ma:contentTypeScope="" ma:versionID="a195568474a6ddc628812eaa6bfcf26a">
  <xsd:schema xmlns:xsd="http://www.w3.org/2001/XMLSchema" xmlns:xs="http://www.w3.org/2001/XMLSchema" xmlns:p="http://schemas.microsoft.com/office/2006/metadata/properties" xmlns:ns2="d2702c46-ea31-457a-96fd-e00e235ba8f1" xmlns:ns3="f98906e5-ed58-42b1-96d1-47aa8e093963" xmlns:ns4="ed4d405d-ee61-470d-9aa4-d543e317c0f8" xmlns:ns5="8d0c4e59-149b-4c2b-8bbb-a75e22c9e6d0" targetNamespace="http://schemas.microsoft.com/office/2006/metadata/properties" ma:root="true" ma:fieldsID="78faba80052fda271637aa1b4e518a0f" ns2:_="" ns3:_="" ns4:_="" ns5:_="">
    <xsd:import namespace="d2702c46-ea31-457a-96fd-e00e235ba8f1"/>
    <xsd:import namespace="f98906e5-ed58-42b1-96d1-47aa8e093963"/>
    <xsd:import namespace="ed4d405d-ee61-470d-9aa4-d543e317c0f8"/>
    <xsd:import namespace="8d0c4e59-149b-4c2b-8bbb-a75e22c9e6d0"/>
    <xsd:element name="properties">
      <xsd:complexType>
        <xsd:sequence>
          <xsd:element name="documentManagement">
            <xsd:complexType>
              <xsd:all>
                <xsd:element ref="ns3:WWF_Financial_Year" minOccurs="0"/>
                <xsd:element ref="ns3:ie95326c2bd442c09918ed9a62864bb7" minOccurs="0"/>
                <xsd:element ref="ns3:j03b514f4e4c42e78d96b527934d8f35" minOccurs="0"/>
                <xsd:element ref="ns2:TaxCatchAll" minOccurs="0"/>
                <xsd:element ref="ns3:hacea5fee4bb48c7bfcfacc24260f176" minOccurs="0"/>
                <xsd:element ref="ns3:m6ff7cc720cd47968e1acc6822a04c2a" minOccurs="0"/>
                <xsd:element ref="ns3:ld0f678f5e854356add638e3b1bcb1c9" minOccurs="0"/>
                <xsd:element ref="ns3:h4cb14bdc83846cfb9e5c2af455732f0" minOccurs="0"/>
                <xsd:element ref="ns3:oc6c1a06a62847b6ab91d1d05ce3f6a0" minOccurs="0"/>
                <xsd:element ref="ns2:TaxKeywordTaxHTField" minOccurs="0"/>
                <xsd:element ref="ns2:TaxCatchAllLabel" minOccurs="0"/>
                <xsd:element ref="ns4:MediaServiceMetadata" minOccurs="0"/>
                <xsd:element ref="ns4:MediaServiceFastMetadata" minOccurs="0"/>
                <xsd:element ref="ns4:MediaServiceAutoKeyPoints" minOccurs="0"/>
                <xsd:element ref="ns4:MediaServiceKeyPoints" minOccurs="0"/>
                <xsd:element ref="ns5:SharedWithUsers" minOccurs="0"/>
                <xsd:element ref="ns5:SharedWithDetails"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LengthInSeconds" minOccurs="0"/>
                <xsd:element ref="ns4:lcf76f155ced4ddcb4097134ff3c332f" minOccurs="0"/>
                <xsd:element ref="ns4:Number" minOccurs="0"/>
                <xsd:element ref="ns4: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702c46-ea31-457a-96fd-e00e235ba8f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e6c29fef-301b-4982-a82f-51fa70b0e22c}" ma:internalName="TaxCatchAll" ma:showField="CatchAllData" ma:web="8d0c4e59-149b-4c2b-8bbb-a75e22c9e6d0">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Label" ma:index="26" nillable="true" ma:displayName="Taxonomy Catch All Column1" ma:hidden="true" ma:list="{e6c29fef-301b-4982-a82f-51fa70b0e22c}" ma:internalName="TaxCatchAllLabel" ma:readOnly="true" ma:showField="CatchAllDataLabel" ma:web="8d0c4e59-149b-4c2b-8bbb-a75e22c9e6d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98906e5-ed58-42b1-96d1-47aa8e093963" elementFormDefault="qualified">
    <xsd:import namespace="http://schemas.microsoft.com/office/2006/documentManagement/types"/>
    <xsd:import namespace="http://schemas.microsoft.com/office/infopath/2007/PartnerControls"/>
    <xsd:element name="WWF_Financial_Year" ma:index="9" nillable="true" ma:displayName="Financial Year" ma:format="Dropdown" ma:internalName="WWF_Financial_Year">
      <xsd:simpleType>
        <xsd:restriction base="dms:Choice">
          <xsd:enumeration value="FY18"/>
          <xsd:enumeration value="FY19"/>
          <xsd:enumeration value="FY20"/>
        </xsd:restriction>
      </xsd:simpleType>
    </xsd:element>
    <xsd:element name="ie95326c2bd442c09918ed9a62864bb7" ma:index="12" nillable="true" ma:taxonomy="true" ma:internalName="ie95326c2bd442c09918ed9a62864bb7" ma:taxonomyFieldName="WWF_Document_Status" ma:displayName="Document Status" ma:default="" ma:fieldId="{2e95326c-2bd4-42c0-9918-ed9a62864bb7}" ma:sspId="c3182ccb-90f3-424d-b980-d7cd99672c54" ma:termSetId="448c91f8-182c-423c-9253-ac72cb910d8c" ma:anchorId="00000000-0000-0000-0000-000000000000" ma:open="false" ma:isKeyword="false">
      <xsd:complexType>
        <xsd:sequence>
          <xsd:element ref="pc:Terms" minOccurs="0" maxOccurs="1"/>
        </xsd:sequence>
      </xsd:complexType>
    </xsd:element>
    <xsd:element name="j03b514f4e4c42e78d96b527934d8f35" ma:index="14" nillable="true" ma:taxonomy="true" ma:internalName="j03b514f4e4c42e78d96b527934d8f35" ma:taxonomyFieldName="WWF_Document_Type" ma:displayName="Document Type" ma:default="" ma:fieldId="{303b514f-4e4c-42e7-8d96-b527934d8f35}" ma:sspId="c3182ccb-90f3-424d-b980-d7cd99672c54" ma:termSetId="15a66b75-a5e8-4ef9-89bd-9bbc9f089c64" ma:anchorId="00000000-0000-0000-0000-000000000000" ma:open="false" ma:isKeyword="false">
      <xsd:complexType>
        <xsd:sequence>
          <xsd:element ref="pc:Terms" minOccurs="0" maxOccurs="1"/>
        </xsd:sequence>
      </xsd:complexType>
    </xsd:element>
    <xsd:element name="hacea5fee4bb48c7bfcfacc24260f176" ma:index="17" nillable="true" ma:taxonomy="true" ma:internalName="hacea5fee4bb48c7bfcfacc24260f176" ma:taxonomyFieldName="WWF_Goal" ma:displayName="Goal" ma:default="" ma:fieldId="{1acea5fe-e4bb-48c7-bfcf-acc24260f176}" ma:taxonomyMulti="true" ma:sspId="c3182ccb-90f3-424d-b980-d7cd99672c54" ma:termSetId="17c14ec2-7462-4877-96f2-93d281e530e1" ma:anchorId="00000000-0000-0000-0000-000000000000" ma:open="false" ma:isKeyword="false">
      <xsd:complexType>
        <xsd:sequence>
          <xsd:element ref="pc:Terms" minOccurs="0" maxOccurs="1"/>
        </xsd:sequence>
      </xsd:complexType>
    </xsd:element>
    <xsd:element name="m6ff7cc720cd47968e1acc6822a04c2a" ma:index="19" nillable="true" ma:taxonomy="true" ma:internalName="m6ff7cc720cd47968e1acc6822a04c2a" ma:taxonomyFieldName="WWF_Office" ma:displayName="Office" ma:default="" ma:fieldId="{66ff7cc7-20cd-4796-8e1a-cc6822a04c2a}" ma:sspId="c3182ccb-90f3-424d-b980-d7cd99672c54" ma:termSetId="f7e8d12e-8f3c-426f-aaa3-89a3365cc593" ma:anchorId="00000000-0000-0000-0000-000000000000" ma:open="false" ma:isKeyword="false">
      <xsd:complexType>
        <xsd:sequence>
          <xsd:element ref="pc:Terms" minOccurs="0" maxOccurs="1"/>
        </xsd:sequence>
      </xsd:complexType>
    </xsd:element>
    <xsd:element name="ld0f678f5e854356add638e3b1bcb1c9" ma:index="21" nillable="true" ma:taxonomy="true" ma:internalName="ld0f678f5e854356add638e3b1bcb1c9" ma:taxonomyFieldName="WWF_Project_Code" ma:displayName="Project Code" ma:default="" ma:fieldId="{5d0f678f-5e85-4356-add6-38e3b1bcb1c9}" ma:sspId="c3182ccb-90f3-424d-b980-d7cd99672c54" ma:termSetId="82563fe2-67ba-4328-b8bd-be3f1996addf" ma:anchorId="00000000-0000-0000-0000-000000000000" ma:open="false" ma:isKeyword="false">
      <xsd:complexType>
        <xsd:sequence>
          <xsd:element ref="pc:Terms" minOccurs="0" maxOccurs="1"/>
        </xsd:sequence>
      </xsd:complexType>
    </xsd:element>
    <xsd:element name="h4cb14bdc83846cfb9e5c2af455732f0" ma:index="22" nillable="true" ma:taxonomy="true" ma:internalName="h4cb14bdc83846cfb9e5c2af455732f0" ma:taxonomyFieldName="WWF_Department" ma:displayName="Department" ma:default="" ma:fieldId="{14cb14bd-c838-46cf-b9e5-c2af455732f0}" ma:sspId="c3182ccb-90f3-424d-b980-d7cd99672c54" ma:termSetId="4fc87ecf-5537-4bfe-8379-0dd2754f6cb7" ma:anchorId="00000000-0000-0000-0000-000000000000" ma:open="false" ma:isKeyword="false">
      <xsd:complexType>
        <xsd:sequence>
          <xsd:element ref="pc:Terms" minOccurs="0" maxOccurs="1"/>
        </xsd:sequence>
      </xsd:complexType>
    </xsd:element>
    <xsd:element name="oc6c1a06a62847b6ab91d1d05ce3f6a0" ma:index="23" nillable="true" ma:taxonomy="true" ma:internalName="oc6c1a06a62847b6ab91d1d05ce3f6a0" ma:taxonomyFieldName="WWF_Sensitivity" ma:displayName="Sensitivity" ma:default="" ma:fieldId="{8c6c1a06-a628-47b6-ab91-d1d05ce3f6a0}" ma:sspId="c3182ccb-90f3-424d-b980-d7cd99672c54" ma:termSetId="5a4201ff-8442-4138-a151-ac3c63cdc60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4d405d-ee61-470d-9aa4-d543e317c0f8" elementFormDefault="qualified">
    <xsd:import namespace="http://schemas.microsoft.com/office/2006/documentManagement/types"/>
    <xsd:import namespace="http://schemas.microsoft.com/office/infopath/2007/PartnerControls"/>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element name="MediaServiceDateTaken" ma:index="33" nillable="true" ma:displayName="MediaServiceDateTaken" ma:hidden="true" ma:internalName="MediaServiceDateTaken" ma:readOnly="true">
      <xsd:simpleType>
        <xsd:restriction base="dms:Text"/>
      </xsd:simpleType>
    </xsd:element>
    <xsd:element name="MediaServiceAutoTags" ma:index="34" nillable="true" ma:displayName="Tags" ma:internalName="MediaServiceAutoTags" ma:readOnly="true">
      <xsd:simpleType>
        <xsd:restriction base="dms:Text"/>
      </xsd:simpleType>
    </xsd:element>
    <xsd:element name="MediaServiceLocation" ma:index="35"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LengthInSeconds" ma:index="39" nillable="true" ma:displayName="Length (seconds)" ma:internalName="MediaLengthInSeconds" ma:readOnly="true">
      <xsd:simpleType>
        <xsd:restriction base="dms:Unknown"/>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c3182ccb-90f3-424d-b980-d7cd99672c54" ma:termSetId="09814cd3-568e-fe90-9814-8d621ff8fb84" ma:anchorId="fba54fb3-c3e1-fe81-a776-ca4b69148c4d" ma:open="true" ma:isKeyword="false">
      <xsd:complexType>
        <xsd:sequence>
          <xsd:element ref="pc:Terms" minOccurs="0" maxOccurs="1"/>
        </xsd:sequence>
      </xsd:complexType>
    </xsd:element>
    <xsd:element name="Number" ma:index="42" nillable="true" ma:displayName="Number" ma:format="Dropdown" ma:internalName="Number" ma:percentage="FALSE">
      <xsd:simpleType>
        <xsd:restriction base="dms:Number"/>
      </xsd:simpleType>
    </xsd:element>
    <xsd:element name="Notes" ma:index="4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0c4e59-149b-4c2b-8bbb-a75e22c9e6d0" elementFormDefault="qualified">
    <xsd:import namespace="http://schemas.microsoft.com/office/2006/documentManagement/types"/>
    <xsd:import namespace="http://schemas.microsoft.com/office/infopath/2007/PartnerControls"/>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c3182ccb-90f3-424d-b980-d7cd99672c54" ContentTypeId="0x010100EF3726457B8C4C4892749E6B4865C3FC" PreviousValue="false"/>
</file>

<file path=customXml/itemProps1.xml><?xml version="1.0" encoding="utf-8"?>
<ds:datastoreItem xmlns:ds="http://schemas.openxmlformats.org/officeDocument/2006/customXml" ds:itemID="{54678929-B257-41E8-B821-D1BF06CBB735}">
  <ds:schemaRefs>
    <ds:schemaRef ds:uri="8d0c4e59-149b-4c2b-8bbb-a75e22c9e6d0"/>
    <ds:schemaRef ds:uri="d2702c46-ea31-457a-96fd-e00e235ba8f1"/>
    <ds:schemaRef ds:uri="ed4d405d-ee61-470d-9aa4-d543e317c0f8"/>
    <ds:schemaRef ds:uri="f98906e5-ed58-42b1-96d1-47aa8e0939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0A7D42B-F52C-4532-A7F2-6E390334C1C4}">
  <ds:schemaRefs>
    <ds:schemaRef ds:uri="http://schemas.microsoft.com/sharepoint/v3/contenttype/forms"/>
  </ds:schemaRefs>
</ds:datastoreItem>
</file>

<file path=customXml/itemProps3.xml><?xml version="1.0" encoding="utf-8"?>
<ds:datastoreItem xmlns:ds="http://schemas.openxmlformats.org/officeDocument/2006/customXml" ds:itemID="{1DDC89D8-A74A-42F5-B46B-10CC9A701EB0}">
  <ds:schemaRefs>
    <ds:schemaRef ds:uri="8d0c4e59-149b-4c2b-8bbb-a75e22c9e6d0"/>
    <ds:schemaRef ds:uri="d2702c46-ea31-457a-96fd-e00e235ba8f1"/>
    <ds:schemaRef ds:uri="ed4d405d-ee61-470d-9aa4-d543e317c0f8"/>
    <ds:schemaRef ds:uri="f98906e5-ed58-42b1-96d1-47aa8e0939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615ADD0-93D4-484C-9C7D-6D618D6FAC20}">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3255</Words>
  <Application>Microsoft Office PowerPoint</Application>
  <PresentationFormat>Widescreen</PresentationFormat>
  <Paragraphs>225</Paragraphs>
  <Slides>19</Slides>
  <Notes>19</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Calibri</vt:lpstr>
      <vt:lpstr>Calibri Light</vt:lpstr>
      <vt:lpstr>Georgia</vt:lpstr>
      <vt:lpstr>Open Sans</vt:lpstr>
      <vt:lpstr>Times New Roman</vt:lpstr>
      <vt:lpstr>Trajan Sans Pro Semibold</vt:lpstr>
      <vt:lpstr>Office Theme</vt:lpstr>
      <vt:lpstr>Office Theme</vt:lpstr>
      <vt:lpstr>Office Theme</vt:lpstr>
      <vt:lpstr>Schools  For Nature</vt:lpstr>
      <vt:lpstr>AGENDA</vt:lpstr>
      <vt:lpstr>PowerPoint Presentation</vt:lpstr>
      <vt:lpstr>WHAT WE’RE DOING AND WHY WE’RE DOING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WILD ISLES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Allan</dc:creator>
  <cp:lastModifiedBy>Caroline Howkins</cp:lastModifiedBy>
  <cp:revision>3</cp:revision>
  <dcterms:created xsi:type="dcterms:W3CDTF">2023-02-23T09:41:40Z</dcterms:created>
  <dcterms:modified xsi:type="dcterms:W3CDTF">2023-05-17T14:33:43Z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0x010100EF3726457B8C4C4892749E6B4865C3FC00C03395DA65619349A4AF421E8C73EBD2</vt:lpwstr>
  </property>
  <property fmtid="{D5CDD505-2E9C-101B-9397-08002B2CF9AE}" pid="3" name="TaxKeyword">
    <vt:lpwstr/>
  </property>
  <property fmtid="{D5CDD505-2E9C-101B-9397-08002B2CF9AE}" pid="4" name="WWF_Department">
    <vt:lpwstr/>
  </property>
  <property fmtid="{D5CDD505-2E9C-101B-9397-08002B2CF9AE}" pid="5" name="WWF_Document_Type">
    <vt:lpwstr/>
  </property>
  <property fmtid="{D5CDD505-2E9C-101B-9397-08002B2CF9AE}" pid="6" name="WWF_Project_Code">
    <vt:lpwstr/>
  </property>
  <property fmtid="{D5CDD505-2E9C-101B-9397-08002B2CF9AE}" pid="7" name="MediaServiceImageTags">
    <vt:lpwstr/>
  </property>
  <property fmtid="{D5CDD505-2E9C-101B-9397-08002B2CF9AE}" pid="8" name="WWF_Office">
    <vt:lpwstr/>
  </property>
  <property fmtid="{D5CDD505-2E9C-101B-9397-08002B2CF9AE}" pid="9" name="WWF_Document_Status">
    <vt:lpwstr/>
  </property>
  <property fmtid="{D5CDD505-2E9C-101B-9397-08002B2CF9AE}" pid="10" name="WWF_Sensitivity">
    <vt:lpwstr/>
  </property>
  <property fmtid="{D5CDD505-2E9C-101B-9397-08002B2CF9AE}" pid="11" name="WWF_Goal">
    <vt:lpwstr/>
  </property>
</Properties>
</file>